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60" r:id="rId5"/>
  </p:sldMasterIdLst>
  <p:notesMasterIdLst>
    <p:notesMasterId r:id="rId44"/>
  </p:notesMasterIdLst>
  <p:sldIdLst>
    <p:sldId id="256" r:id="rId6"/>
    <p:sldId id="258"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261" r:id="rId37"/>
    <p:sldId id="263" r:id="rId38"/>
    <p:sldId id="269" r:id="rId39"/>
    <p:sldId id="270" r:id="rId40"/>
    <p:sldId id="271" r:id="rId41"/>
    <p:sldId id="265" r:id="rId42"/>
    <p:sldId id="259"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78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A27BA-4CAA-4120-84AB-3048D1711AB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14FCF40-23D9-438A-B91F-7EAAB0983701}">
      <dgm:prSet phldrT="[Text]" custT="1"/>
      <dgm:spPr>
        <a:ln>
          <a:solidFill>
            <a:schemeClr val="accent1"/>
          </a:solidFill>
        </a:ln>
      </dgm:spPr>
      <dgm:t>
        <a:bodyPr/>
        <a:lstStyle/>
        <a:p>
          <a:r>
            <a:rPr lang="en-GB" sz="1800" dirty="0"/>
            <a:t>Homework</a:t>
          </a:r>
        </a:p>
      </dgm:t>
    </dgm:pt>
    <dgm:pt modelId="{A9358B16-24B4-47ED-B5E6-96A9C4FCFB78}" type="parTrans" cxnId="{021929A8-EB93-48F8-9AAC-9D404356D630}">
      <dgm:prSet/>
      <dgm:spPr/>
      <dgm:t>
        <a:bodyPr/>
        <a:lstStyle/>
        <a:p>
          <a:endParaRPr lang="en-GB"/>
        </a:p>
      </dgm:t>
    </dgm:pt>
    <dgm:pt modelId="{F063639F-40FD-48AA-AF22-CC22A3D20F5E}" type="sibTrans" cxnId="{021929A8-EB93-48F8-9AAC-9D404356D630}">
      <dgm:prSet/>
      <dgm:spPr/>
      <dgm:t>
        <a:bodyPr/>
        <a:lstStyle/>
        <a:p>
          <a:endParaRPr lang="en-GB"/>
        </a:p>
      </dgm:t>
    </dgm:pt>
    <dgm:pt modelId="{CC48755B-7EEB-4A4B-B4EB-D30958694C4B}">
      <dgm:prSet phldrT="[Text]" custT="1"/>
      <dgm:spPr/>
      <dgm:t>
        <a:bodyPr/>
        <a:lstStyle/>
        <a:p>
          <a:r>
            <a:rPr lang="en-GB" sz="1800" dirty="0"/>
            <a:t>Reduced support</a:t>
          </a:r>
        </a:p>
      </dgm:t>
    </dgm:pt>
    <dgm:pt modelId="{B40EFD04-A3CD-44ED-AD67-75616C6E22B6}" type="parTrans" cxnId="{FA3495DE-B859-4637-BE72-64436D0AC8AD}">
      <dgm:prSet/>
      <dgm:spPr/>
      <dgm:t>
        <a:bodyPr/>
        <a:lstStyle/>
        <a:p>
          <a:endParaRPr lang="en-GB"/>
        </a:p>
      </dgm:t>
    </dgm:pt>
    <dgm:pt modelId="{F18CD2FF-AF5D-409D-B4D4-7880BDA38280}" type="sibTrans" cxnId="{FA3495DE-B859-4637-BE72-64436D0AC8AD}">
      <dgm:prSet/>
      <dgm:spPr/>
      <dgm:t>
        <a:bodyPr/>
        <a:lstStyle/>
        <a:p>
          <a:endParaRPr lang="en-GB"/>
        </a:p>
      </dgm:t>
    </dgm:pt>
    <dgm:pt modelId="{DC4A2E40-9D9B-4F50-847C-D25A43E5E4C1}">
      <dgm:prSet phldrT="[Text]" custT="1"/>
      <dgm:spPr/>
      <dgm:t>
        <a:bodyPr/>
        <a:lstStyle/>
        <a:p>
          <a:r>
            <a:rPr lang="en-GB" sz="1800" dirty="0"/>
            <a:t>Feelings of sadness</a:t>
          </a:r>
        </a:p>
      </dgm:t>
    </dgm:pt>
    <dgm:pt modelId="{291BCD5B-D93F-45F0-A8A5-D53439EC64F8}" type="parTrans" cxnId="{4DFD44E4-6256-477A-A619-158EBCB94D61}">
      <dgm:prSet/>
      <dgm:spPr/>
      <dgm:t>
        <a:bodyPr/>
        <a:lstStyle/>
        <a:p>
          <a:endParaRPr lang="en-GB"/>
        </a:p>
      </dgm:t>
    </dgm:pt>
    <dgm:pt modelId="{0F4F3EEC-276A-4F5F-9433-303D58713FAC}" type="sibTrans" cxnId="{4DFD44E4-6256-477A-A619-158EBCB94D61}">
      <dgm:prSet/>
      <dgm:spPr/>
      <dgm:t>
        <a:bodyPr/>
        <a:lstStyle/>
        <a:p>
          <a:endParaRPr lang="en-GB"/>
        </a:p>
      </dgm:t>
    </dgm:pt>
    <dgm:pt modelId="{0E2BBBC4-79A8-46AC-A207-BAC04CCE7CB3}">
      <dgm:prSet phldrT="[Text]" custT="1"/>
      <dgm:spPr/>
      <dgm:t>
        <a:bodyPr/>
        <a:lstStyle/>
        <a:p>
          <a:r>
            <a:rPr lang="en-GB" sz="1800" dirty="0"/>
            <a:t>Moving around the school</a:t>
          </a:r>
        </a:p>
      </dgm:t>
    </dgm:pt>
    <dgm:pt modelId="{ED36108A-8355-4172-9169-BC4CE3082DEC}" type="parTrans" cxnId="{4157C53A-6D00-427F-B150-DADEFD75AA7E}">
      <dgm:prSet/>
      <dgm:spPr/>
      <dgm:t>
        <a:bodyPr/>
        <a:lstStyle/>
        <a:p>
          <a:endParaRPr lang="en-GB"/>
        </a:p>
      </dgm:t>
    </dgm:pt>
    <dgm:pt modelId="{BCF11151-5A16-41C8-9436-3EB1E825D163}" type="sibTrans" cxnId="{4157C53A-6D00-427F-B150-DADEFD75AA7E}">
      <dgm:prSet/>
      <dgm:spPr/>
      <dgm:t>
        <a:bodyPr/>
        <a:lstStyle/>
        <a:p>
          <a:endParaRPr lang="en-GB"/>
        </a:p>
      </dgm:t>
    </dgm:pt>
    <dgm:pt modelId="{A738CAE2-40DC-470E-9DD6-F6141FDF115E}">
      <dgm:prSet phldrT="[Text]" custT="1"/>
      <dgm:spPr/>
      <dgm:t>
        <a:bodyPr/>
        <a:lstStyle/>
        <a:p>
          <a:r>
            <a:rPr lang="en-GB" sz="1800" dirty="0"/>
            <a:t>Getting lost</a:t>
          </a:r>
        </a:p>
      </dgm:t>
    </dgm:pt>
    <dgm:pt modelId="{E431D455-70B1-47FC-B0E5-BB61D21073B7}" type="parTrans" cxnId="{A8C57CC0-A213-428F-819D-592F384FBE04}">
      <dgm:prSet/>
      <dgm:spPr/>
      <dgm:t>
        <a:bodyPr/>
        <a:lstStyle/>
        <a:p>
          <a:endParaRPr lang="en-GB"/>
        </a:p>
      </dgm:t>
    </dgm:pt>
    <dgm:pt modelId="{5CF95337-407A-4BA3-BFC9-6F3F5E1755B7}" type="sibTrans" cxnId="{A8C57CC0-A213-428F-819D-592F384FBE04}">
      <dgm:prSet/>
      <dgm:spPr/>
      <dgm:t>
        <a:bodyPr/>
        <a:lstStyle/>
        <a:p>
          <a:endParaRPr lang="en-GB"/>
        </a:p>
      </dgm:t>
    </dgm:pt>
    <dgm:pt modelId="{AAE00C77-74F2-4ADA-896F-6DCC08A9C8CA}">
      <dgm:prSet phldrT="[Text]" custT="1"/>
      <dgm:spPr/>
      <dgm:t>
        <a:bodyPr/>
        <a:lstStyle/>
        <a:p>
          <a:r>
            <a:rPr lang="en-GB" sz="1800" dirty="0"/>
            <a:t>The size of the school</a:t>
          </a:r>
        </a:p>
      </dgm:t>
    </dgm:pt>
    <dgm:pt modelId="{1CF35F43-9DF7-48A1-BFAF-94F3E8594743}" type="parTrans" cxnId="{E424A344-759E-4A3F-82D0-6EDB3B1A07BC}">
      <dgm:prSet/>
      <dgm:spPr/>
      <dgm:t>
        <a:bodyPr/>
        <a:lstStyle/>
        <a:p>
          <a:endParaRPr lang="en-GB"/>
        </a:p>
      </dgm:t>
    </dgm:pt>
    <dgm:pt modelId="{901A6928-44F8-40C0-8009-72B975E756AA}" type="sibTrans" cxnId="{E424A344-759E-4A3F-82D0-6EDB3B1A07BC}">
      <dgm:prSet/>
      <dgm:spPr/>
      <dgm:t>
        <a:bodyPr/>
        <a:lstStyle/>
        <a:p>
          <a:endParaRPr lang="en-GB"/>
        </a:p>
      </dgm:t>
    </dgm:pt>
    <dgm:pt modelId="{B1321D44-2673-472C-9059-555E8D9D5559}">
      <dgm:prSet phldrT="[Text]" custT="1"/>
      <dgm:spPr/>
      <dgm:t>
        <a:bodyPr/>
        <a:lstStyle/>
        <a:p>
          <a:r>
            <a:rPr lang="en-GB" sz="1800" dirty="0"/>
            <a:t>The work being too hard</a:t>
          </a:r>
        </a:p>
      </dgm:t>
    </dgm:pt>
    <dgm:pt modelId="{D4B73656-7058-4502-A96E-31210EB494DE}" type="parTrans" cxnId="{B5595870-A669-4B6A-83A1-E680E9C6CEF6}">
      <dgm:prSet/>
      <dgm:spPr/>
      <dgm:t>
        <a:bodyPr/>
        <a:lstStyle/>
        <a:p>
          <a:endParaRPr lang="en-GB"/>
        </a:p>
      </dgm:t>
    </dgm:pt>
    <dgm:pt modelId="{29C35E6F-AFCE-439E-8E68-8B41F0B85397}" type="sibTrans" cxnId="{B5595870-A669-4B6A-83A1-E680E9C6CEF6}">
      <dgm:prSet/>
      <dgm:spPr/>
      <dgm:t>
        <a:bodyPr/>
        <a:lstStyle/>
        <a:p>
          <a:endParaRPr lang="en-GB"/>
        </a:p>
      </dgm:t>
    </dgm:pt>
    <dgm:pt modelId="{8D703A3B-EC89-4025-863F-ED675B1A15AB}">
      <dgm:prSet phldrT="[Text]" custT="1"/>
      <dgm:spPr/>
      <dgm:t>
        <a:bodyPr/>
        <a:lstStyle/>
        <a:p>
          <a:r>
            <a:rPr lang="en-GB" sz="1800" dirty="0"/>
            <a:t>New teachers</a:t>
          </a:r>
        </a:p>
      </dgm:t>
    </dgm:pt>
    <dgm:pt modelId="{89340F1C-8445-415E-B5A1-4F7CB0937B73}" type="parTrans" cxnId="{CB25C492-E1E3-46D0-8E0F-6D9E118643DC}">
      <dgm:prSet/>
      <dgm:spPr/>
      <dgm:t>
        <a:bodyPr/>
        <a:lstStyle/>
        <a:p>
          <a:endParaRPr lang="en-GB"/>
        </a:p>
      </dgm:t>
    </dgm:pt>
    <dgm:pt modelId="{87FC58BB-5B2F-41BF-8EEC-2B87A56726DE}" type="sibTrans" cxnId="{CB25C492-E1E3-46D0-8E0F-6D9E118643DC}">
      <dgm:prSet/>
      <dgm:spPr/>
      <dgm:t>
        <a:bodyPr/>
        <a:lstStyle/>
        <a:p>
          <a:endParaRPr lang="en-GB"/>
        </a:p>
      </dgm:t>
    </dgm:pt>
    <dgm:pt modelId="{B2BB5444-3109-4856-B75D-D265831FBC61}">
      <dgm:prSet phldrT="[Text]" custT="1"/>
      <dgm:spPr/>
      <dgm:t>
        <a:bodyPr/>
        <a:lstStyle/>
        <a:p>
          <a:r>
            <a:rPr lang="en-GB" sz="1800" dirty="0"/>
            <a:t>Toilets</a:t>
          </a:r>
        </a:p>
        <a:p>
          <a:endParaRPr lang="en-GB" sz="800" dirty="0"/>
        </a:p>
      </dgm:t>
    </dgm:pt>
    <dgm:pt modelId="{02E83134-31F5-4A3F-92BF-1C8E4EC55D87}" type="parTrans" cxnId="{7098CBF8-7D84-4AFD-B598-C96B75E8A60D}">
      <dgm:prSet/>
      <dgm:spPr/>
      <dgm:t>
        <a:bodyPr/>
        <a:lstStyle/>
        <a:p>
          <a:endParaRPr lang="en-GB"/>
        </a:p>
      </dgm:t>
    </dgm:pt>
    <dgm:pt modelId="{C362949A-1D63-4BBC-8A42-F180ACB3196C}" type="sibTrans" cxnId="{7098CBF8-7D84-4AFD-B598-C96B75E8A60D}">
      <dgm:prSet/>
      <dgm:spPr/>
      <dgm:t>
        <a:bodyPr/>
        <a:lstStyle/>
        <a:p>
          <a:endParaRPr lang="en-GB"/>
        </a:p>
      </dgm:t>
    </dgm:pt>
    <dgm:pt modelId="{22C99E0D-213F-4F4D-9C62-581522405805}">
      <dgm:prSet phldrT="[Text]" custT="1"/>
      <dgm:spPr/>
      <dgm:t>
        <a:bodyPr/>
        <a:lstStyle/>
        <a:p>
          <a:r>
            <a:rPr lang="en-GB" sz="1800" dirty="0"/>
            <a:t>New friends</a:t>
          </a:r>
        </a:p>
      </dgm:t>
    </dgm:pt>
    <dgm:pt modelId="{F1C65E73-745F-4A13-9D94-0E59C614E0B8}" type="parTrans" cxnId="{1563392A-FF32-44E6-A84F-56B31701C229}">
      <dgm:prSet/>
      <dgm:spPr/>
      <dgm:t>
        <a:bodyPr/>
        <a:lstStyle/>
        <a:p>
          <a:endParaRPr lang="en-GB"/>
        </a:p>
      </dgm:t>
    </dgm:pt>
    <dgm:pt modelId="{512C9031-7574-44C5-BB4E-B64EFA959012}" type="sibTrans" cxnId="{1563392A-FF32-44E6-A84F-56B31701C229}">
      <dgm:prSet/>
      <dgm:spPr/>
      <dgm:t>
        <a:bodyPr/>
        <a:lstStyle/>
        <a:p>
          <a:endParaRPr lang="en-GB"/>
        </a:p>
      </dgm:t>
    </dgm:pt>
    <dgm:pt modelId="{A9FEDA5A-D3A0-4C32-A9DD-ED28B819788F}">
      <dgm:prSet phldrT="[Text]" custT="1"/>
      <dgm:spPr/>
      <dgm:t>
        <a:bodyPr/>
        <a:lstStyle/>
        <a:p>
          <a:r>
            <a:rPr lang="en-GB" sz="1800" dirty="0"/>
            <a:t>Lunchtime</a:t>
          </a:r>
        </a:p>
      </dgm:t>
    </dgm:pt>
    <dgm:pt modelId="{95AF52C0-0445-4EBD-9F30-EC4D621D0F4C}" type="parTrans" cxnId="{2CE865E1-328B-4573-89C3-97B7556A198E}">
      <dgm:prSet/>
      <dgm:spPr/>
      <dgm:t>
        <a:bodyPr/>
        <a:lstStyle/>
        <a:p>
          <a:endParaRPr lang="en-GB"/>
        </a:p>
      </dgm:t>
    </dgm:pt>
    <dgm:pt modelId="{5BBC21BC-00AD-4FD8-B25A-1ABAD8DDF33D}" type="sibTrans" cxnId="{2CE865E1-328B-4573-89C3-97B7556A198E}">
      <dgm:prSet/>
      <dgm:spPr/>
      <dgm:t>
        <a:bodyPr/>
        <a:lstStyle/>
        <a:p>
          <a:endParaRPr lang="en-GB"/>
        </a:p>
      </dgm:t>
    </dgm:pt>
    <dgm:pt modelId="{7C6A844D-9DD2-4D3F-8066-7BB0C9175EEF}">
      <dgm:prSet phldrT="[Text]" custT="1"/>
      <dgm:spPr/>
      <dgm:t>
        <a:bodyPr/>
        <a:lstStyle/>
        <a:p>
          <a:r>
            <a:rPr lang="en-GB" sz="1800" dirty="0"/>
            <a:t>Bullying</a:t>
          </a:r>
        </a:p>
      </dgm:t>
    </dgm:pt>
    <dgm:pt modelId="{2607DA51-4949-43F7-B8CD-852DE0D349B9}" type="parTrans" cxnId="{77B005AD-8041-4565-ABF9-5950B32ACF67}">
      <dgm:prSet/>
      <dgm:spPr/>
      <dgm:t>
        <a:bodyPr/>
        <a:lstStyle/>
        <a:p>
          <a:endParaRPr lang="en-GB"/>
        </a:p>
      </dgm:t>
    </dgm:pt>
    <dgm:pt modelId="{3B5EC141-36D0-4BA3-9702-8A131B53A8F2}" type="sibTrans" cxnId="{77B005AD-8041-4565-ABF9-5950B32ACF67}">
      <dgm:prSet/>
      <dgm:spPr/>
      <dgm:t>
        <a:bodyPr/>
        <a:lstStyle/>
        <a:p>
          <a:endParaRPr lang="en-GB"/>
        </a:p>
      </dgm:t>
    </dgm:pt>
    <dgm:pt modelId="{F6C5E991-208A-4F4B-ABDD-7CFF0BB6C24C}" type="pres">
      <dgm:prSet presAssocID="{FC9A27BA-4CAA-4120-84AB-3048D1711AB6}" presName="diagram" presStyleCnt="0">
        <dgm:presLayoutVars>
          <dgm:dir/>
          <dgm:resizeHandles val="exact"/>
        </dgm:presLayoutVars>
      </dgm:prSet>
      <dgm:spPr/>
    </dgm:pt>
    <dgm:pt modelId="{0A540B12-0F87-4604-A027-F5B5433A2C3E}" type="pres">
      <dgm:prSet presAssocID="{414FCF40-23D9-438A-B91F-7EAAB0983701}" presName="node" presStyleLbl="node1" presStyleIdx="0" presStyleCnt="12">
        <dgm:presLayoutVars>
          <dgm:bulletEnabled val="1"/>
        </dgm:presLayoutVars>
      </dgm:prSet>
      <dgm:spPr/>
    </dgm:pt>
    <dgm:pt modelId="{991EAD6B-5B4E-40D1-AAA3-6CF7D4D9F012}" type="pres">
      <dgm:prSet presAssocID="{F063639F-40FD-48AA-AF22-CC22A3D20F5E}" presName="sibTrans" presStyleCnt="0"/>
      <dgm:spPr/>
    </dgm:pt>
    <dgm:pt modelId="{2DA0D8F1-D992-4CDF-82BF-9A7BFBA758A5}" type="pres">
      <dgm:prSet presAssocID="{CC48755B-7EEB-4A4B-B4EB-D30958694C4B}" presName="node" presStyleLbl="node1" presStyleIdx="1" presStyleCnt="12">
        <dgm:presLayoutVars>
          <dgm:bulletEnabled val="1"/>
        </dgm:presLayoutVars>
      </dgm:prSet>
      <dgm:spPr/>
    </dgm:pt>
    <dgm:pt modelId="{9246C78B-1243-429F-8727-5652BAFC03FA}" type="pres">
      <dgm:prSet presAssocID="{F18CD2FF-AF5D-409D-B4D4-7880BDA38280}" presName="sibTrans" presStyleCnt="0"/>
      <dgm:spPr/>
    </dgm:pt>
    <dgm:pt modelId="{43CFD3C6-9C7A-401D-ADB3-C225B0F3E04A}" type="pres">
      <dgm:prSet presAssocID="{22C99E0D-213F-4F4D-9C62-581522405805}" presName="node" presStyleLbl="node1" presStyleIdx="2" presStyleCnt="12">
        <dgm:presLayoutVars>
          <dgm:bulletEnabled val="1"/>
        </dgm:presLayoutVars>
      </dgm:prSet>
      <dgm:spPr/>
    </dgm:pt>
    <dgm:pt modelId="{4A0B10DD-5778-49F5-BDC8-D88FADB77650}" type="pres">
      <dgm:prSet presAssocID="{512C9031-7574-44C5-BB4E-B64EFA959012}" presName="sibTrans" presStyleCnt="0"/>
      <dgm:spPr/>
    </dgm:pt>
    <dgm:pt modelId="{B1A549DC-8694-43FA-95C4-9DAE32DF0494}" type="pres">
      <dgm:prSet presAssocID="{A9FEDA5A-D3A0-4C32-A9DD-ED28B819788F}" presName="node" presStyleLbl="node1" presStyleIdx="3" presStyleCnt="12">
        <dgm:presLayoutVars>
          <dgm:bulletEnabled val="1"/>
        </dgm:presLayoutVars>
      </dgm:prSet>
      <dgm:spPr/>
    </dgm:pt>
    <dgm:pt modelId="{56AAD4C4-0F9A-474E-AB0F-966E2E1FE1D2}" type="pres">
      <dgm:prSet presAssocID="{5BBC21BC-00AD-4FD8-B25A-1ABAD8DDF33D}" presName="sibTrans" presStyleCnt="0"/>
      <dgm:spPr/>
    </dgm:pt>
    <dgm:pt modelId="{314B557C-A3A9-41FD-84F0-CF8E47A34D13}" type="pres">
      <dgm:prSet presAssocID="{7C6A844D-9DD2-4D3F-8066-7BB0C9175EEF}" presName="node" presStyleLbl="node1" presStyleIdx="4" presStyleCnt="12">
        <dgm:presLayoutVars>
          <dgm:bulletEnabled val="1"/>
        </dgm:presLayoutVars>
      </dgm:prSet>
      <dgm:spPr/>
    </dgm:pt>
    <dgm:pt modelId="{F95040D5-F6BB-4899-AECC-09130CE39737}" type="pres">
      <dgm:prSet presAssocID="{3B5EC141-36D0-4BA3-9702-8A131B53A8F2}" presName="sibTrans" presStyleCnt="0"/>
      <dgm:spPr/>
    </dgm:pt>
    <dgm:pt modelId="{BA4E452B-0CAB-4F3F-B39D-E6C7B84757C0}" type="pres">
      <dgm:prSet presAssocID="{DC4A2E40-9D9B-4F50-847C-D25A43E5E4C1}" presName="node" presStyleLbl="node1" presStyleIdx="5" presStyleCnt="12">
        <dgm:presLayoutVars>
          <dgm:bulletEnabled val="1"/>
        </dgm:presLayoutVars>
      </dgm:prSet>
      <dgm:spPr/>
    </dgm:pt>
    <dgm:pt modelId="{B1A9C922-850C-4700-BBC6-4498A0F2D352}" type="pres">
      <dgm:prSet presAssocID="{0F4F3EEC-276A-4F5F-9433-303D58713FAC}" presName="sibTrans" presStyleCnt="0"/>
      <dgm:spPr/>
    </dgm:pt>
    <dgm:pt modelId="{06AB9B5F-51EB-415B-89C0-1B7142E7A1C0}" type="pres">
      <dgm:prSet presAssocID="{0E2BBBC4-79A8-46AC-A207-BAC04CCE7CB3}" presName="node" presStyleLbl="node1" presStyleIdx="6" presStyleCnt="12">
        <dgm:presLayoutVars>
          <dgm:bulletEnabled val="1"/>
        </dgm:presLayoutVars>
      </dgm:prSet>
      <dgm:spPr/>
    </dgm:pt>
    <dgm:pt modelId="{CD0BEDF5-9CCD-4094-B9A6-0B178F220421}" type="pres">
      <dgm:prSet presAssocID="{BCF11151-5A16-41C8-9436-3EB1E825D163}" presName="sibTrans" presStyleCnt="0"/>
      <dgm:spPr/>
    </dgm:pt>
    <dgm:pt modelId="{3F196E90-D9CF-4ADD-8986-B3EDEE06BEAD}" type="pres">
      <dgm:prSet presAssocID="{A738CAE2-40DC-470E-9DD6-F6141FDF115E}" presName="node" presStyleLbl="node1" presStyleIdx="7" presStyleCnt="12">
        <dgm:presLayoutVars>
          <dgm:bulletEnabled val="1"/>
        </dgm:presLayoutVars>
      </dgm:prSet>
      <dgm:spPr/>
    </dgm:pt>
    <dgm:pt modelId="{CC000F32-CF40-46A5-AEEC-3D60FA1831A1}" type="pres">
      <dgm:prSet presAssocID="{5CF95337-407A-4BA3-BFC9-6F3F5E1755B7}" presName="sibTrans" presStyleCnt="0"/>
      <dgm:spPr/>
    </dgm:pt>
    <dgm:pt modelId="{33367B25-A7AF-4357-81F8-DBC0BF19FAEE}" type="pres">
      <dgm:prSet presAssocID="{AAE00C77-74F2-4ADA-896F-6DCC08A9C8CA}" presName="node" presStyleLbl="node1" presStyleIdx="8" presStyleCnt="12">
        <dgm:presLayoutVars>
          <dgm:bulletEnabled val="1"/>
        </dgm:presLayoutVars>
      </dgm:prSet>
      <dgm:spPr/>
    </dgm:pt>
    <dgm:pt modelId="{8B25E43C-3F2C-469A-A44E-1434CFE1CCD6}" type="pres">
      <dgm:prSet presAssocID="{901A6928-44F8-40C0-8009-72B975E756AA}" presName="sibTrans" presStyleCnt="0"/>
      <dgm:spPr/>
    </dgm:pt>
    <dgm:pt modelId="{E8D824C8-5D69-484F-9207-63C962C032EE}" type="pres">
      <dgm:prSet presAssocID="{B1321D44-2673-472C-9059-555E8D9D5559}" presName="node" presStyleLbl="node1" presStyleIdx="9" presStyleCnt="12">
        <dgm:presLayoutVars>
          <dgm:bulletEnabled val="1"/>
        </dgm:presLayoutVars>
      </dgm:prSet>
      <dgm:spPr/>
    </dgm:pt>
    <dgm:pt modelId="{7457B559-3289-4302-BBAC-F719DE1EDF06}" type="pres">
      <dgm:prSet presAssocID="{29C35E6F-AFCE-439E-8E68-8B41F0B85397}" presName="sibTrans" presStyleCnt="0"/>
      <dgm:spPr/>
    </dgm:pt>
    <dgm:pt modelId="{EEBDB742-31DD-4BD1-AC4A-EF873F46FD4B}" type="pres">
      <dgm:prSet presAssocID="{8D703A3B-EC89-4025-863F-ED675B1A15AB}" presName="node" presStyleLbl="node1" presStyleIdx="10" presStyleCnt="12">
        <dgm:presLayoutVars>
          <dgm:bulletEnabled val="1"/>
        </dgm:presLayoutVars>
      </dgm:prSet>
      <dgm:spPr/>
    </dgm:pt>
    <dgm:pt modelId="{621D5CAC-9FC2-4D9A-9340-078B4485D8C6}" type="pres">
      <dgm:prSet presAssocID="{87FC58BB-5B2F-41BF-8EEC-2B87A56726DE}" presName="sibTrans" presStyleCnt="0"/>
      <dgm:spPr/>
    </dgm:pt>
    <dgm:pt modelId="{7D74F6C9-79AB-4D59-B3B2-8A9A9FE947A7}" type="pres">
      <dgm:prSet presAssocID="{B2BB5444-3109-4856-B75D-D265831FBC61}" presName="node" presStyleLbl="node1" presStyleIdx="11" presStyleCnt="12">
        <dgm:presLayoutVars>
          <dgm:bulletEnabled val="1"/>
        </dgm:presLayoutVars>
      </dgm:prSet>
      <dgm:spPr/>
    </dgm:pt>
  </dgm:ptLst>
  <dgm:cxnLst>
    <dgm:cxn modelId="{BCD7AE02-E943-4F83-862F-2C49F30AD9D8}" type="presOf" srcId="{0E2BBBC4-79A8-46AC-A207-BAC04CCE7CB3}" destId="{06AB9B5F-51EB-415B-89C0-1B7142E7A1C0}" srcOrd="0" destOrd="0" presId="urn:microsoft.com/office/officeart/2005/8/layout/default"/>
    <dgm:cxn modelId="{BBCDEF0A-0CD5-47D3-9307-C7E576D2AB24}" type="presOf" srcId="{22C99E0D-213F-4F4D-9C62-581522405805}" destId="{43CFD3C6-9C7A-401D-ADB3-C225B0F3E04A}" srcOrd="0" destOrd="0" presId="urn:microsoft.com/office/officeart/2005/8/layout/default"/>
    <dgm:cxn modelId="{A0E4160E-3FDD-4FB9-9C4E-0F2B5124BA2D}" type="presOf" srcId="{8D703A3B-EC89-4025-863F-ED675B1A15AB}" destId="{EEBDB742-31DD-4BD1-AC4A-EF873F46FD4B}" srcOrd="0" destOrd="0" presId="urn:microsoft.com/office/officeart/2005/8/layout/default"/>
    <dgm:cxn modelId="{DC976418-AC28-4766-9197-C8F32CC35DD1}" type="presOf" srcId="{A738CAE2-40DC-470E-9DD6-F6141FDF115E}" destId="{3F196E90-D9CF-4ADD-8986-B3EDEE06BEAD}" srcOrd="0" destOrd="0" presId="urn:microsoft.com/office/officeart/2005/8/layout/default"/>
    <dgm:cxn modelId="{1563392A-FF32-44E6-A84F-56B31701C229}" srcId="{FC9A27BA-4CAA-4120-84AB-3048D1711AB6}" destId="{22C99E0D-213F-4F4D-9C62-581522405805}" srcOrd="2" destOrd="0" parTransId="{F1C65E73-745F-4A13-9D94-0E59C614E0B8}" sibTransId="{512C9031-7574-44C5-BB4E-B64EFA959012}"/>
    <dgm:cxn modelId="{685E7031-62B2-4074-B48F-F1B449E51F58}" type="presOf" srcId="{AAE00C77-74F2-4ADA-896F-6DCC08A9C8CA}" destId="{33367B25-A7AF-4357-81F8-DBC0BF19FAEE}" srcOrd="0" destOrd="0" presId="urn:microsoft.com/office/officeart/2005/8/layout/default"/>
    <dgm:cxn modelId="{95D21837-2B71-44EB-8B7F-6653CD71A693}" type="presOf" srcId="{A9FEDA5A-D3A0-4C32-A9DD-ED28B819788F}" destId="{B1A549DC-8694-43FA-95C4-9DAE32DF0494}" srcOrd="0" destOrd="0" presId="urn:microsoft.com/office/officeart/2005/8/layout/default"/>
    <dgm:cxn modelId="{4157C53A-6D00-427F-B150-DADEFD75AA7E}" srcId="{FC9A27BA-4CAA-4120-84AB-3048D1711AB6}" destId="{0E2BBBC4-79A8-46AC-A207-BAC04CCE7CB3}" srcOrd="6" destOrd="0" parTransId="{ED36108A-8355-4172-9169-BC4CE3082DEC}" sibTransId="{BCF11151-5A16-41C8-9436-3EB1E825D163}"/>
    <dgm:cxn modelId="{6021B65C-87CB-4D37-B26F-F4191ECA4A59}" type="presOf" srcId="{CC48755B-7EEB-4A4B-B4EB-D30958694C4B}" destId="{2DA0D8F1-D992-4CDF-82BF-9A7BFBA758A5}" srcOrd="0" destOrd="0" presId="urn:microsoft.com/office/officeart/2005/8/layout/default"/>
    <dgm:cxn modelId="{E424A344-759E-4A3F-82D0-6EDB3B1A07BC}" srcId="{FC9A27BA-4CAA-4120-84AB-3048D1711AB6}" destId="{AAE00C77-74F2-4ADA-896F-6DCC08A9C8CA}" srcOrd="8" destOrd="0" parTransId="{1CF35F43-9DF7-48A1-BFAF-94F3E8594743}" sibTransId="{901A6928-44F8-40C0-8009-72B975E756AA}"/>
    <dgm:cxn modelId="{B5595870-A669-4B6A-83A1-E680E9C6CEF6}" srcId="{FC9A27BA-4CAA-4120-84AB-3048D1711AB6}" destId="{B1321D44-2673-472C-9059-555E8D9D5559}" srcOrd="9" destOrd="0" parTransId="{D4B73656-7058-4502-A96E-31210EB494DE}" sibTransId="{29C35E6F-AFCE-439E-8E68-8B41F0B85397}"/>
    <dgm:cxn modelId="{CB25C492-E1E3-46D0-8E0F-6D9E118643DC}" srcId="{FC9A27BA-4CAA-4120-84AB-3048D1711AB6}" destId="{8D703A3B-EC89-4025-863F-ED675B1A15AB}" srcOrd="10" destOrd="0" parTransId="{89340F1C-8445-415E-B5A1-4F7CB0937B73}" sibTransId="{87FC58BB-5B2F-41BF-8EEC-2B87A56726DE}"/>
    <dgm:cxn modelId="{021929A8-EB93-48F8-9AAC-9D404356D630}" srcId="{FC9A27BA-4CAA-4120-84AB-3048D1711AB6}" destId="{414FCF40-23D9-438A-B91F-7EAAB0983701}" srcOrd="0" destOrd="0" parTransId="{A9358B16-24B4-47ED-B5E6-96A9C4FCFB78}" sibTransId="{F063639F-40FD-48AA-AF22-CC22A3D20F5E}"/>
    <dgm:cxn modelId="{9212F9A9-8FB5-43D1-93FE-9363D61BCBAA}" type="presOf" srcId="{7C6A844D-9DD2-4D3F-8066-7BB0C9175EEF}" destId="{314B557C-A3A9-41FD-84F0-CF8E47A34D13}" srcOrd="0" destOrd="0" presId="urn:microsoft.com/office/officeart/2005/8/layout/default"/>
    <dgm:cxn modelId="{77B005AD-8041-4565-ABF9-5950B32ACF67}" srcId="{FC9A27BA-4CAA-4120-84AB-3048D1711AB6}" destId="{7C6A844D-9DD2-4D3F-8066-7BB0C9175EEF}" srcOrd="4" destOrd="0" parTransId="{2607DA51-4949-43F7-B8CD-852DE0D349B9}" sibTransId="{3B5EC141-36D0-4BA3-9702-8A131B53A8F2}"/>
    <dgm:cxn modelId="{C77400B9-87C5-48A0-BAEB-4C06D9790737}" type="presOf" srcId="{B2BB5444-3109-4856-B75D-D265831FBC61}" destId="{7D74F6C9-79AB-4D59-B3B2-8A9A9FE947A7}" srcOrd="0" destOrd="0" presId="urn:microsoft.com/office/officeart/2005/8/layout/default"/>
    <dgm:cxn modelId="{A8C57CC0-A213-428F-819D-592F384FBE04}" srcId="{FC9A27BA-4CAA-4120-84AB-3048D1711AB6}" destId="{A738CAE2-40DC-470E-9DD6-F6141FDF115E}" srcOrd="7" destOrd="0" parTransId="{E431D455-70B1-47FC-B0E5-BB61D21073B7}" sibTransId="{5CF95337-407A-4BA3-BFC9-6F3F5E1755B7}"/>
    <dgm:cxn modelId="{963DC0D6-BF17-40A3-AC81-A46198EABFE6}" type="presOf" srcId="{B1321D44-2673-472C-9059-555E8D9D5559}" destId="{E8D824C8-5D69-484F-9207-63C962C032EE}" srcOrd="0" destOrd="0" presId="urn:microsoft.com/office/officeart/2005/8/layout/default"/>
    <dgm:cxn modelId="{FA3495DE-B859-4637-BE72-64436D0AC8AD}" srcId="{FC9A27BA-4CAA-4120-84AB-3048D1711AB6}" destId="{CC48755B-7EEB-4A4B-B4EB-D30958694C4B}" srcOrd="1" destOrd="0" parTransId="{B40EFD04-A3CD-44ED-AD67-75616C6E22B6}" sibTransId="{F18CD2FF-AF5D-409D-B4D4-7880BDA38280}"/>
    <dgm:cxn modelId="{2CE865E1-328B-4573-89C3-97B7556A198E}" srcId="{FC9A27BA-4CAA-4120-84AB-3048D1711AB6}" destId="{A9FEDA5A-D3A0-4C32-A9DD-ED28B819788F}" srcOrd="3" destOrd="0" parTransId="{95AF52C0-0445-4EBD-9F30-EC4D621D0F4C}" sibTransId="{5BBC21BC-00AD-4FD8-B25A-1ABAD8DDF33D}"/>
    <dgm:cxn modelId="{4DFD44E4-6256-477A-A619-158EBCB94D61}" srcId="{FC9A27BA-4CAA-4120-84AB-3048D1711AB6}" destId="{DC4A2E40-9D9B-4F50-847C-D25A43E5E4C1}" srcOrd="5" destOrd="0" parTransId="{291BCD5B-D93F-45F0-A8A5-D53439EC64F8}" sibTransId="{0F4F3EEC-276A-4F5F-9433-303D58713FAC}"/>
    <dgm:cxn modelId="{5B6F50F2-33C5-4C45-A6FB-AACD330B463D}" type="presOf" srcId="{414FCF40-23D9-438A-B91F-7EAAB0983701}" destId="{0A540B12-0F87-4604-A027-F5B5433A2C3E}" srcOrd="0" destOrd="0" presId="urn:microsoft.com/office/officeart/2005/8/layout/default"/>
    <dgm:cxn modelId="{7098CBF8-7D84-4AFD-B598-C96B75E8A60D}" srcId="{FC9A27BA-4CAA-4120-84AB-3048D1711AB6}" destId="{B2BB5444-3109-4856-B75D-D265831FBC61}" srcOrd="11" destOrd="0" parTransId="{02E83134-31F5-4A3F-92BF-1C8E4EC55D87}" sibTransId="{C362949A-1D63-4BBC-8A42-F180ACB3196C}"/>
    <dgm:cxn modelId="{9FA3A9FA-F4BA-409D-AF23-14B64A3F018D}" type="presOf" srcId="{FC9A27BA-4CAA-4120-84AB-3048D1711AB6}" destId="{F6C5E991-208A-4F4B-ABDD-7CFF0BB6C24C}" srcOrd="0" destOrd="0" presId="urn:microsoft.com/office/officeart/2005/8/layout/default"/>
    <dgm:cxn modelId="{5E3B0CFF-6891-4DCA-B1B6-3BA46A25283F}" type="presOf" srcId="{DC4A2E40-9D9B-4F50-847C-D25A43E5E4C1}" destId="{BA4E452B-0CAB-4F3F-B39D-E6C7B84757C0}" srcOrd="0" destOrd="0" presId="urn:microsoft.com/office/officeart/2005/8/layout/default"/>
    <dgm:cxn modelId="{5C0A2D7B-B6EA-4E5E-AC75-C099A3BD9810}" type="presParOf" srcId="{F6C5E991-208A-4F4B-ABDD-7CFF0BB6C24C}" destId="{0A540B12-0F87-4604-A027-F5B5433A2C3E}" srcOrd="0" destOrd="0" presId="urn:microsoft.com/office/officeart/2005/8/layout/default"/>
    <dgm:cxn modelId="{1B620091-10E6-44DC-AEB1-B2F9EB005C97}" type="presParOf" srcId="{F6C5E991-208A-4F4B-ABDD-7CFF0BB6C24C}" destId="{991EAD6B-5B4E-40D1-AAA3-6CF7D4D9F012}" srcOrd="1" destOrd="0" presId="urn:microsoft.com/office/officeart/2005/8/layout/default"/>
    <dgm:cxn modelId="{BB85C209-7CD4-48F0-AB73-599A886206C1}" type="presParOf" srcId="{F6C5E991-208A-4F4B-ABDD-7CFF0BB6C24C}" destId="{2DA0D8F1-D992-4CDF-82BF-9A7BFBA758A5}" srcOrd="2" destOrd="0" presId="urn:microsoft.com/office/officeart/2005/8/layout/default"/>
    <dgm:cxn modelId="{A565E6DE-043D-46C7-B74A-4E7C1F875405}" type="presParOf" srcId="{F6C5E991-208A-4F4B-ABDD-7CFF0BB6C24C}" destId="{9246C78B-1243-429F-8727-5652BAFC03FA}" srcOrd="3" destOrd="0" presId="urn:microsoft.com/office/officeart/2005/8/layout/default"/>
    <dgm:cxn modelId="{B1524C14-4418-4C7A-BE64-91789A5939CA}" type="presParOf" srcId="{F6C5E991-208A-4F4B-ABDD-7CFF0BB6C24C}" destId="{43CFD3C6-9C7A-401D-ADB3-C225B0F3E04A}" srcOrd="4" destOrd="0" presId="urn:microsoft.com/office/officeart/2005/8/layout/default"/>
    <dgm:cxn modelId="{5A23DCC6-0145-45C2-AA35-3FDC65901457}" type="presParOf" srcId="{F6C5E991-208A-4F4B-ABDD-7CFF0BB6C24C}" destId="{4A0B10DD-5778-49F5-BDC8-D88FADB77650}" srcOrd="5" destOrd="0" presId="urn:microsoft.com/office/officeart/2005/8/layout/default"/>
    <dgm:cxn modelId="{435C83B5-BB44-48CC-97A2-7A00C897D8E3}" type="presParOf" srcId="{F6C5E991-208A-4F4B-ABDD-7CFF0BB6C24C}" destId="{B1A549DC-8694-43FA-95C4-9DAE32DF0494}" srcOrd="6" destOrd="0" presId="urn:microsoft.com/office/officeart/2005/8/layout/default"/>
    <dgm:cxn modelId="{B8A5AE60-AE38-4C04-910B-A0199777A55E}" type="presParOf" srcId="{F6C5E991-208A-4F4B-ABDD-7CFF0BB6C24C}" destId="{56AAD4C4-0F9A-474E-AB0F-966E2E1FE1D2}" srcOrd="7" destOrd="0" presId="urn:microsoft.com/office/officeart/2005/8/layout/default"/>
    <dgm:cxn modelId="{FB320951-CA9E-4D1D-A9AC-4D3D4FAE92B3}" type="presParOf" srcId="{F6C5E991-208A-4F4B-ABDD-7CFF0BB6C24C}" destId="{314B557C-A3A9-41FD-84F0-CF8E47A34D13}" srcOrd="8" destOrd="0" presId="urn:microsoft.com/office/officeart/2005/8/layout/default"/>
    <dgm:cxn modelId="{EEBBAC92-C0AE-4352-A802-379843388F85}" type="presParOf" srcId="{F6C5E991-208A-4F4B-ABDD-7CFF0BB6C24C}" destId="{F95040D5-F6BB-4899-AECC-09130CE39737}" srcOrd="9" destOrd="0" presId="urn:microsoft.com/office/officeart/2005/8/layout/default"/>
    <dgm:cxn modelId="{B917E857-60CB-46F9-AD03-B7D63DC7597D}" type="presParOf" srcId="{F6C5E991-208A-4F4B-ABDD-7CFF0BB6C24C}" destId="{BA4E452B-0CAB-4F3F-B39D-E6C7B84757C0}" srcOrd="10" destOrd="0" presId="urn:microsoft.com/office/officeart/2005/8/layout/default"/>
    <dgm:cxn modelId="{5BB5D422-9885-4D79-B114-855B29E16569}" type="presParOf" srcId="{F6C5E991-208A-4F4B-ABDD-7CFF0BB6C24C}" destId="{B1A9C922-850C-4700-BBC6-4498A0F2D352}" srcOrd="11" destOrd="0" presId="urn:microsoft.com/office/officeart/2005/8/layout/default"/>
    <dgm:cxn modelId="{5C37946B-BB1E-4E7F-9B91-B0D11EA8BB81}" type="presParOf" srcId="{F6C5E991-208A-4F4B-ABDD-7CFF0BB6C24C}" destId="{06AB9B5F-51EB-415B-89C0-1B7142E7A1C0}" srcOrd="12" destOrd="0" presId="urn:microsoft.com/office/officeart/2005/8/layout/default"/>
    <dgm:cxn modelId="{912C646A-3A59-40D9-AA63-3ECE4FFFDD4F}" type="presParOf" srcId="{F6C5E991-208A-4F4B-ABDD-7CFF0BB6C24C}" destId="{CD0BEDF5-9CCD-4094-B9A6-0B178F220421}" srcOrd="13" destOrd="0" presId="urn:microsoft.com/office/officeart/2005/8/layout/default"/>
    <dgm:cxn modelId="{AB4E2051-4882-4A2E-8AF4-141C3CB351C9}" type="presParOf" srcId="{F6C5E991-208A-4F4B-ABDD-7CFF0BB6C24C}" destId="{3F196E90-D9CF-4ADD-8986-B3EDEE06BEAD}" srcOrd="14" destOrd="0" presId="urn:microsoft.com/office/officeart/2005/8/layout/default"/>
    <dgm:cxn modelId="{3634820C-7B1F-482D-B4D4-3418ADBE2758}" type="presParOf" srcId="{F6C5E991-208A-4F4B-ABDD-7CFF0BB6C24C}" destId="{CC000F32-CF40-46A5-AEEC-3D60FA1831A1}" srcOrd="15" destOrd="0" presId="urn:microsoft.com/office/officeart/2005/8/layout/default"/>
    <dgm:cxn modelId="{BB4D83A4-4D4E-4399-8A6B-BB176764F6F7}" type="presParOf" srcId="{F6C5E991-208A-4F4B-ABDD-7CFF0BB6C24C}" destId="{33367B25-A7AF-4357-81F8-DBC0BF19FAEE}" srcOrd="16" destOrd="0" presId="urn:microsoft.com/office/officeart/2005/8/layout/default"/>
    <dgm:cxn modelId="{3E0D880F-D14F-4726-B051-4999D801A149}" type="presParOf" srcId="{F6C5E991-208A-4F4B-ABDD-7CFF0BB6C24C}" destId="{8B25E43C-3F2C-469A-A44E-1434CFE1CCD6}" srcOrd="17" destOrd="0" presId="urn:microsoft.com/office/officeart/2005/8/layout/default"/>
    <dgm:cxn modelId="{C9C20E06-805D-4E23-AC6B-F2E54BBD67A0}" type="presParOf" srcId="{F6C5E991-208A-4F4B-ABDD-7CFF0BB6C24C}" destId="{E8D824C8-5D69-484F-9207-63C962C032EE}" srcOrd="18" destOrd="0" presId="urn:microsoft.com/office/officeart/2005/8/layout/default"/>
    <dgm:cxn modelId="{4A139299-C105-4901-9564-8693637B3972}" type="presParOf" srcId="{F6C5E991-208A-4F4B-ABDD-7CFF0BB6C24C}" destId="{7457B559-3289-4302-BBAC-F719DE1EDF06}" srcOrd="19" destOrd="0" presId="urn:microsoft.com/office/officeart/2005/8/layout/default"/>
    <dgm:cxn modelId="{D048A94E-B250-4601-8CCE-D0BBEC5D4594}" type="presParOf" srcId="{F6C5E991-208A-4F4B-ABDD-7CFF0BB6C24C}" destId="{EEBDB742-31DD-4BD1-AC4A-EF873F46FD4B}" srcOrd="20" destOrd="0" presId="urn:microsoft.com/office/officeart/2005/8/layout/default"/>
    <dgm:cxn modelId="{21C68C8D-FFD7-48FA-BF78-4DE5351584BF}" type="presParOf" srcId="{F6C5E991-208A-4F4B-ABDD-7CFF0BB6C24C}" destId="{621D5CAC-9FC2-4D9A-9340-078B4485D8C6}" srcOrd="21" destOrd="0" presId="urn:microsoft.com/office/officeart/2005/8/layout/default"/>
    <dgm:cxn modelId="{9C5C924C-40AC-4D5C-9E21-D818F9D7260A}" type="presParOf" srcId="{F6C5E991-208A-4F4B-ABDD-7CFF0BB6C24C}" destId="{7D74F6C9-79AB-4D59-B3B2-8A9A9FE947A7}"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40B12-0F87-4604-A027-F5B5433A2C3E}">
      <dsp:nvSpPr>
        <dsp:cNvPr id="0" name=""/>
        <dsp:cNvSpPr/>
      </dsp:nvSpPr>
      <dsp:spPr>
        <a:xfrm>
          <a:off x="1792" y="321371"/>
          <a:ext cx="1421706" cy="853023"/>
        </a:xfrm>
        <a:prstGeom prst="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Homework</a:t>
          </a:r>
        </a:p>
      </dsp:txBody>
      <dsp:txXfrm>
        <a:off x="1792" y="321371"/>
        <a:ext cx="1421706" cy="853023"/>
      </dsp:txXfrm>
    </dsp:sp>
    <dsp:sp modelId="{2DA0D8F1-D992-4CDF-82BF-9A7BFBA758A5}">
      <dsp:nvSpPr>
        <dsp:cNvPr id="0" name=""/>
        <dsp:cNvSpPr/>
      </dsp:nvSpPr>
      <dsp:spPr>
        <a:xfrm>
          <a:off x="1565669" y="321371"/>
          <a:ext cx="1421706" cy="8530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Reduced support</a:t>
          </a:r>
        </a:p>
      </dsp:txBody>
      <dsp:txXfrm>
        <a:off x="1565669" y="321371"/>
        <a:ext cx="1421706" cy="853023"/>
      </dsp:txXfrm>
    </dsp:sp>
    <dsp:sp modelId="{43CFD3C6-9C7A-401D-ADB3-C225B0F3E04A}">
      <dsp:nvSpPr>
        <dsp:cNvPr id="0" name=""/>
        <dsp:cNvSpPr/>
      </dsp:nvSpPr>
      <dsp:spPr>
        <a:xfrm>
          <a:off x="3129546" y="321371"/>
          <a:ext cx="1421706" cy="8530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New friends</a:t>
          </a:r>
        </a:p>
      </dsp:txBody>
      <dsp:txXfrm>
        <a:off x="3129546" y="321371"/>
        <a:ext cx="1421706" cy="853023"/>
      </dsp:txXfrm>
    </dsp:sp>
    <dsp:sp modelId="{B1A549DC-8694-43FA-95C4-9DAE32DF0494}">
      <dsp:nvSpPr>
        <dsp:cNvPr id="0" name=""/>
        <dsp:cNvSpPr/>
      </dsp:nvSpPr>
      <dsp:spPr>
        <a:xfrm>
          <a:off x="4693423" y="321371"/>
          <a:ext cx="1421706" cy="8530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Lunchtime</a:t>
          </a:r>
        </a:p>
      </dsp:txBody>
      <dsp:txXfrm>
        <a:off x="4693423" y="321371"/>
        <a:ext cx="1421706" cy="853023"/>
      </dsp:txXfrm>
    </dsp:sp>
    <dsp:sp modelId="{314B557C-A3A9-41FD-84F0-CF8E47A34D13}">
      <dsp:nvSpPr>
        <dsp:cNvPr id="0" name=""/>
        <dsp:cNvSpPr/>
      </dsp:nvSpPr>
      <dsp:spPr>
        <a:xfrm>
          <a:off x="1792" y="1316566"/>
          <a:ext cx="1421706" cy="8530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Bullying</a:t>
          </a:r>
        </a:p>
      </dsp:txBody>
      <dsp:txXfrm>
        <a:off x="1792" y="1316566"/>
        <a:ext cx="1421706" cy="853023"/>
      </dsp:txXfrm>
    </dsp:sp>
    <dsp:sp modelId="{BA4E452B-0CAB-4F3F-B39D-E6C7B84757C0}">
      <dsp:nvSpPr>
        <dsp:cNvPr id="0" name=""/>
        <dsp:cNvSpPr/>
      </dsp:nvSpPr>
      <dsp:spPr>
        <a:xfrm>
          <a:off x="1565669" y="1316566"/>
          <a:ext cx="1421706" cy="8530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Feelings of sadness</a:t>
          </a:r>
        </a:p>
      </dsp:txBody>
      <dsp:txXfrm>
        <a:off x="1565669" y="1316566"/>
        <a:ext cx="1421706" cy="853023"/>
      </dsp:txXfrm>
    </dsp:sp>
    <dsp:sp modelId="{06AB9B5F-51EB-415B-89C0-1B7142E7A1C0}">
      <dsp:nvSpPr>
        <dsp:cNvPr id="0" name=""/>
        <dsp:cNvSpPr/>
      </dsp:nvSpPr>
      <dsp:spPr>
        <a:xfrm>
          <a:off x="3129546" y="1316566"/>
          <a:ext cx="1421706" cy="8530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Moving around the school</a:t>
          </a:r>
        </a:p>
      </dsp:txBody>
      <dsp:txXfrm>
        <a:off x="3129546" y="1316566"/>
        <a:ext cx="1421706" cy="853023"/>
      </dsp:txXfrm>
    </dsp:sp>
    <dsp:sp modelId="{3F196E90-D9CF-4ADD-8986-B3EDEE06BEAD}">
      <dsp:nvSpPr>
        <dsp:cNvPr id="0" name=""/>
        <dsp:cNvSpPr/>
      </dsp:nvSpPr>
      <dsp:spPr>
        <a:xfrm>
          <a:off x="4693423" y="1316566"/>
          <a:ext cx="1421706" cy="8530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Getting lost</a:t>
          </a:r>
        </a:p>
      </dsp:txBody>
      <dsp:txXfrm>
        <a:off x="4693423" y="1316566"/>
        <a:ext cx="1421706" cy="853023"/>
      </dsp:txXfrm>
    </dsp:sp>
    <dsp:sp modelId="{33367B25-A7AF-4357-81F8-DBC0BF19FAEE}">
      <dsp:nvSpPr>
        <dsp:cNvPr id="0" name=""/>
        <dsp:cNvSpPr/>
      </dsp:nvSpPr>
      <dsp:spPr>
        <a:xfrm>
          <a:off x="1792" y="2311760"/>
          <a:ext cx="1421706" cy="8530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size of the school</a:t>
          </a:r>
        </a:p>
      </dsp:txBody>
      <dsp:txXfrm>
        <a:off x="1792" y="2311760"/>
        <a:ext cx="1421706" cy="853023"/>
      </dsp:txXfrm>
    </dsp:sp>
    <dsp:sp modelId="{E8D824C8-5D69-484F-9207-63C962C032EE}">
      <dsp:nvSpPr>
        <dsp:cNvPr id="0" name=""/>
        <dsp:cNvSpPr/>
      </dsp:nvSpPr>
      <dsp:spPr>
        <a:xfrm>
          <a:off x="1565669" y="2311760"/>
          <a:ext cx="1421706" cy="8530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work being too hard</a:t>
          </a:r>
        </a:p>
      </dsp:txBody>
      <dsp:txXfrm>
        <a:off x="1565669" y="2311760"/>
        <a:ext cx="1421706" cy="853023"/>
      </dsp:txXfrm>
    </dsp:sp>
    <dsp:sp modelId="{EEBDB742-31DD-4BD1-AC4A-EF873F46FD4B}">
      <dsp:nvSpPr>
        <dsp:cNvPr id="0" name=""/>
        <dsp:cNvSpPr/>
      </dsp:nvSpPr>
      <dsp:spPr>
        <a:xfrm>
          <a:off x="3129546" y="2311760"/>
          <a:ext cx="1421706" cy="8530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New teachers</a:t>
          </a:r>
        </a:p>
      </dsp:txBody>
      <dsp:txXfrm>
        <a:off x="3129546" y="2311760"/>
        <a:ext cx="1421706" cy="853023"/>
      </dsp:txXfrm>
    </dsp:sp>
    <dsp:sp modelId="{7D74F6C9-79AB-4D59-B3B2-8A9A9FE947A7}">
      <dsp:nvSpPr>
        <dsp:cNvPr id="0" name=""/>
        <dsp:cNvSpPr/>
      </dsp:nvSpPr>
      <dsp:spPr>
        <a:xfrm>
          <a:off x="4693423" y="2311760"/>
          <a:ext cx="1421706" cy="8530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Toilets</a:t>
          </a:r>
        </a:p>
        <a:p>
          <a:pPr marL="0" lvl="0" indent="0" algn="ctr" defTabSz="800100">
            <a:lnSpc>
              <a:spcPct val="90000"/>
            </a:lnSpc>
            <a:spcBef>
              <a:spcPct val="0"/>
            </a:spcBef>
            <a:spcAft>
              <a:spcPct val="35000"/>
            </a:spcAft>
            <a:buNone/>
          </a:pPr>
          <a:endParaRPr lang="en-GB" sz="800" kern="1200" dirty="0"/>
        </a:p>
      </dsp:txBody>
      <dsp:txXfrm>
        <a:off x="4693423" y="2311760"/>
        <a:ext cx="1421706" cy="8530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5798527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ing.com/videos/riverview/relatedvideo?q=inside+out+clip+sadness+comforts+bing+bong&amp;&amp;mid=C97AF2AC78EAE9F8BA87C97AF2AC78EAE9F8BA87&amp;FORM=VCGVR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Why does anxiety trigger challenging behaviour?</a:t>
            </a:r>
          </a:p>
          <a:p>
            <a:endParaRPr lang="en-GB" dirty="0"/>
          </a:p>
          <a:p>
            <a:r>
              <a:rPr lang="en-GB" dirty="0"/>
              <a:t>There is a clear link between our feelings and our behaviours when we feel anxious and this is mediated through the fight / flight / freeze system, which is a term you may already be familiar with?</a:t>
            </a:r>
          </a:p>
          <a:p>
            <a:endParaRPr lang="en-GB" dirty="0"/>
          </a:p>
          <a:p>
            <a:endParaRPr lang="en-GB" dirty="0"/>
          </a:p>
          <a:p>
            <a:r>
              <a:rPr lang="en-GB" dirty="0"/>
              <a:t>Our fight / flight system is responsible for keeping us safe. It’s one of the oldest parts of the brain and it hasn’t really changed much from when we were cave men.</a:t>
            </a:r>
          </a:p>
          <a:p>
            <a:endParaRPr lang="en-GB" dirty="0"/>
          </a:p>
          <a:p>
            <a:r>
              <a:rPr lang="en-GB" dirty="0"/>
              <a:t>As a cave man, feeling anxious was usually triggered by a life or death situation, like facing a sabre tooth tiger! When we’re in a life or death situation our fight / flight / freeze system kicks in and takes over our brain.</a:t>
            </a:r>
          </a:p>
          <a:p>
            <a:endParaRPr lang="en-GB" dirty="0"/>
          </a:p>
          <a:p>
            <a:r>
              <a:rPr lang="en-GB" dirty="0"/>
              <a:t>It triggers ‘survival mode’, where our brain prepares our body to be able to fight whatever is causing the threat, run away from it (flight) or freeze and hide.</a:t>
            </a:r>
          </a:p>
          <a:p>
            <a:endParaRPr lang="en-GB" dirty="0"/>
          </a:p>
        </p:txBody>
      </p:sp>
      <p:sp>
        <p:nvSpPr>
          <p:cNvPr id="4" name="Slide Number Placeholder 3"/>
          <p:cNvSpPr>
            <a:spLocks noGrp="1"/>
          </p:cNvSpPr>
          <p:nvPr>
            <p:ph type="sldNum" sz="quarter" idx="10"/>
          </p:nvPr>
        </p:nvSpPr>
        <p:spPr/>
        <p:txBody>
          <a:bodyPr/>
          <a:lstStyle/>
          <a:p>
            <a:fld id="{C1BBA94A-FAC6-426D-BE46-56A82C04FF36}" type="slidenum">
              <a:rPr lang="en-GB" smtClean="0"/>
              <a:t>10</a:t>
            </a:fld>
            <a:endParaRPr lang="en-GB"/>
          </a:p>
        </p:txBody>
      </p:sp>
    </p:spTree>
    <p:extLst>
      <p:ext uri="{BB962C8B-B14F-4D97-AF65-F5344CB8AC3E}">
        <p14:creationId xmlns:p14="http://schemas.microsoft.com/office/powerpoint/2010/main" val="397565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 fight / flight system is important in keeping us safe in life and death situations. It allows us to act quickly, without thinking to fight the threat, avoid it or hide and freeze.</a:t>
            </a:r>
          </a:p>
          <a:p>
            <a:endParaRPr lang="en-GB" dirty="0"/>
          </a:p>
          <a:p>
            <a:r>
              <a:rPr lang="en-GB" dirty="0"/>
              <a:t>The problem is that it is often triggered in non-threatening anxious situations, such as tests, social events, public speaking……or perhaps starting secondary school.</a:t>
            </a:r>
          </a:p>
          <a:p>
            <a:endParaRPr lang="en-GB" dirty="0"/>
          </a:p>
          <a:p>
            <a:r>
              <a:rPr lang="en-GB" dirty="0"/>
              <a:t>It is the fight / flight / freeze system that causes many of the unpleasant feelings in our body as our brain prepares to fight / flight / freeze (see list on slide).</a:t>
            </a:r>
          </a:p>
          <a:p>
            <a:endParaRPr lang="en-GB" dirty="0"/>
          </a:p>
          <a:p>
            <a:r>
              <a:rPr lang="en-GB" b="1" dirty="0"/>
              <a:t>Ask parents if they can relate to any of these physiological changes? Anxiety has a very real impact on the body.</a:t>
            </a:r>
          </a:p>
          <a:p>
            <a:endParaRPr lang="en-GB" dirty="0"/>
          </a:p>
          <a:p>
            <a:r>
              <a:rPr lang="en-GB" b="1" dirty="0"/>
              <a:t>****Parents might ask about panic attacks here. For some children the anxiety response can develop into a panic attack where the breathing and heart rate increase substantially. A panic attack is an extreme fight / flight / freeze response and it can feel as though it is difficult to get enough air. Actually, the opposite is happening and the survival part of the brain has gone into overdrive and is telling the body to over breathe. One of the best ways to manage panic is to slow the breathing down, even though it is the opposite to what the brain is trying to do.</a:t>
            </a:r>
            <a:endParaRPr lang="en-GB" dirty="0"/>
          </a:p>
        </p:txBody>
      </p:sp>
      <p:sp>
        <p:nvSpPr>
          <p:cNvPr id="4" name="Slide Number Placeholder 3"/>
          <p:cNvSpPr>
            <a:spLocks noGrp="1"/>
          </p:cNvSpPr>
          <p:nvPr>
            <p:ph type="sldNum" sz="quarter" idx="5"/>
          </p:nvPr>
        </p:nvSpPr>
        <p:spPr/>
        <p:txBody>
          <a:bodyPr/>
          <a:lstStyle/>
          <a:p>
            <a:fld id="{D9D64225-8C34-489E-877F-B4942DA6900E}" type="slidenum">
              <a:rPr lang="en-GB" smtClean="0"/>
              <a:t>11</a:t>
            </a:fld>
            <a:endParaRPr lang="en-GB"/>
          </a:p>
        </p:txBody>
      </p:sp>
    </p:spTree>
    <p:extLst>
      <p:ext uri="{BB962C8B-B14F-4D97-AF65-F5344CB8AC3E}">
        <p14:creationId xmlns:p14="http://schemas.microsoft.com/office/powerpoint/2010/main" val="1918561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Read as on slide.</a:t>
            </a:r>
          </a:p>
          <a:p>
            <a:endParaRPr lang="en-GB" dirty="0"/>
          </a:p>
          <a:p>
            <a:r>
              <a:rPr lang="en-GB" b="1" i="1" dirty="0"/>
              <a:t>Ask the group whether they recognise any of these behaviours / responses in their own children? Is anyone happy to share (boundary this to 3-5 minutes).</a:t>
            </a:r>
          </a:p>
          <a:p>
            <a:endParaRPr lang="en-GB" b="1" i="1" dirty="0"/>
          </a:p>
          <a:p>
            <a:r>
              <a:rPr lang="en-GB" b="1" i="1" dirty="0"/>
              <a:t>Emphasise that these behaviours are often associated with anxiety and are not choice behaviours, although children can learn to overcome them.</a:t>
            </a:r>
          </a:p>
        </p:txBody>
      </p:sp>
      <p:sp>
        <p:nvSpPr>
          <p:cNvPr id="4" name="Slide Number Placeholder 3"/>
          <p:cNvSpPr>
            <a:spLocks noGrp="1"/>
          </p:cNvSpPr>
          <p:nvPr>
            <p:ph type="sldNum" sz="quarter" idx="5"/>
          </p:nvPr>
        </p:nvSpPr>
        <p:spPr/>
        <p:txBody>
          <a:bodyPr/>
          <a:lstStyle/>
          <a:p>
            <a:fld id="{D9D64225-8C34-489E-877F-B4942DA6900E}" type="slidenum">
              <a:rPr lang="en-GB" smtClean="0"/>
              <a:t>12</a:t>
            </a:fld>
            <a:endParaRPr lang="en-GB"/>
          </a:p>
        </p:txBody>
      </p:sp>
    </p:spTree>
    <p:extLst>
      <p:ext uri="{BB962C8B-B14F-4D97-AF65-F5344CB8AC3E}">
        <p14:creationId xmlns:p14="http://schemas.microsoft.com/office/powerpoint/2010/main" val="133959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dirty="0"/>
              <a:t>Difficult behaviour is therefore usually a signal of anxiety or other difficult feelings (like frustration, embarrassment or shame).</a:t>
            </a:r>
          </a:p>
          <a:p>
            <a:endParaRPr lang="en-GB" sz="1200" dirty="0"/>
          </a:p>
          <a:p>
            <a:r>
              <a:rPr lang="en-GB" sz="1200" dirty="0"/>
              <a:t>A really helpful way to imagine this is through the concept of an iceberg. The behaviour is what we see on the surface (the ‘tip of the iceberg’), and hidden underneath this is often anxiety.</a:t>
            </a:r>
          </a:p>
          <a:p>
            <a:endParaRPr lang="en-GB" sz="1200" dirty="0"/>
          </a:p>
          <a:p>
            <a:r>
              <a:rPr lang="en-GB" dirty="0"/>
              <a:t>Children aren’t always aware of the emotions underneath their behaviour so as parents we can act as detectives, is to help them to figure out what is going on.</a:t>
            </a:r>
          </a:p>
          <a:p>
            <a:endParaRPr lang="en-GB" dirty="0"/>
          </a:p>
          <a:p>
            <a:r>
              <a:rPr lang="en-GB" b="1" i="1" dirty="0"/>
              <a:t>Handout – ask the parents / carers to have a go at completing an iceberg for their child. Ask them to think of a time their child was feeling anxious. What behaviour was apparent on the surface? What was the underlying anxiety about (it is okay to infer this, we don’t always know and this is okay!).</a:t>
            </a:r>
          </a:p>
        </p:txBody>
      </p:sp>
      <p:sp>
        <p:nvSpPr>
          <p:cNvPr id="4" name="Slide Number Placeholder 3"/>
          <p:cNvSpPr>
            <a:spLocks noGrp="1"/>
          </p:cNvSpPr>
          <p:nvPr>
            <p:ph type="sldNum" sz="quarter" idx="5"/>
          </p:nvPr>
        </p:nvSpPr>
        <p:spPr/>
        <p:txBody>
          <a:bodyPr/>
          <a:lstStyle/>
          <a:p>
            <a:fld id="{D9D64225-8C34-489E-877F-B4942DA6900E}" type="slidenum">
              <a:rPr lang="en-GB" smtClean="0"/>
              <a:t>13</a:t>
            </a:fld>
            <a:endParaRPr lang="en-GB"/>
          </a:p>
        </p:txBody>
      </p:sp>
    </p:spTree>
    <p:extLst>
      <p:ext uri="{BB962C8B-B14F-4D97-AF65-F5344CB8AC3E}">
        <p14:creationId xmlns:p14="http://schemas.microsoft.com/office/powerpoint/2010/main" val="399994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Many of these are likely to have been covered in the discussions already, however this is a list of behaviours that can indicate that a child is feeling anxious. Many of these are associated with the fight / flight response.</a:t>
            </a:r>
          </a:p>
          <a:p>
            <a:endParaRPr lang="en-GB" dirty="0"/>
          </a:p>
          <a:p>
            <a:r>
              <a:rPr lang="en-GB" dirty="0"/>
              <a:t>Sleep difficulties – these are often associated with a fight / flight response because when the brain is in survival mode it perceives a threat. If the brain perceives a threat, it considers it unwise to put us in the vulnerable position of going to sleep where we cannot defend ourselves (even though most things that cause us anxiety do not need us to do this).</a:t>
            </a:r>
          </a:p>
          <a:p>
            <a:endParaRPr lang="en-GB" dirty="0"/>
          </a:p>
          <a:p>
            <a:r>
              <a:rPr lang="en-GB" dirty="0"/>
              <a:t>Repeating certain behaviours / actions – this can be a way children try to gain a sense of control or autonomy when the world feels out of their control. You may find that they try to control things at home or with you as a coping mechanism.</a:t>
            </a:r>
          </a:p>
        </p:txBody>
      </p:sp>
      <p:sp>
        <p:nvSpPr>
          <p:cNvPr id="4" name="Slide Number Placeholder 3"/>
          <p:cNvSpPr>
            <a:spLocks noGrp="1"/>
          </p:cNvSpPr>
          <p:nvPr>
            <p:ph type="sldNum" sz="quarter" idx="5"/>
          </p:nvPr>
        </p:nvSpPr>
        <p:spPr/>
        <p:txBody>
          <a:bodyPr/>
          <a:lstStyle/>
          <a:p>
            <a:fld id="{D9D64225-8C34-489E-877F-B4942DA6900E}" type="slidenum">
              <a:rPr lang="en-GB" smtClean="0"/>
              <a:t>14</a:t>
            </a:fld>
            <a:endParaRPr lang="en-GB"/>
          </a:p>
        </p:txBody>
      </p:sp>
    </p:spTree>
    <p:extLst>
      <p:ext uri="{BB962C8B-B14F-4D97-AF65-F5344CB8AC3E}">
        <p14:creationId xmlns:p14="http://schemas.microsoft.com/office/powerpoint/2010/main" val="1848359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In the first part of the session we’ve spent time exploring what anxiety is, understanding what happens in the brain when children are anxious (the fight / flight / freeze system) and how we can recognise behaviours in our children that may indicate anxiety.</a:t>
            </a:r>
          </a:p>
          <a:p>
            <a:endParaRPr lang="en-GB" dirty="0"/>
          </a:p>
          <a:p>
            <a:r>
              <a:rPr lang="en-GB" dirty="0"/>
              <a:t>In the second part of the session, we are going to go through some ‘top tips’ that can help children to manage anxious feelings, specifically about transition to secondary school. You will already be doing lots to help your children and these approaches will compliment the strategies you already have in place.</a:t>
            </a:r>
          </a:p>
          <a:p>
            <a:endParaRPr lang="en-GB" dirty="0"/>
          </a:p>
          <a:p>
            <a:r>
              <a:rPr lang="en-GB" dirty="0"/>
              <a:t>The tips we are going to be exploring are (read from slide…..)</a:t>
            </a:r>
          </a:p>
          <a:p>
            <a:endParaRPr lang="en-GB" dirty="0"/>
          </a:p>
          <a:p>
            <a:r>
              <a:rPr lang="en-GB" dirty="0"/>
              <a:t>It’s not possible to put all the strategies will discuss into place, please treat this section as being like a menu and choose one or two things that you think could be helpful for your child at home.</a:t>
            </a:r>
          </a:p>
          <a:p>
            <a:endParaRPr lang="en-GB" dirty="0"/>
          </a:p>
          <a:p>
            <a:r>
              <a:rPr lang="en-GB" b="1" i="1" dirty="0"/>
              <a:t>Give out handout 2 – ‘Things I am going to try’.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64225-8C34-489E-877F-B4942DA690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927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It is important to explain on this slide that as parents and carers, we absolutely want the best for our children and that when they experience distress, it triggers something really uncomfortable within ourselves. When we see our children in pain, we are predisposed to want to fix it (to take the feeling away), to want to make things right and that often leads to us jumping in and telling them everything is going to be fine, because it is a natural response </a:t>
            </a:r>
            <a:r>
              <a:rPr lang="en-GB" b="1" i="1" dirty="0"/>
              <a:t>(it is important to really emphasise this to normalise and prevent any guilt about responding in this way – we all do it! And we do it because we care.).</a:t>
            </a:r>
          </a:p>
          <a:p>
            <a:endParaRPr lang="en-GB" dirty="0"/>
          </a:p>
          <a:p>
            <a:r>
              <a:rPr lang="en-GB" dirty="0"/>
              <a:t>It isn’t intuitive to name and sit with uncomfortable feelings for our children and it takes time and practice. But where we can see that our children are anxious, if we can talk to them about how we think they are feeling and validate how difficult that must be for them…before we go on to reassure them, it can be a really powerful approach.</a:t>
            </a:r>
          </a:p>
        </p:txBody>
      </p:sp>
      <p:sp>
        <p:nvSpPr>
          <p:cNvPr id="4" name="Slide Number Placeholder 3"/>
          <p:cNvSpPr>
            <a:spLocks noGrp="1"/>
          </p:cNvSpPr>
          <p:nvPr>
            <p:ph type="sldNum" sz="quarter" idx="5"/>
          </p:nvPr>
        </p:nvSpPr>
        <p:spPr/>
        <p:txBody>
          <a:bodyPr/>
          <a:lstStyle/>
          <a:p>
            <a:fld id="{D9D64225-8C34-489E-877F-B4942DA6900E}" type="slidenum">
              <a:rPr lang="en-GB" smtClean="0"/>
              <a:t>16</a:t>
            </a:fld>
            <a:endParaRPr lang="en-GB"/>
          </a:p>
        </p:txBody>
      </p:sp>
    </p:spTree>
    <p:extLst>
      <p:ext uri="{BB962C8B-B14F-4D97-AF65-F5344CB8AC3E}">
        <p14:creationId xmlns:p14="http://schemas.microsoft.com/office/powerpoint/2010/main" val="4106620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100" dirty="0">
                <a:solidFill>
                  <a:srgbClr val="555454"/>
                </a:solidFill>
                <a:latin typeface="Arial" panose="020B0604020202020204" pitchFamily="34" charset="0"/>
                <a:cs typeface="Arial" panose="020B0604020202020204" pitchFamily="34" charset="0"/>
              </a:rPr>
              <a:t>The app</a:t>
            </a:r>
            <a:r>
              <a:rPr lang="en-GB" sz="1100" b="0" i="0" dirty="0">
                <a:solidFill>
                  <a:srgbClr val="555454"/>
                </a:solidFill>
                <a:effectLst/>
                <a:latin typeface="Arial" panose="020B0604020202020204" pitchFamily="34" charset="0"/>
                <a:cs typeface="Arial" panose="020B0604020202020204" pitchFamily="34" charset="0"/>
              </a:rPr>
              <a:t>roach is called naming and taming, because we know that if we can name difficult feelings for children (telling them how we </a:t>
            </a:r>
            <a:r>
              <a:rPr lang="en-GB" sz="1100" b="1" i="1" dirty="0">
                <a:solidFill>
                  <a:srgbClr val="555454"/>
                </a:solidFill>
                <a:effectLst/>
                <a:latin typeface="Arial" panose="020B0604020202020204" pitchFamily="34" charset="0"/>
                <a:cs typeface="Arial" panose="020B0604020202020204" pitchFamily="34" charset="0"/>
              </a:rPr>
              <a:t>think</a:t>
            </a:r>
            <a:r>
              <a:rPr lang="en-GB" sz="1100" b="0" i="0" dirty="0">
                <a:solidFill>
                  <a:srgbClr val="555454"/>
                </a:solidFill>
                <a:effectLst/>
                <a:latin typeface="Arial" panose="020B0604020202020204" pitchFamily="34" charset="0"/>
                <a:cs typeface="Arial" panose="020B0604020202020204" pitchFamily="34" charset="0"/>
              </a:rPr>
              <a:t> they are feeling), it can literally tame them. Naming feelings, reduces the intensity of the feeling being experienced which is pretty powerful stuff.</a:t>
            </a:r>
          </a:p>
          <a:p>
            <a:endParaRPr lang="en-GB" sz="1100" b="0" i="0" dirty="0">
              <a:solidFill>
                <a:srgbClr val="555454"/>
              </a:solidFill>
              <a:effectLst/>
              <a:latin typeface="Arial" panose="020B0604020202020204" pitchFamily="34" charset="0"/>
              <a:cs typeface="Arial" panose="020B0604020202020204" pitchFamily="34" charset="0"/>
            </a:endParaRPr>
          </a:p>
          <a:p>
            <a:r>
              <a:rPr lang="en-GB" sz="1100" dirty="0">
                <a:solidFill>
                  <a:srgbClr val="555454"/>
                </a:solidFill>
                <a:latin typeface="Arial" panose="020B0604020202020204" pitchFamily="34" charset="0"/>
                <a:cs typeface="Arial" panose="020B0604020202020204" pitchFamily="34" charset="0"/>
              </a:rPr>
              <a:t>There are 3 steps involved:</a:t>
            </a:r>
          </a:p>
          <a:p>
            <a:endParaRPr lang="en-GB" sz="1100" dirty="0">
              <a:solidFill>
                <a:srgbClr val="555454"/>
              </a:solidFill>
              <a:latin typeface="Arial" panose="020B0604020202020204" pitchFamily="34" charset="0"/>
              <a:cs typeface="Arial" panose="020B0604020202020204" pitchFamily="34" charset="0"/>
            </a:endParaRPr>
          </a:p>
          <a:p>
            <a:pPr marL="228600" indent="-228600">
              <a:buAutoNum type="arabicParenR"/>
            </a:pPr>
            <a:r>
              <a:rPr lang="en-GB" sz="1100" dirty="0">
                <a:solidFill>
                  <a:srgbClr val="555454"/>
                </a:solidFill>
                <a:latin typeface="Arial" panose="020B0604020202020204" pitchFamily="34" charset="0"/>
                <a:cs typeface="Arial" panose="020B0604020202020204" pitchFamily="34" charset="0"/>
              </a:rPr>
              <a:t>You are going to be a detective and observe your child to figure out how you think they are feeling (just like we did in the ice berg activity)</a:t>
            </a:r>
          </a:p>
          <a:p>
            <a:pPr marL="228600" indent="-228600">
              <a:buAutoNum type="arabicParenR"/>
            </a:pPr>
            <a:endParaRPr lang="en-GB" sz="1100" dirty="0">
              <a:solidFill>
                <a:srgbClr val="555454"/>
              </a:solidFill>
              <a:latin typeface="Arial" panose="020B0604020202020204" pitchFamily="34" charset="0"/>
              <a:cs typeface="Arial" panose="020B0604020202020204" pitchFamily="34" charset="0"/>
            </a:endParaRPr>
          </a:p>
          <a:p>
            <a:pPr marL="228600" indent="-228600">
              <a:buAutoNum type="arabicParenR"/>
            </a:pPr>
            <a:r>
              <a:rPr lang="en-GB" sz="1100" dirty="0">
                <a:solidFill>
                  <a:srgbClr val="555454"/>
                </a:solidFill>
                <a:latin typeface="Arial" panose="020B0604020202020204" pitchFamily="34" charset="0"/>
                <a:cs typeface="Arial" panose="020B0604020202020204" pitchFamily="34" charset="0"/>
              </a:rPr>
              <a:t>You are going to put into words what you think is going on for them emotionally (I wonder if you are feeling really worried about school today?).</a:t>
            </a:r>
          </a:p>
          <a:p>
            <a:pPr marL="228600" indent="-228600">
              <a:buAutoNum type="arabicParenR"/>
            </a:pPr>
            <a:endParaRPr lang="en-GB" sz="1100" dirty="0">
              <a:solidFill>
                <a:srgbClr val="555454"/>
              </a:solidFill>
              <a:latin typeface="Arial" panose="020B0604020202020204" pitchFamily="34" charset="0"/>
              <a:cs typeface="Arial" panose="020B0604020202020204" pitchFamily="34" charset="0"/>
            </a:endParaRPr>
          </a:p>
          <a:p>
            <a:pPr marL="228600" indent="-228600">
              <a:buAutoNum type="arabicParenR"/>
            </a:pPr>
            <a:r>
              <a:rPr lang="en-GB" sz="1100" dirty="0">
                <a:solidFill>
                  <a:srgbClr val="555454"/>
                </a:solidFill>
                <a:latin typeface="Arial" panose="020B0604020202020204" pitchFamily="34" charset="0"/>
                <a:cs typeface="Arial" panose="020B0604020202020204" pitchFamily="34" charset="0"/>
              </a:rPr>
              <a:t>You are going to provide reassurance or identify ways to manage the problem.</a:t>
            </a:r>
          </a:p>
          <a:p>
            <a:endParaRPr lang="en-GB" sz="1100" b="0" i="0" dirty="0">
              <a:solidFill>
                <a:srgbClr val="555454"/>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We call this ‘</a:t>
            </a:r>
            <a:r>
              <a:rPr lang="en-GB" sz="1100" b="1" dirty="0">
                <a:latin typeface="Arial" panose="020B0604020202020204" pitchFamily="34" charset="0"/>
                <a:cs typeface="Arial" panose="020B0604020202020204" pitchFamily="34" charset="0"/>
              </a:rPr>
              <a:t>connection before correction’</a:t>
            </a:r>
            <a:r>
              <a:rPr lang="en-GB" sz="1100" dirty="0">
                <a:latin typeface="Arial" panose="020B0604020202020204" pitchFamily="34" charset="0"/>
                <a:cs typeface="Arial" panose="020B0604020202020204" pitchFamily="34" charset="0"/>
              </a:rPr>
              <a:t>. We connect with the feeling, before we give guidance or reassurance to correct.</a:t>
            </a:r>
          </a:p>
          <a:p>
            <a:endParaRPr lang="en-GB" sz="1100" b="0" i="0" dirty="0">
              <a:solidFill>
                <a:srgbClr val="555454"/>
              </a:solidFill>
              <a:effectLst/>
              <a:latin typeface="Arial" panose="020B0604020202020204" pitchFamily="34" charset="0"/>
              <a:cs typeface="Arial" panose="020B0604020202020204" pitchFamily="34" charset="0"/>
            </a:endParaRPr>
          </a:p>
          <a:p>
            <a:r>
              <a:rPr lang="en-GB" sz="1100" b="0" i="0" dirty="0">
                <a:solidFill>
                  <a:srgbClr val="555454"/>
                </a:solidFill>
                <a:effectLst/>
                <a:latin typeface="Arial" panose="020B0604020202020204" pitchFamily="34" charset="0"/>
                <a:cs typeface="Arial" panose="020B0604020202020204" pitchFamily="34" charset="0"/>
              </a:rPr>
              <a:t>We need to be aware that not all children are ready to hear about or talk about their emotions in the moment and that’s okay. Sometimes it is better to do this when children have calmed and they will still benefit from this approach.</a:t>
            </a:r>
          </a:p>
        </p:txBody>
      </p:sp>
      <p:sp>
        <p:nvSpPr>
          <p:cNvPr id="4" name="Slide Number Placeholder 3"/>
          <p:cNvSpPr>
            <a:spLocks noGrp="1"/>
          </p:cNvSpPr>
          <p:nvPr>
            <p:ph type="sldNum" sz="quarter" idx="5"/>
          </p:nvPr>
        </p:nvSpPr>
        <p:spPr/>
        <p:txBody>
          <a:bodyPr/>
          <a:lstStyle/>
          <a:p>
            <a:fld id="{D9D64225-8C34-489E-877F-B4942DA6900E}" type="slidenum">
              <a:rPr lang="en-GB" smtClean="0"/>
              <a:t>17</a:t>
            </a:fld>
            <a:endParaRPr lang="en-GB"/>
          </a:p>
        </p:txBody>
      </p:sp>
    </p:spTree>
    <p:extLst>
      <p:ext uri="{BB962C8B-B14F-4D97-AF65-F5344CB8AC3E}">
        <p14:creationId xmlns:p14="http://schemas.microsoft.com/office/powerpoint/2010/main" val="2836687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Connect and talk about the feeling </a:t>
            </a:r>
            <a:r>
              <a:rPr lang="en-GB" b="1" dirty="0"/>
              <a:t>before</a:t>
            </a:r>
            <a:r>
              <a:rPr lang="en-GB" b="0" dirty="0"/>
              <a:t> problem solving and reassuring.</a:t>
            </a:r>
          </a:p>
          <a:p>
            <a:endParaRPr lang="en-GB" b="0" dirty="0"/>
          </a:p>
          <a:p>
            <a:r>
              <a:rPr lang="en-GB" b="0" dirty="0"/>
              <a:t>It is important to emphasise that validating does not mean agreement. We are not agreeing with the child that they have reason to feel anxious, or that they will get told off within school. Rather, we are simply recognising and validating the way that they feel.</a:t>
            </a:r>
            <a:endParaRPr lang="en-GB" dirty="0"/>
          </a:p>
        </p:txBody>
      </p:sp>
      <p:sp>
        <p:nvSpPr>
          <p:cNvPr id="4" name="Slide Number Placeholder 3"/>
          <p:cNvSpPr>
            <a:spLocks noGrp="1"/>
          </p:cNvSpPr>
          <p:nvPr>
            <p:ph type="sldNum" sz="quarter" idx="5"/>
          </p:nvPr>
        </p:nvSpPr>
        <p:spPr/>
        <p:txBody>
          <a:bodyPr/>
          <a:lstStyle/>
          <a:p>
            <a:fld id="{D9D64225-8C34-489E-877F-B4942DA6900E}" type="slidenum">
              <a:rPr lang="en-GB" smtClean="0"/>
              <a:t>18</a:t>
            </a:fld>
            <a:endParaRPr lang="en-GB"/>
          </a:p>
        </p:txBody>
      </p:sp>
    </p:spTree>
    <p:extLst>
      <p:ext uri="{BB962C8B-B14F-4D97-AF65-F5344CB8AC3E}">
        <p14:creationId xmlns:p14="http://schemas.microsoft.com/office/powerpoint/2010/main" val="155637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Share this example with the group. There’s no single right way to respond, it’s just about trying to name and validate what you think is going on for your child before looking at reassurance.</a:t>
            </a:r>
          </a:p>
        </p:txBody>
      </p:sp>
      <p:sp>
        <p:nvSpPr>
          <p:cNvPr id="4" name="Slide Number Placeholder 3"/>
          <p:cNvSpPr>
            <a:spLocks noGrp="1"/>
          </p:cNvSpPr>
          <p:nvPr>
            <p:ph type="sldNum" sz="quarter" idx="5"/>
          </p:nvPr>
        </p:nvSpPr>
        <p:spPr/>
        <p:txBody>
          <a:bodyPr/>
          <a:lstStyle/>
          <a:p>
            <a:fld id="{D9D64225-8C34-489E-877F-B4942DA6900E}" type="slidenum">
              <a:rPr lang="en-GB" smtClean="0"/>
              <a:t>19</a:t>
            </a:fld>
            <a:endParaRPr lang="en-GB"/>
          </a:p>
        </p:txBody>
      </p:sp>
    </p:spTree>
    <p:extLst>
      <p:ext uri="{BB962C8B-B14F-4D97-AF65-F5344CB8AC3E}">
        <p14:creationId xmlns:p14="http://schemas.microsoft.com/office/powerpoint/2010/main" val="117063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68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We’re going to have a look at a really lovely example of how the ‘naming and taming’ approach works in practice using a clip from the film ‘Inside Out’.</a:t>
            </a:r>
          </a:p>
          <a:p>
            <a:endParaRPr lang="en-GB" dirty="0"/>
          </a:p>
          <a:p>
            <a:r>
              <a:rPr lang="en-GB" dirty="0"/>
              <a:t>In this clip you will see two different approaches to responding to a character’s (Bing Bong’s) distress. One character goes straight into fixing and problem solving (what we are often tempted to do as adults when our children have a problem or worry). The other sits and names how they think the character is feeling and validates this.</a:t>
            </a:r>
          </a:p>
          <a:p>
            <a:endParaRPr lang="en-GB" dirty="0"/>
          </a:p>
          <a:p>
            <a:r>
              <a:rPr lang="en-GB" dirty="0"/>
              <a:t>Notice the differences between the approach and we will share thoughts after the clip.</a:t>
            </a:r>
          </a:p>
          <a:p>
            <a:endParaRPr lang="en-GB" dirty="0"/>
          </a:p>
          <a:p>
            <a:r>
              <a:rPr lang="en-GB" b="1" i="1" dirty="0"/>
              <a:t>Allow 5 minutes for discussion about the two different approaches within the clip. Notice that ‘Bing Bong’ does not need ‘Sadness’ to give advice or solve the problem, he just needs to feel validated.</a:t>
            </a:r>
          </a:p>
          <a:p>
            <a:endParaRPr lang="en-GB" b="1" i="1" dirty="0"/>
          </a:p>
          <a:p>
            <a:r>
              <a:rPr lang="en-GB" b="1" i="1" dirty="0"/>
              <a:t>It is important to emphasise with this clip that it’s a cartoon and that in real life, it won’t always be as straightforward at this (although it would be nice if it was).</a:t>
            </a:r>
          </a:p>
          <a:p>
            <a:endParaRPr lang="en-GB" b="1" i="1" dirty="0"/>
          </a:p>
          <a:p>
            <a:r>
              <a:rPr lang="en-GB" b="1" i="1" dirty="0"/>
              <a:t>Hyperlink for the clip:</a:t>
            </a:r>
          </a:p>
          <a:p>
            <a:r>
              <a:rPr lang="en-GB" dirty="0">
                <a:hlinkClick r:id="rId3"/>
              </a:rPr>
              <a:t>Bing Videos</a:t>
            </a:r>
            <a:endParaRPr lang="en-GB" b="1" i="1" dirty="0"/>
          </a:p>
        </p:txBody>
      </p:sp>
      <p:sp>
        <p:nvSpPr>
          <p:cNvPr id="4" name="Slide Number Placeholder 3"/>
          <p:cNvSpPr>
            <a:spLocks noGrp="1"/>
          </p:cNvSpPr>
          <p:nvPr>
            <p:ph type="sldNum" sz="quarter" idx="5"/>
          </p:nvPr>
        </p:nvSpPr>
        <p:spPr/>
        <p:txBody>
          <a:bodyPr/>
          <a:lstStyle/>
          <a:p>
            <a:fld id="{D9D64225-8C34-489E-877F-B4942DA6900E}" type="slidenum">
              <a:rPr lang="en-GB" smtClean="0"/>
              <a:t>20</a:t>
            </a:fld>
            <a:endParaRPr lang="en-GB"/>
          </a:p>
        </p:txBody>
      </p:sp>
    </p:spTree>
    <p:extLst>
      <p:ext uri="{BB962C8B-B14F-4D97-AF65-F5344CB8AC3E}">
        <p14:creationId xmlns:p14="http://schemas.microsoft.com/office/powerpoint/2010/main" val="3941985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buAutoNum type="arabicParenR"/>
            </a:pPr>
            <a:r>
              <a:rPr lang="en-GB" dirty="0"/>
              <a:t>Some children find it really hard to recognise or understand how their emotions. When we put this into words for them, it helps them (over time) to understand that there is a word for this particular feeling. With lots of practice, this should help them to communicate how they are feeling through words, rather than behaviours.</a:t>
            </a:r>
          </a:p>
          <a:p>
            <a:pPr marL="0" indent="0">
              <a:buNone/>
            </a:pPr>
            <a:endParaRPr lang="en-GB" dirty="0"/>
          </a:p>
          <a:p>
            <a:pPr marL="0" indent="0">
              <a:buNone/>
            </a:pPr>
            <a:r>
              <a:rPr lang="en-GB" dirty="0"/>
              <a:t>2) We have some really cool neuropsychology studies that show physical changes in brain occur when name and validate feelings for children. Naming feelings literally tames them and we can see that the fight / flight system starts to calm through this approach.</a:t>
            </a:r>
          </a:p>
          <a:p>
            <a:pPr marL="0" indent="0">
              <a:buNone/>
            </a:pPr>
            <a:endParaRPr lang="en-GB" dirty="0"/>
          </a:p>
          <a:p>
            <a:pPr marL="0" indent="0">
              <a:buNone/>
            </a:pPr>
            <a:r>
              <a:rPr lang="en-GB" dirty="0"/>
              <a:t>3) It also helps children to feel connected to us through a sense of feeling understood. </a:t>
            </a:r>
          </a:p>
        </p:txBody>
      </p:sp>
      <p:sp>
        <p:nvSpPr>
          <p:cNvPr id="4" name="Slide Number Placeholder 3"/>
          <p:cNvSpPr>
            <a:spLocks noGrp="1"/>
          </p:cNvSpPr>
          <p:nvPr>
            <p:ph type="sldNum" sz="quarter" idx="5"/>
          </p:nvPr>
        </p:nvSpPr>
        <p:spPr/>
        <p:txBody>
          <a:bodyPr/>
          <a:lstStyle/>
          <a:p>
            <a:fld id="{D9D64225-8C34-489E-877F-B4942DA6900E}" type="slidenum">
              <a:rPr lang="en-GB" smtClean="0"/>
              <a:t>21</a:t>
            </a:fld>
            <a:endParaRPr lang="en-GB"/>
          </a:p>
        </p:txBody>
      </p:sp>
    </p:spTree>
    <p:extLst>
      <p:ext uri="{BB962C8B-B14F-4D97-AF65-F5344CB8AC3E}">
        <p14:creationId xmlns:p14="http://schemas.microsoft.com/office/powerpoint/2010/main" val="157453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 second top tip that we are going to look at today involves teaching children strategies they can use to manage feelings of anxiety.</a:t>
            </a:r>
          </a:p>
          <a:p>
            <a:endParaRPr lang="en-GB" dirty="0"/>
          </a:p>
          <a:p>
            <a:r>
              <a:rPr lang="en-GB" dirty="0"/>
              <a:t>This gives them some control over their emotions and activities that they can use to calm their fight / flight system down.</a:t>
            </a:r>
          </a:p>
          <a:p>
            <a:endParaRPr lang="en-GB" dirty="0"/>
          </a:p>
          <a:p>
            <a:r>
              <a:rPr lang="en-GB" dirty="0"/>
              <a:t>When the fight / flight system is triggered they might experience:</a:t>
            </a:r>
          </a:p>
          <a:p>
            <a:endParaRPr lang="en-GB" dirty="0"/>
          </a:p>
          <a:p>
            <a:pPr marL="171450" indent="-171450">
              <a:buFont typeface="Arial" panose="020B0604020202020204" pitchFamily="34" charset="0"/>
              <a:buChar char="•"/>
            </a:pPr>
            <a:r>
              <a:rPr lang="en-GB" dirty="0"/>
              <a:t>Increased heart rate.</a:t>
            </a:r>
          </a:p>
          <a:p>
            <a:pPr marL="171450" indent="-171450">
              <a:buFont typeface="Arial" panose="020B0604020202020204" pitchFamily="34" charset="0"/>
              <a:buChar char="•"/>
            </a:pPr>
            <a:r>
              <a:rPr lang="en-GB" dirty="0"/>
              <a:t>Increased breathing.</a:t>
            </a:r>
          </a:p>
          <a:p>
            <a:pPr marL="171450" indent="-171450">
              <a:buFont typeface="Arial" panose="020B0604020202020204" pitchFamily="34" charset="0"/>
              <a:buChar char="•"/>
            </a:pPr>
            <a:r>
              <a:rPr lang="en-GB" dirty="0"/>
              <a:t>Shakey hands.</a:t>
            </a:r>
          </a:p>
          <a:p>
            <a:pPr marL="171450" indent="-171450">
              <a:buFont typeface="Arial" panose="020B0604020202020204" pitchFamily="34" charset="0"/>
              <a:buChar char="•"/>
            </a:pPr>
            <a:r>
              <a:rPr lang="en-GB" dirty="0" err="1"/>
              <a:t>Tummyache</a:t>
            </a:r>
            <a:r>
              <a:rPr lang="en-GB" dirty="0"/>
              <a:t>.</a:t>
            </a:r>
          </a:p>
          <a:p>
            <a:pPr marL="171450" indent="-171450">
              <a:buFont typeface="Arial" panose="020B0604020202020204" pitchFamily="34" charset="0"/>
              <a:buChar char="•"/>
            </a:pPr>
            <a:r>
              <a:rPr lang="en-GB" dirty="0"/>
              <a:t>Sickness.</a:t>
            </a:r>
          </a:p>
          <a:p>
            <a:pPr marL="171450" indent="-171450">
              <a:buFont typeface="Arial" panose="020B0604020202020204" pitchFamily="34" charset="0"/>
              <a:buChar char="•"/>
            </a:pPr>
            <a:r>
              <a:rPr lang="en-GB" dirty="0"/>
              <a:t>Headache.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One of the best ways to calm the body and manage these symptoms is by slowing the breathing down. This tells the fight / flight system that the body is safe and that it can go back to a rested state.</a:t>
            </a:r>
          </a:p>
        </p:txBody>
      </p:sp>
      <p:sp>
        <p:nvSpPr>
          <p:cNvPr id="4" name="Slide Number Placeholder 3"/>
          <p:cNvSpPr>
            <a:spLocks noGrp="1"/>
          </p:cNvSpPr>
          <p:nvPr>
            <p:ph type="sldNum" sz="quarter" idx="5"/>
          </p:nvPr>
        </p:nvSpPr>
        <p:spPr/>
        <p:txBody>
          <a:bodyPr/>
          <a:lstStyle/>
          <a:p>
            <a:fld id="{D9D64225-8C34-489E-877F-B4942DA6900E}" type="slidenum">
              <a:rPr lang="en-GB" smtClean="0"/>
              <a:t>22</a:t>
            </a:fld>
            <a:endParaRPr lang="en-GB"/>
          </a:p>
        </p:txBody>
      </p:sp>
    </p:spTree>
    <p:extLst>
      <p:ext uri="{BB962C8B-B14F-4D97-AF65-F5344CB8AC3E}">
        <p14:creationId xmlns:p14="http://schemas.microsoft.com/office/powerpoint/2010/main" val="286816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79768" y="4778721"/>
            <a:ext cx="5438140" cy="4837617"/>
          </a:xfrm>
        </p:spPr>
        <p:txBody>
          <a:bodyPr/>
          <a:lstStyle/>
          <a:p>
            <a:r>
              <a:rPr lang="en-GB" dirty="0"/>
              <a:t>There are lots of different breathing activities you can try with your child, and you and your child may well already be familiar with some of these approaches.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Regulated breathing is a great strategy to teach children because they can do it any time, any place and without anyone knowing. And it really does help to calm the fight / flight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Share handouts detailing the breathing techniques</a:t>
            </a:r>
            <a:endParaRPr lang="en-GB" dirty="0"/>
          </a:p>
          <a:p>
            <a:endParaRPr lang="en-GB" dirty="0"/>
          </a:p>
          <a:p>
            <a:r>
              <a:rPr lang="en-GB" b="1" dirty="0"/>
              <a:t>Activity: Allow 5 minutes to practice these breathing exercises with the parents. What do they notice? Does it have a calming impact on the body? Do they have a favourite?</a:t>
            </a:r>
            <a:endParaRPr lang="en-GB" dirty="0"/>
          </a:p>
          <a:p>
            <a:endParaRPr lang="en-GB" dirty="0"/>
          </a:p>
          <a:p>
            <a:r>
              <a:rPr lang="en-GB" dirty="0"/>
              <a:t> It can be helpful to practice breathing exercises with children when they are feeling calm, so that they are familiar with the approaches and find it easier to implement when anxious.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If children are reluctant to do breathing exercises with you, model this to them (show them that you practice regulated breathing exercises when you are feeling anxious or stressed). Children won’t always do what they are asked, but they will often copy.</a:t>
            </a:r>
          </a:p>
          <a:p>
            <a:r>
              <a:rPr lang="en-GB" b="1" i="1" dirty="0"/>
              <a:t>Sometimes children can be reluctant to engage with parents in breathing exercises. If they will do it with you great, if not, you can leave the resources for them to look at themselves, or share an online resource (there are lots of guided breathing videos on YouTube kids). </a:t>
            </a:r>
          </a:p>
        </p:txBody>
      </p:sp>
      <p:sp>
        <p:nvSpPr>
          <p:cNvPr id="4" name="Slide Number Placeholder 3"/>
          <p:cNvSpPr>
            <a:spLocks noGrp="1"/>
          </p:cNvSpPr>
          <p:nvPr>
            <p:ph type="sldNum" sz="quarter" idx="5"/>
          </p:nvPr>
        </p:nvSpPr>
        <p:spPr/>
        <p:txBody>
          <a:bodyPr/>
          <a:lstStyle/>
          <a:p>
            <a:fld id="{D9D64225-8C34-489E-877F-B4942DA6900E}" type="slidenum">
              <a:rPr lang="en-GB" smtClean="0"/>
              <a:t>23</a:t>
            </a:fld>
            <a:endParaRPr lang="en-GB"/>
          </a:p>
        </p:txBody>
      </p:sp>
    </p:spTree>
    <p:extLst>
      <p:ext uri="{BB962C8B-B14F-4D97-AF65-F5344CB8AC3E}">
        <p14:creationId xmlns:p14="http://schemas.microsoft.com/office/powerpoint/2010/main" val="340987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1" dirty="0"/>
              <a:t>Share grounding handout</a:t>
            </a:r>
          </a:p>
          <a:p>
            <a:endParaRPr lang="en-GB" dirty="0"/>
          </a:p>
          <a:p>
            <a:r>
              <a:rPr lang="en-GB" dirty="0"/>
              <a:t>Grounding approaches can help to reduce anxiety and bring children out of anxious and worrying thoughts, and back to the present moment. Focusing on the senses and the present moment can help reduce anxiety. Grounding is a simple approach that can be used to calm the fight / flight system by focusing on what is going on is around you……..</a:t>
            </a:r>
          </a:p>
          <a:p>
            <a:r>
              <a:rPr lang="en-GB" dirty="0"/>
              <a:t>Find 5 things you can see</a:t>
            </a:r>
          </a:p>
          <a:p>
            <a:r>
              <a:rPr lang="en-GB" dirty="0"/>
              <a:t>Find 4 things that you can hear</a:t>
            </a:r>
          </a:p>
          <a:p>
            <a:r>
              <a:rPr lang="en-GB" dirty="0"/>
              <a:t>Find 3 things that you can touch</a:t>
            </a:r>
          </a:p>
          <a:p>
            <a:r>
              <a:rPr lang="en-GB" dirty="0"/>
              <a:t>Find 2 things you can smell</a:t>
            </a:r>
          </a:p>
          <a:p>
            <a:r>
              <a:rPr lang="en-GB" dirty="0"/>
              <a:t>Find 1 thing you can taste.</a:t>
            </a:r>
          </a:p>
          <a:p>
            <a:endParaRPr lang="en-GB" dirty="0"/>
          </a:p>
          <a:p>
            <a:r>
              <a:rPr lang="en-GB" dirty="0"/>
              <a:t>It can be difficult to remember this sequence and so writing it out for children on a </a:t>
            </a:r>
            <a:r>
              <a:rPr lang="en-GB" dirty="0" err="1"/>
              <a:t>post-it</a:t>
            </a:r>
            <a:r>
              <a:rPr lang="en-GB" dirty="0"/>
              <a:t> or piece of paper to keen in their pocket or bag can be helpful.</a:t>
            </a:r>
          </a:p>
          <a:p>
            <a:endParaRPr lang="en-GB" dirty="0"/>
          </a:p>
          <a:p>
            <a:r>
              <a:rPr lang="en-GB" dirty="0"/>
              <a:t>Again it is a really nice strategy that children can use in any time, any place and without anyone knowing. They can use it in the exam hall before they start their paper for example to help to focus their attention and help to settle their nerves, or on the way to school on a transition day.</a:t>
            </a:r>
          </a:p>
        </p:txBody>
      </p:sp>
      <p:sp>
        <p:nvSpPr>
          <p:cNvPr id="4" name="Slide Number Placeholder 3"/>
          <p:cNvSpPr>
            <a:spLocks noGrp="1"/>
          </p:cNvSpPr>
          <p:nvPr>
            <p:ph type="sldNum" sz="quarter" idx="5"/>
          </p:nvPr>
        </p:nvSpPr>
        <p:spPr/>
        <p:txBody>
          <a:bodyPr/>
          <a:lstStyle/>
          <a:p>
            <a:fld id="{D9D64225-8C34-489E-877F-B4942DA6900E}" type="slidenum">
              <a:rPr lang="en-GB" smtClean="0"/>
              <a:t>24</a:t>
            </a:fld>
            <a:endParaRPr lang="en-GB"/>
          </a:p>
        </p:txBody>
      </p:sp>
    </p:spTree>
    <p:extLst>
      <p:ext uri="{BB962C8B-B14F-4D97-AF65-F5344CB8AC3E}">
        <p14:creationId xmlns:p14="http://schemas.microsoft.com/office/powerpoint/2010/main" val="1069858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Info on the slide…..</a:t>
            </a:r>
          </a:p>
          <a:p>
            <a:endParaRPr lang="en-GB" b="0" dirty="0"/>
          </a:p>
          <a:p>
            <a:r>
              <a:rPr lang="en-GB" b="0" dirty="0"/>
              <a:t>Starting secondary school might be a new experience for children, but managing change is not. </a:t>
            </a:r>
          </a:p>
          <a:p>
            <a:endParaRPr lang="en-GB" b="0" dirty="0"/>
          </a:p>
          <a:p>
            <a:r>
              <a:rPr lang="en-GB" b="0" dirty="0"/>
              <a:t>Thoughts are not facts. We all have negative and intrusive thoughts about things that worry us. The problem isn’t that we have them….it’s that we believe them. Yet thoughts are just thoughts, they are self created, mental events that often get distorted by our emotions. We accept them as true when often they are not (they usually at least lack validity). By noticing our thoughts and having the mantra ‘just because I think it, doesn’t make it true’ it can help the thoughts to have less control.</a:t>
            </a:r>
          </a:p>
          <a:p>
            <a:endParaRPr lang="en-GB" b="0" dirty="0"/>
          </a:p>
          <a:p>
            <a:r>
              <a:rPr lang="en-GB" b="1" dirty="0"/>
              <a:t>Activity: share the ‘managing change worksheet’ and ask parents to complete this on behalf of their child. Allow 5 minutes for this activity.</a:t>
            </a:r>
          </a:p>
        </p:txBody>
      </p:sp>
      <p:sp>
        <p:nvSpPr>
          <p:cNvPr id="4" name="Slide Number Placeholder 3"/>
          <p:cNvSpPr>
            <a:spLocks noGrp="1"/>
          </p:cNvSpPr>
          <p:nvPr>
            <p:ph type="sldNum" sz="quarter" idx="5"/>
          </p:nvPr>
        </p:nvSpPr>
        <p:spPr/>
        <p:txBody>
          <a:bodyPr/>
          <a:lstStyle/>
          <a:p>
            <a:fld id="{D9D64225-8C34-489E-877F-B4942DA6900E}" type="slidenum">
              <a:rPr lang="en-GB" smtClean="0"/>
              <a:t>25</a:t>
            </a:fld>
            <a:endParaRPr lang="en-GB"/>
          </a:p>
        </p:txBody>
      </p:sp>
    </p:spTree>
    <p:extLst>
      <p:ext uri="{BB962C8B-B14F-4D97-AF65-F5344CB8AC3E}">
        <p14:creationId xmlns:p14="http://schemas.microsoft.com/office/powerpoint/2010/main" val="1351000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Children have to think about new teachers, new building, a new journey to school, new uniform, new equipment, new timetable.</a:t>
            </a:r>
          </a:p>
        </p:txBody>
      </p:sp>
      <p:sp>
        <p:nvSpPr>
          <p:cNvPr id="4" name="Slide Number Placeholder 3"/>
          <p:cNvSpPr>
            <a:spLocks noGrp="1"/>
          </p:cNvSpPr>
          <p:nvPr>
            <p:ph type="sldNum" sz="quarter" idx="5"/>
          </p:nvPr>
        </p:nvSpPr>
        <p:spPr/>
        <p:txBody>
          <a:bodyPr/>
          <a:lstStyle/>
          <a:p>
            <a:fld id="{D9D64225-8C34-489E-877F-B4942DA6900E}" type="slidenum">
              <a:rPr lang="en-GB" smtClean="0"/>
              <a:t>26</a:t>
            </a:fld>
            <a:endParaRPr lang="en-GB"/>
          </a:p>
        </p:txBody>
      </p:sp>
    </p:spTree>
    <p:extLst>
      <p:ext uri="{BB962C8B-B14F-4D97-AF65-F5344CB8AC3E}">
        <p14:creationId xmlns:p14="http://schemas.microsoft.com/office/powerpoint/2010/main" val="1326980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Transition is a huge milestone for parents and often triggers big feelings within ourselves as adults. It’s a big step, represents an increase in independence and another step towards adolescence.</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For parents there is often safety at primary school with one key person to deal with, one point of contact. Secondary environments are bigger and can feel more difficult to negotiate. Particularly if your child has an SEN or is anxious within school.</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You might also have had your own difficult experiences at secondary school and this may be particularly triggering as your child starts secondary school.</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Parents need to be aware of their own emotions because children are like sponges. They soak up how we feel.</a:t>
            </a:r>
          </a:p>
          <a:p>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It is important not to hide our emotions from our children but we need to be aware that children take their cues about a situation from the way we as adults respond. Adults set the emotional climate so we need to be aware of how and what we are communicating about school in the way we talk to children and the way we speak to others about school in their presence (children are often listening!). What do we want to model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9D64225-8C34-489E-877F-B4942DA6900E}" type="slidenum">
              <a:rPr lang="en-GB" smtClean="0"/>
              <a:t>27</a:t>
            </a:fld>
            <a:endParaRPr lang="en-GB"/>
          </a:p>
        </p:txBody>
      </p:sp>
    </p:spTree>
    <p:extLst>
      <p:ext uri="{BB962C8B-B14F-4D97-AF65-F5344CB8AC3E}">
        <p14:creationId xmlns:p14="http://schemas.microsoft.com/office/powerpoint/2010/main" val="2283082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0955B-46B2-5460-EF2D-87BBF1E74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4BAEA-8C81-F419-63F1-586005F697E5}"/>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6664E729-27E2-E2C6-173E-BFE391C685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In the same way that it is important for us to listen to and validate how our children feel about transition, having support for our own emotional responses is important too and we need to be kind to ourselves. Being a parent is tough. Parenting children who feel anxious is even tougher and it can raise a lot of difficult feelings for parents.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It is important to think about how you are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What does this change mean for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Where can you access support to talk about your feelings? This may be family, friends or key adults in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Open this out to the group to consider independently or as a group. How are you feeling about transition? What does this change mean for you? What can you do to help you to manage your own feelings about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27D1AAE8-2649-6F5D-A85E-56A46D13EC61}"/>
              </a:ext>
            </a:extLst>
          </p:cNvPr>
          <p:cNvSpPr>
            <a:spLocks noGrp="1"/>
          </p:cNvSpPr>
          <p:nvPr>
            <p:ph type="sldNum" sz="quarter" idx="5"/>
          </p:nvPr>
        </p:nvSpPr>
        <p:spPr/>
        <p:txBody>
          <a:bodyPr/>
          <a:lstStyle/>
          <a:p>
            <a:fld id="{D9D64225-8C34-489E-877F-B4942DA6900E}" type="slidenum">
              <a:rPr lang="en-GB" smtClean="0"/>
              <a:t>28</a:t>
            </a:fld>
            <a:endParaRPr lang="en-GB"/>
          </a:p>
        </p:txBody>
      </p:sp>
    </p:spTree>
    <p:extLst>
      <p:ext uri="{BB962C8B-B14F-4D97-AF65-F5344CB8AC3E}">
        <p14:creationId xmlns:p14="http://schemas.microsoft.com/office/powerpoint/2010/main" val="368098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64225-8C34-489E-877F-B4942DA690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08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68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Of course all of the strategies we have talked about today can be really helpful, however there are people who can help outside the family home when you are concerned about anxiety.</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Ask for help if:</a:t>
            </a:r>
          </a:p>
          <a:p>
            <a:pPr lvl="1"/>
            <a:r>
              <a:rPr lang="en-GB" sz="1100" dirty="0">
                <a:latin typeface="Arial" panose="020B0604020202020204" pitchFamily="34" charset="0"/>
                <a:cs typeface="Arial" panose="020B0604020202020204" pitchFamily="34" charset="0"/>
              </a:rPr>
              <a:t>The anxiety is high.</a:t>
            </a:r>
          </a:p>
          <a:p>
            <a:pPr lvl="1"/>
            <a:r>
              <a:rPr lang="en-GB" sz="1100" dirty="0">
                <a:latin typeface="Arial" panose="020B0604020202020204" pitchFamily="34" charset="0"/>
                <a:cs typeface="Arial" panose="020B0604020202020204" pitchFamily="34" charset="0"/>
              </a:rPr>
              <a:t>It is having an impact on daily functioning.</a:t>
            </a:r>
          </a:p>
          <a:p>
            <a:pPr lvl="1"/>
            <a:r>
              <a:rPr lang="en-GB" sz="1100" dirty="0">
                <a:latin typeface="Arial" panose="020B0604020202020204" pitchFamily="34" charset="0"/>
                <a:cs typeface="Arial" panose="020B0604020202020204" pitchFamily="34" charset="0"/>
              </a:rPr>
              <a:t>It does not improve.</a:t>
            </a:r>
          </a:p>
          <a:p>
            <a:pPr lvl="1"/>
            <a:r>
              <a:rPr lang="en-GB" sz="1100" dirty="0">
                <a:latin typeface="Arial" panose="020B0604020202020204" pitchFamily="34" charset="0"/>
                <a:cs typeface="Arial" panose="020B0604020202020204" pitchFamily="34" charset="0"/>
              </a:rPr>
              <a:t>It is leading to concerning or risky behaviour such as self-harm.</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Talk to school.</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Seek professional help if you are worried about your child’s mental health and things aren’t getting better through your GP.</a:t>
            </a:r>
          </a:p>
          <a:p>
            <a:endParaRPr lang="en-GB" dirty="0"/>
          </a:p>
        </p:txBody>
      </p:sp>
      <p:sp>
        <p:nvSpPr>
          <p:cNvPr id="4" name="Slide Number Placeholder 3"/>
          <p:cNvSpPr>
            <a:spLocks noGrp="1"/>
          </p:cNvSpPr>
          <p:nvPr>
            <p:ph type="sldNum" sz="quarter" idx="5"/>
          </p:nvPr>
        </p:nvSpPr>
        <p:spPr/>
        <p:txBody>
          <a:bodyPr/>
          <a:lstStyle/>
          <a:p>
            <a:fld id="{D9D64225-8C34-489E-877F-B4942DA6900E}" type="slidenum">
              <a:rPr lang="en-GB" smtClean="0"/>
              <a:t>30</a:t>
            </a:fld>
            <a:endParaRPr lang="en-GB"/>
          </a:p>
        </p:txBody>
      </p:sp>
    </p:spTree>
    <p:extLst>
      <p:ext uri="{BB962C8B-B14F-4D97-AF65-F5344CB8AC3E}">
        <p14:creationId xmlns:p14="http://schemas.microsoft.com/office/powerpoint/2010/main" val="1200776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34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63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487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138B7FB9-38CA-088B-32E0-950AD18025D5}"/>
            </a:ext>
          </a:extLst>
        </p:cNvPr>
        <p:cNvGrpSpPr/>
        <p:nvPr/>
      </p:nvGrpSpPr>
      <p:grpSpPr>
        <a:xfrm>
          <a:off x="0" y="0"/>
          <a:ext cx="0" cy="0"/>
          <a:chOff x="0" y="0"/>
          <a:chExt cx="0" cy="0"/>
        </a:xfrm>
      </p:grpSpPr>
      <p:sp>
        <p:nvSpPr>
          <p:cNvPr id="87" name="Shape 87">
            <a:extLst>
              <a:ext uri="{FF2B5EF4-FFF2-40B4-BE49-F238E27FC236}">
                <a16:creationId xmlns:a16="http://schemas.microsoft.com/office/drawing/2014/main" id="{CEA6C80B-B9AD-6E1C-264C-0D1ADDFB4402}"/>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a:extLst>
              <a:ext uri="{FF2B5EF4-FFF2-40B4-BE49-F238E27FC236}">
                <a16:creationId xmlns:a16="http://schemas.microsoft.com/office/drawing/2014/main" id="{24E126B2-9422-0446-06C3-E7D6210CD39A}"/>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8214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A0DFE894-87F5-DF10-FE96-C0A5E28C6BAB}"/>
            </a:ext>
          </a:extLst>
        </p:cNvPr>
        <p:cNvGrpSpPr/>
        <p:nvPr/>
      </p:nvGrpSpPr>
      <p:grpSpPr>
        <a:xfrm>
          <a:off x="0" y="0"/>
          <a:ext cx="0" cy="0"/>
          <a:chOff x="0" y="0"/>
          <a:chExt cx="0" cy="0"/>
        </a:xfrm>
      </p:grpSpPr>
      <p:sp>
        <p:nvSpPr>
          <p:cNvPr id="87" name="Shape 87">
            <a:extLst>
              <a:ext uri="{FF2B5EF4-FFF2-40B4-BE49-F238E27FC236}">
                <a16:creationId xmlns:a16="http://schemas.microsoft.com/office/drawing/2014/main" id="{116496DF-CB01-8C77-13AF-54CF2C6F51A1}"/>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a:extLst>
              <a:ext uri="{FF2B5EF4-FFF2-40B4-BE49-F238E27FC236}">
                <a16:creationId xmlns:a16="http://schemas.microsoft.com/office/drawing/2014/main" id="{43448A52-C39A-DF07-1B9F-1B80C30FA868}"/>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179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96DD92C1-C177-C141-372A-7F6CB5C7182A}"/>
            </a:ext>
          </a:extLst>
        </p:cNvPr>
        <p:cNvGrpSpPr/>
        <p:nvPr/>
      </p:nvGrpSpPr>
      <p:grpSpPr>
        <a:xfrm>
          <a:off x="0" y="0"/>
          <a:ext cx="0" cy="0"/>
          <a:chOff x="0" y="0"/>
          <a:chExt cx="0" cy="0"/>
        </a:xfrm>
      </p:grpSpPr>
      <p:sp>
        <p:nvSpPr>
          <p:cNvPr id="87" name="Shape 87">
            <a:extLst>
              <a:ext uri="{FF2B5EF4-FFF2-40B4-BE49-F238E27FC236}">
                <a16:creationId xmlns:a16="http://schemas.microsoft.com/office/drawing/2014/main" id="{F88FCB5F-4A18-8F9D-A448-51611D93B252}"/>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a:extLst>
              <a:ext uri="{FF2B5EF4-FFF2-40B4-BE49-F238E27FC236}">
                <a16:creationId xmlns:a16="http://schemas.microsoft.com/office/drawing/2014/main" id="{E50ECE59-6FF2-AD8F-957E-6B1021C64923}"/>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9797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536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1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Within the session today we are going to be looking at:</a:t>
            </a:r>
          </a:p>
          <a:p>
            <a:endParaRPr lang="en-GB" dirty="0"/>
          </a:p>
          <a:p>
            <a:pPr marL="171450" indent="-171450">
              <a:buFont typeface="Arial" panose="020B0604020202020204" pitchFamily="34" charset="0"/>
              <a:buChar char="•"/>
            </a:pPr>
            <a:r>
              <a:rPr lang="en-GB" dirty="0"/>
              <a:t>Identifying the range of emotions children are likely to experience with transition.</a:t>
            </a:r>
          </a:p>
          <a:p>
            <a:endParaRPr lang="en-GB" dirty="0"/>
          </a:p>
          <a:p>
            <a:pPr marL="171450" indent="-171450">
              <a:buFont typeface="Arial" panose="020B0604020202020204" pitchFamily="34" charset="0"/>
              <a:buChar char="•"/>
            </a:pPr>
            <a:r>
              <a:rPr lang="en-GB" dirty="0"/>
              <a:t>To explore what anxiety is and how to spot it, because it isn’t always easy to know when children are feeling anxious. Some children are able to recognise how they feel and tell us using words, for others this is so much harder and instead, they show us how they are feeling through their behaviour. So we are going to be looking at key behaviours from our children that might tell us that they are feeling anxious.</a:t>
            </a:r>
          </a:p>
          <a:p>
            <a:endParaRPr lang="en-GB" dirty="0"/>
          </a:p>
          <a:p>
            <a:pPr marL="171450" indent="-171450">
              <a:buFont typeface="Arial" panose="020B0604020202020204" pitchFamily="34" charset="0"/>
              <a:buChar char="•"/>
            </a:pPr>
            <a:r>
              <a:rPr lang="en-GB" dirty="0"/>
              <a:t>Practical tips to help children to manage anxiety about transition. Some of these may be familiar to you, and others will compliment what you are already doing to help your child.</a:t>
            </a:r>
          </a:p>
          <a:p>
            <a:endParaRPr lang="en-GB" dirty="0"/>
          </a:p>
        </p:txBody>
      </p:sp>
      <p:sp>
        <p:nvSpPr>
          <p:cNvPr id="6" name="Slide Number Placeholder 5"/>
          <p:cNvSpPr>
            <a:spLocks noGrp="1"/>
          </p:cNvSpPr>
          <p:nvPr>
            <p:ph type="sldNum" sz="quarter" idx="12"/>
          </p:nvPr>
        </p:nvSpPr>
        <p:spPr/>
        <p:txBody>
          <a:bodyPr/>
          <a:lstStyle/>
          <a:p>
            <a:fld id="{A258F3E6-4164-4C0B-90D2-1A24959962AA}" type="slidenum">
              <a:rPr lang="en-GB" smtClean="0"/>
              <a:t>4</a:t>
            </a:fld>
            <a:endParaRPr lang="en-GB"/>
          </a:p>
        </p:txBody>
      </p:sp>
    </p:spTree>
    <p:extLst>
      <p:ext uri="{BB962C8B-B14F-4D97-AF65-F5344CB8AC3E}">
        <p14:creationId xmlns:p14="http://schemas.microsoft.com/office/powerpoint/2010/main" val="246316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Talking about anxiety and our children’s experiences within a group can be hugely helpful and there are ways that we can approach this that are important to help us all to feel safe within the session today. Within this we need to agree to confidentiality, whereby if someone shares something about their child or family, it needs to stay within the room and not shared elsewhere. Is everyone happy to agree to this? The only exception is that if someone shares something that could indicate a safeguarding risk it will need to be shared with the school’s safeguarding team.</a:t>
            </a:r>
          </a:p>
          <a:p>
            <a:endParaRPr lang="en-GB" dirty="0"/>
          </a:p>
          <a:p>
            <a:r>
              <a:rPr lang="en-GB" dirty="0"/>
              <a:t>We have planned some discussions today to help us to think about our children, their experiences and how the techniques we’ll be looking at today can help them in their lives. In order to get the best from the session today, contributing to the discussions and joining in can be really beneficial. That being said, it’s not always easy to do so there is always a right to pass within discussions if that feels more comfortable to you. Please join in at any level that feels comfortable.</a:t>
            </a:r>
          </a:p>
          <a:p>
            <a:endParaRPr lang="en-GB" dirty="0"/>
          </a:p>
          <a:p>
            <a:r>
              <a:rPr lang="en-GB" dirty="0"/>
              <a:t>It’s important we uphold a culture of respect within the group, so within that we’re referring to everyone having a turn to talk (if they want to), listening to others and it’s also important to not share information about primary schools (if you have concerns you would like to discuss we can do so separately).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64225-8C34-489E-877F-B4942DA690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50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Secondary transition comes with lots of opportunities for children as well as things that might cause anxiety. For many of us, change can be exciting but also unsettling, as humans we are usually creatures of habit, who feel safe in what is known and familiar.</a:t>
            </a:r>
          </a:p>
          <a:p>
            <a:endParaRPr lang="en-GB" dirty="0"/>
          </a:p>
          <a:p>
            <a:r>
              <a:rPr lang="en-GB" dirty="0"/>
              <a:t>When children feel anxious about something, their minds can become overly focused on the threats or the challenges they perceive about a situation. It can be really helpful to support a balanced view about secondary school and we wanted to start the session today with a discussion about what positives and opportunities your child may foresee for secondary school?  </a:t>
            </a:r>
          </a:p>
          <a:p>
            <a:endParaRPr lang="en-GB" dirty="0"/>
          </a:p>
          <a:p>
            <a:r>
              <a:rPr lang="en-GB" b="1" i="1" dirty="0"/>
              <a:t>Ask parents to discuss this with people sitting around them. This should be a straightforward activity to ease them into the concept of group discussion.</a:t>
            </a:r>
          </a:p>
          <a:p>
            <a:endParaRPr lang="en-GB" b="1" i="1" dirty="0"/>
          </a:p>
          <a:p>
            <a:r>
              <a:rPr lang="en-GB" b="1" i="1" dirty="0"/>
              <a:t>After 5 minutes ask if anyone is happy to share the things they had identified with the group. You can add your own experience to this discussion and elaborate on points raised so it becomes chatty in nature.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9D64225-8C34-489E-877F-B4942DA6900E}" type="slidenum">
              <a:rPr lang="en-GB" smtClean="0"/>
              <a:t>6</a:t>
            </a:fld>
            <a:endParaRPr lang="en-GB"/>
          </a:p>
        </p:txBody>
      </p:sp>
    </p:spTree>
    <p:extLst>
      <p:ext uri="{BB962C8B-B14F-4D97-AF65-F5344CB8AC3E}">
        <p14:creationId xmlns:p14="http://schemas.microsoft.com/office/powerpoint/2010/main" val="311927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79768" y="4778722"/>
            <a:ext cx="5438140" cy="4652878"/>
          </a:xfrm>
        </p:spPr>
        <p:txBody>
          <a:bodyPr/>
          <a:lstStyle/>
          <a:p>
            <a:r>
              <a:rPr lang="en-GB" dirty="0"/>
              <a:t>For many of us change can be unsettling and anxiety about something that is new and unfamiliar is probably something we can all relate to.</a:t>
            </a:r>
          </a:p>
          <a:p>
            <a:endParaRPr lang="en-GB" dirty="0"/>
          </a:p>
          <a:p>
            <a:r>
              <a:rPr lang="en-GB" dirty="0"/>
              <a:t>Moving from primary to secondary school brings apprehension for most children, but for some it can be more than this. Pupils have to adapt to a more challenging school setting where the nature of their learning changes. There are more teachers, more classrooms, increased homework, increased responsibility to content with. This can generate big feelings and responses within children.</a:t>
            </a:r>
          </a:p>
          <a:p>
            <a:endParaRPr lang="en-GB" dirty="0"/>
          </a:p>
          <a:p>
            <a:r>
              <a:rPr lang="en-GB" dirty="0"/>
              <a:t>Sometimes children know the specific things they are anxious about, sometimes they don’t and just have a general feeling of anxiety and unease.</a:t>
            </a:r>
          </a:p>
          <a:p>
            <a:endParaRPr lang="en-GB" dirty="0"/>
          </a:p>
          <a:p>
            <a:r>
              <a:rPr lang="en-GB" b="1" i="1" dirty="0"/>
              <a:t>Introduce a discussion now about what things they or their children are anxious about with regard to secondary transition. Do their children know how they feel / what they are anxious about or are parents having to infer this (normalise that this is okay).</a:t>
            </a:r>
          </a:p>
          <a:p>
            <a:endParaRPr lang="en-GB" b="1" i="1" dirty="0"/>
          </a:p>
          <a:p>
            <a:r>
              <a:rPr lang="en-GB" b="1" i="1" dirty="0"/>
              <a:t>After 5 minutes take some feedback from the group. It can be really helpful for parents to hear that others are in the same situation and that their child is not alone in this.</a:t>
            </a:r>
          </a:p>
          <a:p>
            <a:endParaRPr lang="en-GB" b="1" i="1" dirty="0"/>
          </a:p>
          <a:p>
            <a:r>
              <a:rPr lang="en-GB" dirty="0"/>
              <a:t>Recognising how our children are feeling and understanding some of the triggers can help us to discuss it with them and help them to be more aware of their emotions and ways to manage them. This brings us onto looking at what anxiety is. </a:t>
            </a:r>
          </a:p>
        </p:txBody>
      </p:sp>
      <p:sp>
        <p:nvSpPr>
          <p:cNvPr id="4" name="Slide Number Placeholder 3"/>
          <p:cNvSpPr>
            <a:spLocks noGrp="1"/>
          </p:cNvSpPr>
          <p:nvPr>
            <p:ph type="sldNum" sz="quarter" idx="5"/>
          </p:nvPr>
        </p:nvSpPr>
        <p:spPr/>
        <p:txBody>
          <a:bodyPr/>
          <a:lstStyle/>
          <a:p>
            <a:fld id="{D9D64225-8C34-489E-877F-B4942DA6900E}" type="slidenum">
              <a:rPr lang="en-GB" smtClean="0"/>
              <a:t>7</a:t>
            </a:fld>
            <a:endParaRPr lang="en-GB"/>
          </a:p>
        </p:txBody>
      </p:sp>
    </p:spTree>
    <p:extLst>
      <p:ext uri="{BB962C8B-B14F-4D97-AF65-F5344CB8AC3E}">
        <p14:creationId xmlns:p14="http://schemas.microsoft.com/office/powerpoint/2010/main" val="73547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79768" y="4778721"/>
            <a:ext cx="5438140" cy="454694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Recognising anxiety in our children isn’t always easy. Some children can recognise how they feel and tell us using words, others can give us pretty big behavioural signals that something is wrong, and for others we have to try to be detectives to figure out what is going on for them. To help us to do that, it’s valuable for us to have an understanding of what anxiety is and how it impacts the way our children might behave.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Anxiety is a normal emotion that we can all probably relate to. We have probably all felt the uncomfortable feeling of anxiety at some point in our lives, you might even have felt anxious about coming to the session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Although anxiety feels unpleasant, it serves as an important protective function because it warns us about danger. The feeling of anxiety keeps us safe. For example, if we didn’t feel anxious about getting hurt, we might not put our seatbelt on in a car. If we didn’t feel anxious about our personal safety, we might not lock our front door at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In addition to holding a protective function, we also know that small amounts of well-managed anxiety can even be helpful in certain areas. For example, the adrenaline release we experience when we feel anxious can improve performance in sporting events (likes races) or tests we have to take.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Anxiety however becomes a problem when it causes a high level of distress that seems disproportionate to the trigger, lasts a long time (more than 2 weeks) and stops us from doing day-to-day things we enjoy. These things tell us that a child might need some extra help.</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9D64225-8C34-489E-877F-B4942DA6900E}" type="slidenum">
              <a:rPr lang="en-GB" smtClean="0"/>
              <a:t>8</a:t>
            </a:fld>
            <a:endParaRPr lang="en-GB"/>
          </a:p>
        </p:txBody>
      </p:sp>
    </p:spTree>
    <p:extLst>
      <p:ext uri="{BB962C8B-B14F-4D97-AF65-F5344CB8AC3E}">
        <p14:creationId xmlns:p14="http://schemas.microsoft.com/office/powerpoint/2010/main" val="361992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GB" sz="1200" dirty="0"/>
              <a:t>Anxiety has 4 main parts and knowing this helps us to spot </a:t>
            </a:r>
            <a:r>
              <a:rPr lang="en-GB" dirty="0"/>
              <a:t>it in our children.</a:t>
            </a:r>
          </a:p>
          <a:p>
            <a:pPr marL="0" indent="0">
              <a:buNone/>
            </a:pPr>
            <a:endParaRPr lang="en-GB" sz="1200" dirty="0"/>
          </a:p>
          <a:p>
            <a:pPr marL="0" indent="0">
              <a:buNone/>
            </a:pPr>
            <a:r>
              <a:rPr lang="en-GB" b="1" dirty="0"/>
              <a:t>Thinking part: </a:t>
            </a:r>
            <a:r>
              <a:rPr lang="en-GB" dirty="0"/>
              <a:t>Anxious negative thoughts. This is a bit like a negative voice in your head that tells you unkind things about yourself like:</a:t>
            </a:r>
          </a:p>
          <a:p>
            <a:pPr marL="171450" indent="-171450">
              <a:buFont typeface="Arial" panose="020B0604020202020204" pitchFamily="34" charset="0"/>
              <a:buChar char="•"/>
            </a:pPr>
            <a:r>
              <a:rPr lang="en-GB" dirty="0"/>
              <a:t>I can’t do it.</a:t>
            </a:r>
          </a:p>
          <a:p>
            <a:pPr marL="171450" indent="-171450">
              <a:buFont typeface="Arial" panose="020B0604020202020204" pitchFamily="34" charset="0"/>
              <a:buChar char="•"/>
            </a:pPr>
            <a:r>
              <a:rPr lang="en-GB" dirty="0"/>
              <a:t>I’m no good.</a:t>
            </a:r>
          </a:p>
          <a:p>
            <a:pPr marL="171450" indent="-171450">
              <a:buFont typeface="Arial" panose="020B0604020202020204" pitchFamily="34" charset="0"/>
              <a:buChar char="•"/>
            </a:pPr>
            <a:r>
              <a:rPr lang="en-GB" dirty="0"/>
              <a:t>Everyone will laugh at me.</a:t>
            </a:r>
          </a:p>
          <a:p>
            <a:pPr marL="171450" indent="-171450">
              <a:buFont typeface="Arial" panose="020B0604020202020204" pitchFamily="34" charset="0"/>
              <a:buChar char="•"/>
            </a:pPr>
            <a:r>
              <a:rPr lang="en-GB" dirty="0"/>
              <a:t>No one likes me.</a:t>
            </a:r>
          </a:p>
          <a:p>
            <a:pPr marL="0" indent="0">
              <a:buNone/>
            </a:pPr>
            <a:endParaRPr lang="en-GB" sz="1200" dirty="0"/>
          </a:p>
          <a:p>
            <a:pPr marL="0" indent="0">
              <a:buNone/>
            </a:pPr>
            <a:r>
              <a:rPr lang="en-GB" b="1" dirty="0"/>
              <a:t>Feelings part: </a:t>
            </a:r>
            <a:r>
              <a:rPr lang="en-GB" dirty="0"/>
              <a:t>The feeling of anxiety, fear and nervousness in your body.</a:t>
            </a:r>
          </a:p>
          <a:p>
            <a:pPr marL="0" indent="0">
              <a:buNone/>
            </a:pPr>
            <a:endParaRPr lang="en-GB" sz="1200" b="1" dirty="0"/>
          </a:p>
          <a:p>
            <a:pPr marL="0" indent="0">
              <a:buNone/>
            </a:pPr>
            <a:r>
              <a:rPr lang="en-GB" b="1" dirty="0"/>
              <a:t>Physical part: </a:t>
            </a:r>
            <a:r>
              <a:rPr lang="en-GB" dirty="0"/>
              <a:t>This includes the physical sensations of anxiety, such as nausea, sweating, shaking and increased heart rate and breathing. Children will often mistake anxiety for being poorly because of the huge impact it can have on their bodies. </a:t>
            </a:r>
            <a:endParaRPr lang="en-GB" sz="1200" b="1" dirty="0"/>
          </a:p>
          <a:p>
            <a:pPr marL="0" indent="0">
              <a:buNone/>
            </a:pPr>
            <a:endParaRPr lang="en-GB" sz="1200" dirty="0"/>
          </a:p>
          <a:p>
            <a:pPr marL="0" indent="0">
              <a:buNone/>
            </a:pPr>
            <a:r>
              <a:rPr lang="en-GB" sz="1200" dirty="0"/>
              <a:t>When children experience anxious thoughts, feelings and physical symptoms it can lead to distress (challenging) behaviours:</a:t>
            </a:r>
          </a:p>
          <a:p>
            <a:pPr marL="0" indent="0">
              <a:buNone/>
            </a:pPr>
            <a:endParaRPr lang="en-GB" sz="1200" dirty="0"/>
          </a:p>
          <a:p>
            <a:r>
              <a:rPr lang="en-GB" sz="1200" b="1" dirty="0"/>
              <a:t>Behavioural part. </a:t>
            </a:r>
            <a:r>
              <a:rPr lang="en-GB" sz="1200" dirty="0"/>
              <a:t>Running away, hiding / avoiding, ‘shutting down’, lashing out, shouting, confrontation, throwing things.</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D9D64225-8C34-489E-877F-B4942DA6900E}" type="slidenum">
              <a:rPr lang="en-GB" smtClean="0"/>
              <a:t>9</a:t>
            </a:fld>
            <a:endParaRPr lang="en-GB"/>
          </a:p>
        </p:txBody>
      </p:sp>
    </p:spTree>
    <p:extLst>
      <p:ext uri="{BB962C8B-B14F-4D97-AF65-F5344CB8AC3E}">
        <p14:creationId xmlns:p14="http://schemas.microsoft.com/office/powerpoint/2010/main" val="403760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472183" y="2130425"/>
            <a:ext cx="7013447"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778508"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rot="5400000">
            <a:off x="3072606" y="511969"/>
            <a:ext cx="3959225" cy="72691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129942" y="2569305"/>
            <a:ext cx="5056314" cy="20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rot="5400000">
            <a:off x="1377854" y="1027017"/>
            <a:ext cx="5056314" cy="514197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6855-D2FE-4275-86E0-92E7DD207D1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DCBFCEA-24AB-4C09-AF6A-4372D95A5FE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7F36D8-073E-466A-9976-082C2C592CC0}"/>
              </a:ext>
            </a:extLst>
          </p:cNvPr>
          <p:cNvSpPr>
            <a:spLocks noGrp="1"/>
          </p:cNvSpPr>
          <p:nvPr>
            <p:ph type="dt" sz="half" idx="10"/>
          </p:nvPr>
        </p:nvSpPr>
        <p:spPr/>
        <p:txBody>
          <a:bodyPr/>
          <a:lstStyle/>
          <a:p>
            <a:fld id="{5996A006-E39B-4D39-8250-64584F200645}" type="datetimeFigureOut">
              <a:rPr lang="en-GB" smtClean="0"/>
              <a:t>06/08/2025</a:t>
            </a:fld>
            <a:endParaRPr lang="en-GB"/>
          </a:p>
        </p:txBody>
      </p:sp>
      <p:sp>
        <p:nvSpPr>
          <p:cNvPr id="5" name="Footer Placeholder 4">
            <a:extLst>
              <a:ext uri="{FF2B5EF4-FFF2-40B4-BE49-F238E27FC236}">
                <a16:creationId xmlns:a16="http://schemas.microsoft.com/office/drawing/2014/main" id="{27F8127C-C28B-4669-B406-786452BBBE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A1436C-C8EE-4E02-A8B0-F38FDF1C3FC4}"/>
              </a:ext>
            </a:extLst>
          </p:cNvPr>
          <p:cNvSpPr>
            <a:spLocks noGrp="1"/>
          </p:cNvSpPr>
          <p:nvPr>
            <p:ph type="sldNum" sz="quarter" idx="12"/>
          </p:nvPr>
        </p:nvSpPr>
        <p:spPr/>
        <p:txBody>
          <a:bodyPr/>
          <a:lstStyle/>
          <a:p>
            <a:fld id="{99C85493-9304-440A-8268-0B16D22965E6}" type="slidenum">
              <a:rPr lang="en-GB" smtClean="0"/>
              <a:t>‹#›</a:t>
            </a:fld>
            <a:endParaRPr lang="en-GB"/>
          </a:p>
        </p:txBody>
      </p:sp>
    </p:spTree>
    <p:extLst>
      <p:ext uri="{BB962C8B-B14F-4D97-AF65-F5344CB8AC3E}">
        <p14:creationId xmlns:p14="http://schemas.microsoft.com/office/powerpoint/2010/main" val="2177946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41C6-CD76-422E-A9B0-82DBE274AF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2FA977-7AC2-4CF3-A481-078E7DA51D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D9F305-99D9-4F8C-BE10-352388A6FCDA}"/>
              </a:ext>
            </a:extLst>
          </p:cNvPr>
          <p:cNvSpPr>
            <a:spLocks noGrp="1"/>
          </p:cNvSpPr>
          <p:nvPr>
            <p:ph type="dt" sz="half" idx="10"/>
          </p:nvPr>
        </p:nvSpPr>
        <p:spPr/>
        <p:txBody>
          <a:bodyPr/>
          <a:lstStyle/>
          <a:p>
            <a:fld id="{5996A006-E39B-4D39-8250-64584F200645}" type="datetimeFigureOut">
              <a:rPr lang="en-GB" smtClean="0"/>
              <a:t>06/08/2025</a:t>
            </a:fld>
            <a:endParaRPr lang="en-GB"/>
          </a:p>
        </p:txBody>
      </p:sp>
      <p:sp>
        <p:nvSpPr>
          <p:cNvPr id="5" name="Footer Placeholder 4">
            <a:extLst>
              <a:ext uri="{FF2B5EF4-FFF2-40B4-BE49-F238E27FC236}">
                <a16:creationId xmlns:a16="http://schemas.microsoft.com/office/drawing/2014/main" id="{B2D4885C-4A8A-46EE-A9AD-68041B6EE5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66DAF3-6E3A-4788-AB34-FE02D3D233D0}"/>
              </a:ext>
            </a:extLst>
          </p:cNvPr>
          <p:cNvSpPr>
            <a:spLocks noGrp="1"/>
          </p:cNvSpPr>
          <p:nvPr>
            <p:ph type="sldNum" sz="quarter" idx="12"/>
          </p:nvPr>
        </p:nvSpPr>
        <p:spPr/>
        <p:txBody>
          <a:bodyPr/>
          <a:lstStyle/>
          <a:p>
            <a:fld id="{99C85493-9304-440A-8268-0B16D22965E6}" type="slidenum">
              <a:rPr lang="en-GB" smtClean="0"/>
              <a:t>‹#›</a:t>
            </a:fld>
            <a:endParaRPr lang="en-GB"/>
          </a:p>
        </p:txBody>
      </p:sp>
    </p:spTree>
    <p:extLst>
      <p:ext uri="{BB962C8B-B14F-4D97-AF65-F5344CB8AC3E}">
        <p14:creationId xmlns:p14="http://schemas.microsoft.com/office/powerpoint/2010/main" val="120338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6D55-8310-475B-9A5F-A319EA0136E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2E4369-9998-4106-879F-4FC8295D88E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3A05D9-AD31-462D-81DC-93179E9F4EE9}"/>
              </a:ext>
            </a:extLst>
          </p:cNvPr>
          <p:cNvSpPr>
            <a:spLocks noGrp="1"/>
          </p:cNvSpPr>
          <p:nvPr>
            <p:ph type="dt" sz="half" idx="10"/>
          </p:nvPr>
        </p:nvSpPr>
        <p:spPr/>
        <p:txBody>
          <a:bodyPr/>
          <a:lstStyle/>
          <a:p>
            <a:fld id="{5996A006-E39B-4D39-8250-64584F200645}" type="datetimeFigureOut">
              <a:rPr lang="en-GB" smtClean="0"/>
              <a:t>06/08/2025</a:t>
            </a:fld>
            <a:endParaRPr lang="en-GB"/>
          </a:p>
        </p:txBody>
      </p:sp>
      <p:sp>
        <p:nvSpPr>
          <p:cNvPr id="5" name="Footer Placeholder 4">
            <a:extLst>
              <a:ext uri="{FF2B5EF4-FFF2-40B4-BE49-F238E27FC236}">
                <a16:creationId xmlns:a16="http://schemas.microsoft.com/office/drawing/2014/main" id="{D3524EAB-FA0B-48AB-BD9C-54BA91A86A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22D22E-C3B4-4A37-99A8-9C0707362588}"/>
              </a:ext>
            </a:extLst>
          </p:cNvPr>
          <p:cNvSpPr>
            <a:spLocks noGrp="1"/>
          </p:cNvSpPr>
          <p:nvPr>
            <p:ph type="sldNum" sz="quarter" idx="12"/>
          </p:nvPr>
        </p:nvSpPr>
        <p:spPr/>
        <p:txBody>
          <a:bodyPr/>
          <a:lstStyle/>
          <a:p>
            <a:fld id="{99C85493-9304-440A-8268-0B16D22965E6}" type="slidenum">
              <a:rPr lang="en-GB" smtClean="0"/>
              <a:t>‹#›</a:t>
            </a:fld>
            <a:endParaRPr lang="en-GB"/>
          </a:p>
        </p:txBody>
      </p:sp>
    </p:spTree>
    <p:extLst>
      <p:ext uri="{BB962C8B-B14F-4D97-AF65-F5344CB8AC3E}">
        <p14:creationId xmlns:p14="http://schemas.microsoft.com/office/powerpoint/2010/main" val="4069232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B8BC-93E2-4E7F-9E19-E0505D3EFF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BEE508-C5BD-408A-ACAA-8858F91ED4A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3E95E8-E567-4755-A71E-73D3FEB65A4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A5F42D-DE67-4B1D-ACD7-E511C0926475}"/>
              </a:ext>
            </a:extLst>
          </p:cNvPr>
          <p:cNvSpPr>
            <a:spLocks noGrp="1"/>
          </p:cNvSpPr>
          <p:nvPr>
            <p:ph type="dt" sz="half" idx="10"/>
          </p:nvPr>
        </p:nvSpPr>
        <p:spPr/>
        <p:txBody>
          <a:bodyPr/>
          <a:lstStyle/>
          <a:p>
            <a:fld id="{5996A006-E39B-4D39-8250-64584F200645}" type="datetimeFigureOut">
              <a:rPr lang="en-GB" smtClean="0"/>
              <a:t>06/08/2025</a:t>
            </a:fld>
            <a:endParaRPr lang="en-GB"/>
          </a:p>
        </p:txBody>
      </p:sp>
      <p:sp>
        <p:nvSpPr>
          <p:cNvPr id="6" name="Footer Placeholder 5">
            <a:extLst>
              <a:ext uri="{FF2B5EF4-FFF2-40B4-BE49-F238E27FC236}">
                <a16:creationId xmlns:a16="http://schemas.microsoft.com/office/drawing/2014/main" id="{216FF36C-9940-4AFB-B678-E9A3DC5B32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43495A-818F-4A4F-A922-BAB3950259A5}"/>
              </a:ext>
            </a:extLst>
          </p:cNvPr>
          <p:cNvSpPr>
            <a:spLocks noGrp="1"/>
          </p:cNvSpPr>
          <p:nvPr>
            <p:ph type="sldNum" sz="quarter" idx="12"/>
          </p:nvPr>
        </p:nvSpPr>
        <p:spPr/>
        <p:txBody>
          <a:bodyPr/>
          <a:lstStyle/>
          <a:p>
            <a:fld id="{99C85493-9304-440A-8268-0B16D22965E6}" type="slidenum">
              <a:rPr lang="en-GB" smtClean="0"/>
              <a:t>‹#›</a:t>
            </a:fld>
            <a:endParaRPr lang="en-GB"/>
          </a:p>
        </p:txBody>
      </p:sp>
    </p:spTree>
    <p:extLst>
      <p:ext uri="{BB962C8B-B14F-4D97-AF65-F5344CB8AC3E}">
        <p14:creationId xmlns:p14="http://schemas.microsoft.com/office/powerpoint/2010/main" val="149446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2B6B-CEDF-4778-9880-0AB7169B25F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D45348-8FA3-4194-B041-3855706C485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60F6340-6E90-45CB-94AE-6AF5ED9298C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349603-2695-468F-AD53-C4C340AF05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90E8822-A0F6-43E0-82A7-359A72F5970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067500-A9CF-4D98-B217-273B48E19218}"/>
              </a:ext>
            </a:extLst>
          </p:cNvPr>
          <p:cNvSpPr>
            <a:spLocks noGrp="1"/>
          </p:cNvSpPr>
          <p:nvPr>
            <p:ph type="dt" sz="half" idx="10"/>
          </p:nvPr>
        </p:nvSpPr>
        <p:spPr/>
        <p:txBody>
          <a:bodyPr/>
          <a:lstStyle/>
          <a:p>
            <a:fld id="{5996A006-E39B-4D39-8250-64584F200645}" type="datetimeFigureOut">
              <a:rPr lang="en-GB" smtClean="0"/>
              <a:t>06/08/2025</a:t>
            </a:fld>
            <a:endParaRPr lang="en-GB"/>
          </a:p>
        </p:txBody>
      </p:sp>
      <p:sp>
        <p:nvSpPr>
          <p:cNvPr id="8" name="Footer Placeholder 7">
            <a:extLst>
              <a:ext uri="{FF2B5EF4-FFF2-40B4-BE49-F238E27FC236}">
                <a16:creationId xmlns:a16="http://schemas.microsoft.com/office/drawing/2014/main" id="{1A47105A-1A93-4254-B922-1072293780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D229BC-3B49-4106-B912-20473DA8B6C1}"/>
              </a:ext>
            </a:extLst>
          </p:cNvPr>
          <p:cNvSpPr>
            <a:spLocks noGrp="1"/>
          </p:cNvSpPr>
          <p:nvPr>
            <p:ph type="sldNum" sz="quarter" idx="12"/>
          </p:nvPr>
        </p:nvSpPr>
        <p:spPr/>
        <p:txBody>
          <a:bodyPr/>
          <a:lstStyle/>
          <a:p>
            <a:fld id="{99C85493-9304-440A-8268-0B16D22965E6}" type="slidenum">
              <a:rPr lang="en-GB" smtClean="0"/>
              <a:t>‹#›</a:t>
            </a:fld>
            <a:endParaRPr lang="en-GB"/>
          </a:p>
        </p:txBody>
      </p:sp>
    </p:spTree>
    <p:extLst>
      <p:ext uri="{BB962C8B-B14F-4D97-AF65-F5344CB8AC3E}">
        <p14:creationId xmlns:p14="http://schemas.microsoft.com/office/powerpoint/2010/main" val="2428654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BE25-92D7-4502-B8AF-0D2DF89DE9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FF719D-6236-4651-8BAA-7A7A88C52D08}"/>
              </a:ext>
            </a:extLst>
          </p:cNvPr>
          <p:cNvSpPr>
            <a:spLocks noGrp="1"/>
          </p:cNvSpPr>
          <p:nvPr>
            <p:ph type="dt" sz="half" idx="10"/>
          </p:nvPr>
        </p:nvSpPr>
        <p:spPr/>
        <p:txBody>
          <a:bodyPr/>
          <a:lstStyle/>
          <a:p>
            <a:fld id="{5996A006-E39B-4D39-8250-64584F200645}" type="datetimeFigureOut">
              <a:rPr lang="en-GB" smtClean="0"/>
              <a:t>06/08/2025</a:t>
            </a:fld>
            <a:endParaRPr lang="en-GB"/>
          </a:p>
        </p:txBody>
      </p:sp>
      <p:sp>
        <p:nvSpPr>
          <p:cNvPr id="4" name="Footer Placeholder 3">
            <a:extLst>
              <a:ext uri="{FF2B5EF4-FFF2-40B4-BE49-F238E27FC236}">
                <a16:creationId xmlns:a16="http://schemas.microsoft.com/office/drawing/2014/main" id="{57836ABD-DFE0-4AFF-96FB-9EFDE9D770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3C2D94-4BAF-468D-A994-138B1723281C}"/>
              </a:ext>
            </a:extLst>
          </p:cNvPr>
          <p:cNvSpPr>
            <a:spLocks noGrp="1"/>
          </p:cNvSpPr>
          <p:nvPr>
            <p:ph type="sldNum" sz="quarter" idx="12"/>
          </p:nvPr>
        </p:nvSpPr>
        <p:spPr/>
        <p:txBody>
          <a:bodyPr/>
          <a:lstStyle/>
          <a:p>
            <a:fld id="{99C85493-9304-440A-8268-0B16D22965E6}" type="slidenum">
              <a:rPr lang="en-GB" smtClean="0"/>
              <a:t>‹#›</a:t>
            </a:fld>
            <a:endParaRPr lang="en-GB"/>
          </a:p>
        </p:txBody>
      </p:sp>
    </p:spTree>
    <p:extLst>
      <p:ext uri="{BB962C8B-B14F-4D97-AF65-F5344CB8AC3E}">
        <p14:creationId xmlns:p14="http://schemas.microsoft.com/office/powerpoint/2010/main" val="410979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A5EFC-A5B6-420B-820D-2C6BF4BA98C2}"/>
              </a:ext>
            </a:extLst>
          </p:cNvPr>
          <p:cNvSpPr>
            <a:spLocks noGrp="1"/>
          </p:cNvSpPr>
          <p:nvPr>
            <p:ph type="dt" sz="half" idx="10"/>
          </p:nvPr>
        </p:nvSpPr>
        <p:spPr/>
        <p:txBody>
          <a:bodyPr/>
          <a:lstStyle/>
          <a:p>
            <a:fld id="{5996A006-E39B-4D39-8250-64584F200645}" type="datetimeFigureOut">
              <a:rPr lang="en-GB" smtClean="0"/>
              <a:t>06/08/2025</a:t>
            </a:fld>
            <a:endParaRPr lang="en-GB"/>
          </a:p>
        </p:txBody>
      </p:sp>
      <p:sp>
        <p:nvSpPr>
          <p:cNvPr id="3" name="Footer Placeholder 2">
            <a:extLst>
              <a:ext uri="{FF2B5EF4-FFF2-40B4-BE49-F238E27FC236}">
                <a16:creationId xmlns:a16="http://schemas.microsoft.com/office/drawing/2014/main" id="{FA9A0C0C-DBB0-4FB2-A11A-24AF3CCE5A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03F0BE-4811-4EEB-A58A-640BAF075824}"/>
              </a:ext>
            </a:extLst>
          </p:cNvPr>
          <p:cNvSpPr>
            <a:spLocks noGrp="1"/>
          </p:cNvSpPr>
          <p:nvPr>
            <p:ph type="sldNum" sz="quarter" idx="12"/>
          </p:nvPr>
        </p:nvSpPr>
        <p:spPr/>
        <p:txBody>
          <a:bodyPr/>
          <a:lstStyle/>
          <a:p>
            <a:fld id="{99C85493-9304-440A-8268-0B16D22965E6}" type="slidenum">
              <a:rPr lang="en-GB" smtClean="0"/>
              <a:t>‹#›</a:t>
            </a:fld>
            <a:endParaRPr lang="en-GB"/>
          </a:p>
        </p:txBody>
      </p:sp>
    </p:spTree>
    <p:extLst>
      <p:ext uri="{BB962C8B-B14F-4D97-AF65-F5344CB8AC3E}">
        <p14:creationId xmlns:p14="http://schemas.microsoft.com/office/powerpoint/2010/main" val="641178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FEDB-6520-4964-9380-BEA5606739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4BE11A-13A7-4351-ADAB-CF40C73136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C4058C-1DB3-4EF5-8864-46A07DCE5D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E3F76A9-F753-41F4-BF19-2DF6BE5FF906}"/>
              </a:ext>
            </a:extLst>
          </p:cNvPr>
          <p:cNvSpPr>
            <a:spLocks noGrp="1"/>
          </p:cNvSpPr>
          <p:nvPr>
            <p:ph type="dt" sz="half" idx="10"/>
          </p:nvPr>
        </p:nvSpPr>
        <p:spPr/>
        <p:txBody>
          <a:bodyPr/>
          <a:lstStyle/>
          <a:p>
            <a:fld id="{5996A006-E39B-4D39-8250-64584F200645}" type="datetimeFigureOut">
              <a:rPr lang="en-GB" smtClean="0"/>
              <a:t>06/08/2025</a:t>
            </a:fld>
            <a:endParaRPr lang="en-GB"/>
          </a:p>
        </p:txBody>
      </p:sp>
      <p:sp>
        <p:nvSpPr>
          <p:cNvPr id="6" name="Footer Placeholder 5">
            <a:extLst>
              <a:ext uri="{FF2B5EF4-FFF2-40B4-BE49-F238E27FC236}">
                <a16:creationId xmlns:a16="http://schemas.microsoft.com/office/drawing/2014/main" id="{E9A9388F-150E-453A-94AF-38F1B6B6D3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BDE512-B38B-4DCE-AE4F-3F3BF646674D}"/>
              </a:ext>
            </a:extLst>
          </p:cNvPr>
          <p:cNvSpPr>
            <a:spLocks noGrp="1"/>
          </p:cNvSpPr>
          <p:nvPr>
            <p:ph type="sldNum" sz="quarter" idx="12"/>
          </p:nvPr>
        </p:nvSpPr>
        <p:spPr/>
        <p:txBody>
          <a:bodyPr/>
          <a:lstStyle/>
          <a:p>
            <a:fld id="{99C85493-9304-440A-8268-0B16D22965E6}" type="slidenum">
              <a:rPr lang="en-GB" smtClean="0"/>
              <a:t>‹#›</a:t>
            </a:fld>
            <a:endParaRPr lang="en-GB"/>
          </a:p>
        </p:txBody>
      </p:sp>
    </p:spTree>
    <p:extLst>
      <p:ext uri="{BB962C8B-B14F-4D97-AF65-F5344CB8AC3E}">
        <p14:creationId xmlns:p14="http://schemas.microsoft.com/office/powerpoint/2010/main" val="606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47A4-8E75-4D66-B854-821D797ACD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6D5649-6DFD-4F9D-A408-CD273873F92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95D1BFA-C798-4C0C-A21A-D56AED71EAE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CD43B23-4CAD-47D1-A986-FB0E240BF1A0}"/>
              </a:ext>
            </a:extLst>
          </p:cNvPr>
          <p:cNvSpPr>
            <a:spLocks noGrp="1"/>
          </p:cNvSpPr>
          <p:nvPr>
            <p:ph type="dt" sz="half" idx="10"/>
          </p:nvPr>
        </p:nvSpPr>
        <p:spPr/>
        <p:txBody>
          <a:bodyPr/>
          <a:lstStyle/>
          <a:p>
            <a:fld id="{5996A006-E39B-4D39-8250-64584F200645}" type="datetimeFigureOut">
              <a:rPr lang="en-GB" smtClean="0"/>
              <a:t>06/08/2025</a:t>
            </a:fld>
            <a:endParaRPr lang="en-GB"/>
          </a:p>
        </p:txBody>
      </p:sp>
      <p:sp>
        <p:nvSpPr>
          <p:cNvPr id="6" name="Footer Placeholder 5">
            <a:extLst>
              <a:ext uri="{FF2B5EF4-FFF2-40B4-BE49-F238E27FC236}">
                <a16:creationId xmlns:a16="http://schemas.microsoft.com/office/drawing/2014/main" id="{8F40E842-AA30-4133-8856-591E261140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537F1A-2C52-436E-A98B-E1B81EECC145}"/>
              </a:ext>
            </a:extLst>
          </p:cNvPr>
          <p:cNvSpPr>
            <a:spLocks noGrp="1"/>
          </p:cNvSpPr>
          <p:nvPr>
            <p:ph type="sldNum" sz="quarter" idx="12"/>
          </p:nvPr>
        </p:nvSpPr>
        <p:spPr/>
        <p:txBody>
          <a:bodyPr/>
          <a:lstStyle/>
          <a:p>
            <a:fld id="{99C85493-9304-440A-8268-0B16D22965E6}" type="slidenum">
              <a:rPr lang="en-GB" smtClean="0"/>
              <a:t>‹#›</a:t>
            </a:fld>
            <a:endParaRPr lang="en-GB"/>
          </a:p>
        </p:txBody>
      </p:sp>
    </p:spTree>
    <p:extLst>
      <p:ext uri="{BB962C8B-B14F-4D97-AF65-F5344CB8AC3E}">
        <p14:creationId xmlns:p14="http://schemas.microsoft.com/office/powerpoint/2010/main" val="909576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DD94-413C-4D3C-9B7E-DEBC85FB14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A6B2DA-313D-4618-B89A-64F198FD1B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A4B8E-B2C2-4390-B43B-F0086CC90A70}"/>
              </a:ext>
            </a:extLst>
          </p:cNvPr>
          <p:cNvSpPr>
            <a:spLocks noGrp="1"/>
          </p:cNvSpPr>
          <p:nvPr>
            <p:ph type="dt" sz="half" idx="10"/>
          </p:nvPr>
        </p:nvSpPr>
        <p:spPr/>
        <p:txBody>
          <a:bodyPr/>
          <a:lstStyle/>
          <a:p>
            <a:fld id="{5996A006-E39B-4D39-8250-64584F200645}" type="datetimeFigureOut">
              <a:rPr lang="en-GB" smtClean="0"/>
              <a:t>06/08/2025</a:t>
            </a:fld>
            <a:endParaRPr lang="en-GB"/>
          </a:p>
        </p:txBody>
      </p:sp>
      <p:sp>
        <p:nvSpPr>
          <p:cNvPr id="5" name="Footer Placeholder 4">
            <a:extLst>
              <a:ext uri="{FF2B5EF4-FFF2-40B4-BE49-F238E27FC236}">
                <a16:creationId xmlns:a16="http://schemas.microsoft.com/office/drawing/2014/main" id="{E98D9859-56CA-42EA-B219-D91231B07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0F55E3-F555-4C3D-BA40-BDDDF3936B4C}"/>
              </a:ext>
            </a:extLst>
          </p:cNvPr>
          <p:cNvSpPr>
            <a:spLocks noGrp="1"/>
          </p:cNvSpPr>
          <p:nvPr>
            <p:ph type="sldNum" sz="quarter" idx="12"/>
          </p:nvPr>
        </p:nvSpPr>
        <p:spPr/>
        <p:txBody>
          <a:bodyPr/>
          <a:lstStyle/>
          <a:p>
            <a:fld id="{99C85493-9304-440A-8268-0B16D22965E6}" type="slidenum">
              <a:rPr lang="en-GB" smtClean="0"/>
              <a:t>‹#›</a:t>
            </a:fld>
            <a:endParaRPr lang="en-GB"/>
          </a:p>
        </p:txBody>
      </p:sp>
    </p:spTree>
    <p:extLst>
      <p:ext uri="{BB962C8B-B14F-4D97-AF65-F5344CB8AC3E}">
        <p14:creationId xmlns:p14="http://schemas.microsoft.com/office/powerpoint/2010/main" val="2484899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10809-CCA5-4364-A272-6566E563E3C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FAF58B-63AF-43C7-ACBF-B2B401958FA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0E29E0-F570-4382-BB20-5DB8702F533D}"/>
              </a:ext>
            </a:extLst>
          </p:cNvPr>
          <p:cNvSpPr>
            <a:spLocks noGrp="1"/>
          </p:cNvSpPr>
          <p:nvPr>
            <p:ph type="dt" sz="half" idx="10"/>
          </p:nvPr>
        </p:nvSpPr>
        <p:spPr/>
        <p:txBody>
          <a:bodyPr/>
          <a:lstStyle/>
          <a:p>
            <a:fld id="{5996A006-E39B-4D39-8250-64584F200645}" type="datetimeFigureOut">
              <a:rPr lang="en-GB" smtClean="0"/>
              <a:t>06/08/2025</a:t>
            </a:fld>
            <a:endParaRPr lang="en-GB"/>
          </a:p>
        </p:txBody>
      </p:sp>
      <p:sp>
        <p:nvSpPr>
          <p:cNvPr id="5" name="Footer Placeholder 4">
            <a:extLst>
              <a:ext uri="{FF2B5EF4-FFF2-40B4-BE49-F238E27FC236}">
                <a16:creationId xmlns:a16="http://schemas.microsoft.com/office/drawing/2014/main" id="{16B0BF2C-287D-4F9B-B5B4-04B9DB74B9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84E6CA-DCBD-415D-8E6B-B764E0B3FA24}"/>
              </a:ext>
            </a:extLst>
          </p:cNvPr>
          <p:cNvSpPr>
            <a:spLocks noGrp="1"/>
          </p:cNvSpPr>
          <p:nvPr>
            <p:ph type="sldNum" sz="quarter" idx="12"/>
          </p:nvPr>
        </p:nvSpPr>
        <p:spPr/>
        <p:txBody>
          <a:bodyPr/>
          <a:lstStyle/>
          <a:p>
            <a:fld id="{99C85493-9304-440A-8268-0B16D22965E6}" type="slidenum">
              <a:rPr lang="en-GB" smtClean="0"/>
              <a:t>‹#›</a:t>
            </a:fld>
            <a:endParaRPr lang="en-GB"/>
          </a:p>
        </p:txBody>
      </p:sp>
    </p:spTree>
    <p:extLst>
      <p:ext uri="{BB962C8B-B14F-4D97-AF65-F5344CB8AC3E}">
        <p14:creationId xmlns:p14="http://schemas.microsoft.com/office/powerpoint/2010/main" val="347782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371599" y="4406900"/>
            <a:ext cx="7123113"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1371599" y="2906713"/>
            <a:ext cx="7123113"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141732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516636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1417320" y="2193481"/>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417320" y="2871216"/>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5157089" y="2193798"/>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5157089" y="2871215"/>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508759" y="1069848"/>
            <a:ext cx="3008313" cy="1105153"/>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4636007" y="1069848"/>
            <a:ext cx="4050791" cy="505631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508759" y="2203703"/>
            <a:ext cx="3008313" cy="392245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468943"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3" name="Shape 63"/>
          <p:cNvSpPr>
            <a:spLocks noGrp="1"/>
          </p:cNvSpPr>
          <p:nvPr>
            <p:ph type="pic" idx="2"/>
          </p:nvPr>
        </p:nvSpPr>
        <p:spPr>
          <a:xfrm>
            <a:off x="2468943" y="1179575"/>
            <a:ext cx="5486399" cy="3547998"/>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468943"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67366-A686-4EB3-A4B1-7961AEA3D8D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A16BB9-E36A-48E1-BFF8-FC56B86A34A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03D665-6377-4422-BAA5-284AC435A3A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996A006-E39B-4D39-8250-64584F200645}" type="datetimeFigureOut">
              <a:rPr lang="en-GB" smtClean="0"/>
              <a:t>06/08/2025</a:t>
            </a:fld>
            <a:endParaRPr lang="en-GB"/>
          </a:p>
        </p:txBody>
      </p:sp>
      <p:sp>
        <p:nvSpPr>
          <p:cNvPr id="5" name="Footer Placeholder 4">
            <a:extLst>
              <a:ext uri="{FF2B5EF4-FFF2-40B4-BE49-F238E27FC236}">
                <a16:creationId xmlns:a16="http://schemas.microsoft.com/office/drawing/2014/main" id="{A527802E-771A-443E-8983-60318627631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E71B9C-C15A-4750-9351-12A5B807F30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C85493-9304-440A-8268-0B16D22965E6}" type="slidenum">
              <a:rPr lang="en-GB" smtClean="0"/>
              <a:t>‹#›</a:t>
            </a:fld>
            <a:endParaRPr lang="en-GB"/>
          </a:p>
        </p:txBody>
      </p:sp>
    </p:spTree>
    <p:extLst>
      <p:ext uri="{BB962C8B-B14F-4D97-AF65-F5344CB8AC3E}">
        <p14:creationId xmlns:p14="http://schemas.microsoft.com/office/powerpoint/2010/main" val="3729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drive/folders/1T4tK5qx3LM-fWx0rw6NMYZpoKIEaZ95-"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hyperlink" Target="mailto:luminova@bfb-labs.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worcestershire.gov.uk/council-services/schools-education-and-learning/send-local-offer/ehcp-education-health-and-care-plan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worcestershire.gov.uk/council-services/schools-education-and-learning/send-local-offer/all-age-disability-0-25-years-service-send/send-service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8" Type="http://schemas.openxmlformats.org/officeDocument/2006/relationships/hyperlink" Target="mailto:sjudd@worcschildrenfirst.org.uk" TargetMode="External"/><Relationship Id="rId13" Type="http://schemas.openxmlformats.org/officeDocument/2006/relationships/hyperlink" Target="mailto:BJames@worcestershire.gov.uk" TargetMode="External"/><Relationship Id="rId3" Type="http://schemas.openxmlformats.org/officeDocument/2006/relationships/hyperlink" Target="mailto:spurser@worcschildrenfirst.org.uk" TargetMode="External"/><Relationship Id="rId7" Type="http://schemas.openxmlformats.org/officeDocument/2006/relationships/hyperlink" Target="mailto:FEades@worcschildrenfirst.org.uk" TargetMode="External"/><Relationship Id="rId12" Type="http://schemas.openxmlformats.org/officeDocument/2006/relationships/hyperlink" Target="mailto:SHaigh@worcestershire.gov.uk"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mwilliams2@worcschildrenfirst.org.uk" TargetMode="External"/><Relationship Id="rId11" Type="http://schemas.openxmlformats.org/officeDocument/2006/relationships/hyperlink" Target="mailto:BJames@worcschildrenfirst.org.uk" TargetMode="External"/><Relationship Id="rId5" Type="http://schemas.openxmlformats.org/officeDocument/2006/relationships/hyperlink" Target="mailto:SHolloway2@worcestershire.gov.uk" TargetMode="External"/><Relationship Id="rId10" Type="http://schemas.openxmlformats.org/officeDocument/2006/relationships/hyperlink" Target="mailto:JReece@worcestershire.gov.uk" TargetMode="External"/><Relationship Id="rId4" Type="http://schemas.openxmlformats.org/officeDocument/2006/relationships/hyperlink" Target="mailto:phemming@worcschildrenfirst.org.uk" TargetMode="External"/><Relationship Id="rId9" Type="http://schemas.openxmlformats.org/officeDocument/2006/relationships/hyperlink" Target="mailto:JPeplow@worcschildrenfirst.org.uk" TargetMode="External"/><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Subtitle 2">
            <a:extLst>
              <a:ext uri="{FF2B5EF4-FFF2-40B4-BE49-F238E27FC236}">
                <a16:creationId xmlns:a16="http://schemas.microsoft.com/office/drawing/2014/main" id="{39EAB894-67AA-441E-85B4-FFDFB63728AC}"/>
              </a:ext>
              <a:ext uri="{C183D7F6-B498-43B3-948B-1728B52AA6E4}">
                <adec:decorative xmlns:adec="http://schemas.microsoft.com/office/drawing/2017/decorative" val="1"/>
              </a:ext>
            </a:extLst>
          </p:cNvPr>
          <p:cNvSpPr>
            <a:spLocks noGrp="1"/>
          </p:cNvSpPr>
          <p:nvPr>
            <p:ph type="subTitle" idx="1"/>
          </p:nvPr>
        </p:nvSpPr>
        <p:spPr/>
        <p:txBody>
          <a:bodyPr/>
          <a:lstStyle/>
          <a:p>
            <a:endParaRPr lang="en-US" dirty="0"/>
          </a:p>
        </p:txBody>
      </p:sp>
      <p:sp>
        <p:nvSpPr>
          <p:cNvPr id="5" name="Title 4">
            <a:extLst>
              <a:ext uri="{FF2B5EF4-FFF2-40B4-BE49-F238E27FC236}">
                <a16:creationId xmlns:a16="http://schemas.microsoft.com/office/drawing/2014/main" id="{24745B97-C36C-408C-9CCD-6A44194C34D2}"/>
              </a:ext>
            </a:extLst>
          </p:cNvPr>
          <p:cNvSpPr>
            <a:spLocks noGrp="1"/>
          </p:cNvSpPr>
          <p:nvPr>
            <p:ph type="ctrTitle"/>
          </p:nvPr>
        </p:nvSpPr>
        <p:spPr>
          <a:xfrm>
            <a:off x="395536" y="2060848"/>
            <a:ext cx="8568951" cy="958908"/>
          </a:xfrm>
        </p:spPr>
        <p:txBody>
          <a:bodyPr/>
          <a:lstStyle/>
          <a:p>
            <a:r>
              <a:rPr lang="en-GB" sz="4400" dirty="0">
                <a:solidFill>
                  <a:schemeClr val="accent6">
                    <a:lumMod val="75000"/>
                  </a:schemeClr>
                </a:solidFill>
              </a:rPr>
              <a:t>Fostering Guidance and Updates </a:t>
            </a:r>
            <a:r>
              <a:rPr lang="en-GB" dirty="0">
                <a:solidFill>
                  <a:schemeClr val="accent6">
                    <a:lumMod val="75000"/>
                  </a:schemeClr>
                </a:solidFill>
              </a:rPr>
              <a:t>July</a:t>
            </a:r>
            <a:r>
              <a:rPr lang="en-GB" sz="4400" dirty="0">
                <a:solidFill>
                  <a:schemeClr val="accent6">
                    <a:lumMod val="75000"/>
                  </a:schemeClr>
                </a:solidFill>
              </a:rPr>
              <a:t> 2025</a:t>
            </a:r>
            <a:br>
              <a:rPr lang="en-GB" sz="4400" dirty="0"/>
            </a:br>
            <a:endParaRPr lang="en-US" dirty="0"/>
          </a:p>
        </p:txBody>
      </p:sp>
      <p:pic>
        <p:nvPicPr>
          <p:cNvPr id="2" name="Picture 1">
            <a:extLst>
              <a:ext uri="{FF2B5EF4-FFF2-40B4-BE49-F238E27FC236}">
                <a16:creationId xmlns:a16="http://schemas.microsoft.com/office/drawing/2014/main" id="{956EBBFF-441D-8BD7-E6DF-DFEA8B2488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93033" y="3623336"/>
            <a:ext cx="5172459" cy="195605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02" y="1337867"/>
            <a:ext cx="1650526" cy="4187361"/>
          </a:xfrm>
        </p:spPr>
        <p:txBody>
          <a:bodyPr vert="horz" lIns="68580" tIns="34290" rIns="68580" bIns="34290" rtlCol="0" anchor="ctr" anchorCtr="0">
            <a:normAutofit/>
          </a:bodyPr>
          <a:lstStyle/>
          <a:p>
            <a:r>
              <a:rPr lang="en-US" sz="2250" kern="1200" dirty="0">
                <a:solidFill>
                  <a:schemeClr val="tx1"/>
                </a:solidFill>
                <a:latin typeface="+mj-lt"/>
                <a:ea typeface="+mj-ea"/>
                <a:cs typeface="+mj-cs"/>
              </a:rPr>
              <a:t>The Fight/Flight/Freeze System</a:t>
            </a:r>
            <a:br>
              <a:rPr lang="en-US" sz="2250" kern="1200" dirty="0">
                <a:solidFill>
                  <a:schemeClr val="tx1"/>
                </a:solidFill>
                <a:latin typeface="+mj-lt"/>
                <a:ea typeface="+mj-ea"/>
                <a:cs typeface="+mj-cs"/>
              </a:rPr>
            </a:br>
            <a:br>
              <a:rPr lang="en-US" sz="2250" kern="1200" dirty="0">
                <a:solidFill>
                  <a:schemeClr val="tx1"/>
                </a:solidFill>
                <a:latin typeface="+mj-lt"/>
                <a:ea typeface="+mj-ea"/>
                <a:cs typeface="+mj-cs"/>
              </a:rPr>
            </a:br>
            <a:endParaRPr lang="en-US" sz="2250" kern="1200" dirty="0">
              <a:solidFill>
                <a:schemeClr val="tx1"/>
              </a:solidFill>
              <a:latin typeface="+mj-lt"/>
              <a:ea typeface="+mj-ea"/>
              <a:cs typeface="+mj-cs"/>
            </a:endParaRPr>
          </a:p>
        </p:txBody>
      </p:sp>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1296" y="1167935"/>
            <a:ext cx="5170932" cy="1509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0C62F4-25D0-89A0-F114-E15720BA0D30}"/>
              </a:ext>
            </a:extLst>
          </p:cNvPr>
          <p:cNvSpPr txBox="1"/>
          <p:nvPr/>
        </p:nvSpPr>
        <p:spPr>
          <a:xfrm>
            <a:off x="2843808" y="2779566"/>
            <a:ext cx="6195036" cy="3457745"/>
          </a:xfrm>
          <a:prstGeom prst="rect">
            <a:avLst/>
          </a:prstGeom>
        </p:spPr>
        <p:txBody>
          <a:bodyPr vert="horz" lIns="68580" tIns="34290" rIns="68580" bIns="34290" rtlCol="0" anchor="t">
            <a:normAutofit fontScale="92500"/>
          </a:bodyPr>
          <a:lstStyle/>
          <a:p>
            <a:pPr indent="-171450">
              <a:lnSpc>
                <a:spcPct val="90000"/>
              </a:lnSpc>
              <a:spcAft>
                <a:spcPts val="450"/>
              </a:spcAft>
              <a:buFont typeface="Arial" panose="020B0604020202020204" pitchFamily="34" charset="0"/>
              <a:buChar char="•"/>
            </a:pPr>
            <a:r>
              <a:rPr lang="en-US" sz="1500" dirty="0"/>
              <a:t>Why does anxiety trigger challenging </a:t>
            </a:r>
            <a:r>
              <a:rPr lang="en-US" sz="1500" dirty="0" err="1"/>
              <a:t>behaviour</a:t>
            </a:r>
            <a:r>
              <a:rPr lang="en-US" sz="1500" dirty="0"/>
              <a:t>?</a:t>
            </a:r>
          </a:p>
          <a:p>
            <a:pPr indent="-171450">
              <a:lnSpc>
                <a:spcPct val="90000"/>
              </a:lnSpc>
              <a:spcAft>
                <a:spcPts val="450"/>
              </a:spcAft>
              <a:buFont typeface="Arial" panose="020B0604020202020204" pitchFamily="34" charset="0"/>
              <a:buChar char="•"/>
            </a:pPr>
            <a:endParaRPr lang="en-US" sz="1500" dirty="0"/>
          </a:p>
          <a:p>
            <a:pPr indent="-171450">
              <a:lnSpc>
                <a:spcPct val="90000"/>
              </a:lnSpc>
              <a:spcAft>
                <a:spcPts val="450"/>
              </a:spcAft>
              <a:buFont typeface="Arial" panose="020B0604020202020204" pitchFamily="34" charset="0"/>
              <a:buChar char="•"/>
            </a:pPr>
            <a:r>
              <a:rPr lang="en-US" sz="1500" dirty="0"/>
              <a:t>There is a clear link between our feelings and </a:t>
            </a:r>
            <a:r>
              <a:rPr lang="en-US" sz="1500" dirty="0" err="1"/>
              <a:t>behaviours</a:t>
            </a:r>
            <a:r>
              <a:rPr lang="en-US" sz="1500" dirty="0"/>
              <a:t> when we feel anxious and this is mediated through the fight / flight / freeze system.</a:t>
            </a:r>
          </a:p>
          <a:p>
            <a:pPr indent="-171450">
              <a:lnSpc>
                <a:spcPct val="90000"/>
              </a:lnSpc>
              <a:spcAft>
                <a:spcPts val="450"/>
              </a:spcAft>
              <a:buFont typeface="Arial" panose="020B0604020202020204" pitchFamily="34" charset="0"/>
              <a:buChar char="•"/>
            </a:pPr>
            <a:endParaRPr lang="en-US" sz="1500" dirty="0"/>
          </a:p>
          <a:p>
            <a:pPr indent="-171450">
              <a:lnSpc>
                <a:spcPct val="90000"/>
              </a:lnSpc>
              <a:spcAft>
                <a:spcPts val="450"/>
              </a:spcAft>
              <a:buFont typeface="Arial" panose="020B0604020202020204" pitchFamily="34" charset="0"/>
              <a:buChar char="•"/>
            </a:pPr>
            <a:r>
              <a:rPr lang="en-US" sz="1500" dirty="0"/>
              <a:t>Our fight / flight / freeze system is responsible for keeping us safe. It hasn’t really changed much since we were cave men. </a:t>
            </a:r>
          </a:p>
          <a:p>
            <a:pPr indent="-171450">
              <a:lnSpc>
                <a:spcPct val="90000"/>
              </a:lnSpc>
              <a:spcAft>
                <a:spcPts val="450"/>
              </a:spcAft>
              <a:buFont typeface="Arial" panose="020B0604020202020204" pitchFamily="34" charset="0"/>
              <a:buChar char="•"/>
            </a:pPr>
            <a:endParaRPr lang="en-US" sz="1500" dirty="0"/>
          </a:p>
          <a:p>
            <a:pPr indent="-171450">
              <a:lnSpc>
                <a:spcPct val="90000"/>
              </a:lnSpc>
              <a:spcAft>
                <a:spcPts val="450"/>
              </a:spcAft>
              <a:buFont typeface="Arial" panose="020B0604020202020204" pitchFamily="34" charset="0"/>
              <a:buChar char="•"/>
            </a:pPr>
            <a:r>
              <a:rPr lang="en-US" sz="1500" dirty="0"/>
              <a:t>As a cave man, feeling anxious was usually triggered by a life-or-death situation (like facing a saber tooth tiger)! In a life-or-death situation our fight / flight / freeze system kicks in and takes over our brain.</a:t>
            </a:r>
          </a:p>
          <a:p>
            <a:pPr>
              <a:lnSpc>
                <a:spcPct val="90000"/>
              </a:lnSpc>
              <a:spcAft>
                <a:spcPts val="450"/>
              </a:spcAft>
            </a:pPr>
            <a:endParaRPr lang="en-US" sz="1500" dirty="0"/>
          </a:p>
          <a:p>
            <a:pPr indent="-171450">
              <a:lnSpc>
                <a:spcPct val="90000"/>
              </a:lnSpc>
              <a:spcAft>
                <a:spcPts val="450"/>
              </a:spcAft>
              <a:buFont typeface="Arial" panose="020B0604020202020204" pitchFamily="34" charset="0"/>
              <a:buChar char="•"/>
            </a:pPr>
            <a:r>
              <a:rPr lang="en-US" sz="1500" dirty="0"/>
              <a:t>‘Survival mode’ is triggered and our brain prepares our body to be able to fight the threat, run away from it (flight) or freeze and hide.</a:t>
            </a:r>
          </a:p>
          <a:p>
            <a:pPr indent="-171450">
              <a:lnSpc>
                <a:spcPct val="90000"/>
              </a:lnSpc>
              <a:spcAft>
                <a:spcPts val="450"/>
              </a:spcAft>
              <a:buFont typeface="Arial" panose="020B0604020202020204" pitchFamily="34" charset="0"/>
              <a:buChar char="•"/>
            </a:pPr>
            <a:endParaRPr lang="en-US" sz="525" dirty="0"/>
          </a:p>
          <a:p>
            <a:pPr indent="-171450">
              <a:lnSpc>
                <a:spcPct val="90000"/>
              </a:lnSpc>
              <a:spcAft>
                <a:spcPts val="450"/>
              </a:spcAft>
              <a:buFont typeface="Arial" panose="020B0604020202020204" pitchFamily="34" charset="0"/>
              <a:buChar char="•"/>
            </a:pPr>
            <a:endParaRPr lang="en-US" sz="525" dirty="0"/>
          </a:p>
          <a:p>
            <a:pPr indent="-171450">
              <a:lnSpc>
                <a:spcPct val="90000"/>
              </a:lnSpc>
              <a:spcAft>
                <a:spcPts val="450"/>
              </a:spcAft>
              <a:buFont typeface="Arial" panose="020B0604020202020204" pitchFamily="34" charset="0"/>
              <a:buChar char="•"/>
            </a:pPr>
            <a:endParaRPr lang="en-US" sz="525" dirty="0"/>
          </a:p>
          <a:p>
            <a:pPr indent="-171450">
              <a:lnSpc>
                <a:spcPct val="90000"/>
              </a:lnSpc>
              <a:spcAft>
                <a:spcPts val="450"/>
              </a:spcAft>
              <a:buFont typeface="Arial" panose="020B0604020202020204" pitchFamily="34" charset="0"/>
              <a:buChar char="•"/>
            </a:pPr>
            <a:endParaRPr lang="en-US" sz="525" dirty="0"/>
          </a:p>
        </p:txBody>
      </p:sp>
    </p:spTree>
    <p:extLst>
      <p:ext uri="{BB962C8B-B14F-4D97-AF65-F5344CB8AC3E}">
        <p14:creationId xmlns:p14="http://schemas.microsoft.com/office/powerpoint/2010/main" val="224587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61D4-75AE-D727-1AAE-C5063F4EB10B}"/>
              </a:ext>
              <a:ext uri="{C183D7F6-B498-43B3-948B-1728B52AA6E4}">
                <adec:decorative xmlns:adec="http://schemas.microsoft.com/office/drawing/2017/decorative" val="0"/>
              </a:ext>
            </a:extLst>
          </p:cNvPr>
          <p:cNvSpPr>
            <a:spLocks noGrp="1"/>
          </p:cNvSpPr>
          <p:nvPr>
            <p:ph type="title"/>
          </p:nvPr>
        </p:nvSpPr>
        <p:spPr>
          <a:xfrm>
            <a:off x="251520" y="649398"/>
            <a:ext cx="8263890" cy="1075811"/>
          </a:xfrm>
        </p:spPr>
        <p:txBody>
          <a:bodyPr anchor="b">
            <a:normAutofit/>
          </a:bodyPr>
          <a:lstStyle/>
          <a:p>
            <a:r>
              <a:rPr lang="en-GB" sz="4050" dirty="0"/>
              <a:t>The fight / flight / freeze system</a:t>
            </a:r>
          </a:p>
        </p:txBody>
      </p:sp>
      <p:sp>
        <p:nvSpPr>
          <p:cNvPr id="7" name="Content Placeholder 2">
            <a:extLst>
              <a:ext uri="{FF2B5EF4-FFF2-40B4-BE49-F238E27FC236}">
                <a16:creationId xmlns:a16="http://schemas.microsoft.com/office/drawing/2014/main" id="{AF94A1A0-9765-56E6-8E88-D23B7F269891}"/>
              </a:ext>
              <a:ext uri="{C183D7F6-B498-43B3-948B-1728B52AA6E4}">
                <adec:decorative xmlns:adec="http://schemas.microsoft.com/office/drawing/2017/decorative" val="0"/>
              </a:ext>
            </a:extLst>
          </p:cNvPr>
          <p:cNvSpPr txBox="1">
            <a:spLocks/>
          </p:cNvSpPr>
          <p:nvPr/>
        </p:nvSpPr>
        <p:spPr>
          <a:xfrm>
            <a:off x="429369" y="1725209"/>
            <a:ext cx="5327374" cy="4483393"/>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Our fight / flight system is important in keeping us safe in life and death situations. It allows us to act quickly, without thinking to fight the threat, avoid it or hide and freeze.</a:t>
            </a:r>
          </a:p>
          <a:p>
            <a:r>
              <a:rPr lang="en-GB" sz="1600" dirty="0"/>
              <a:t>The problem is that it is often triggered in non-threatening situations such as tests, social events or starting secondary school.</a:t>
            </a:r>
          </a:p>
          <a:p>
            <a:r>
              <a:rPr lang="en-GB" sz="1600" dirty="0"/>
              <a:t>It is the fight / flight / freeze system that causes many of the unpleasant feelings in our body as our brain prepares to fight / flight / freeze:</a:t>
            </a:r>
          </a:p>
          <a:p>
            <a:pPr lvl="1"/>
            <a:r>
              <a:rPr lang="en-GB" sz="1600" dirty="0"/>
              <a:t>Increased heart rate and breathing.</a:t>
            </a:r>
          </a:p>
          <a:p>
            <a:pPr lvl="1"/>
            <a:r>
              <a:rPr lang="en-GB" sz="1600" dirty="0"/>
              <a:t>Tense muscles.</a:t>
            </a:r>
          </a:p>
          <a:p>
            <a:pPr lvl="1"/>
            <a:r>
              <a:rPr lang="en-GB" sz="1600" dirty="0"/>
              <a:t>Increase in body temperature.</a:t>
            </a:r>
          </a:p>
          <a:p>
            <a:pPr lvl="1"/>
            <a:r>
              <a:rPr lang="en-GB" sz="1600" dirty="0"/>
              <a:t>Tummy ache (the digestive system slows down because it is not needed).</a:t>
            </a:r>
          </a:p>
          <a:p>
            <a:pPr lvl="1"/>
            <a:r>
              <a:rPr lang="en-GB" sz="1600" dirty="0"/>
              <a:t>Headache.</a:t>
            </a:r>
          </a:p>
          <a:p>
            <a:pPr lvl="1"/>
            <a:r>
              <a:rPr lang="en-GB" sz="1600" dirty="0"/>
              <a:t>Shakey hands and voice.</a:t>
            </a:r>
          </a:p>
          <a:p>
            <a:endParaRPr lang="en-GB" sz="1275" dirty="0"/>
          </a:p>
          <a:p>
            <a:endParaRPr lang="en-GB" sz="1275" dirty="0"/>
          </a:p>
          <a:p>
            <a:pPr marL="0" indent="0">
              <a:buNone/>
            </a:pPr>
            <a:endParaRPr lang="en-GB" sz="1275" dirty="0"/>
          </a:p>
          <a:p>
            <a:pPr marL="0" indent="0">
              <a:buNone/>
            </a:pPr>
            <a:endParaRPr lang="en-GB" sz="1275" dirty="0"/>
          </a:p>
          <a:p>
            <a:pPr marL="0" indent="0">
              <a:buNone/>
            </a:pPr>
            <a:endParaRPr lang="en-GB" sz="1275" dirty="0"/>
          </a:p>
          <a:p>
            <a:pPr marL="0" indent="0">
              <a:buNone/>
            </a:pPr>
            <a:endParaRPr lang="en-GB" sz="1275" dirty="0"/>
          </a:p>
          <a:p>
            <a:pPr marL="0" indent="0">
              <a:buNone/>
            </a:pPr>
            <a:endParaRPr lang="en-GB" sz="1275" dirty="0"/>
          </a:p>
          <a:p>
            <a:pPr marL="0" indent="0">
              <a:buNone/>
            </a:pPr>
            <a:endParaRPr lang="en-GB" sz="1275" dirty="0"/>
          </a:p>
          <a:p>
            <a:pPr marL="0" indent="0">
              <a:buNone/>
            </a:pPr>
            <a:endParaRPr lang="en-GB" sz="1275" dirty="0"/>
          </a:p>
          <a:p>
            <a:pPr marL="0" indent="0">
              <a:buNone/>
            </a:pPr>
            <a:endParaRPr lang="en-GB" sz="1275" dirty="0"/>
          </a:p>
          <a:p>
            <a:pPr marL="0" indent="0">
              <a:buNone/>
            </a:pPr>
            <a:endParaRPr lang="en-GB" sz="1275" dirty="0"/>
          </a:p>
          <a:p>
            <a:endParaRPr lang="en-GB" sz="1275" dirty="0"/>
          </a:p>
          <a:p>
            <a:endParaRPr lang="en-GB" sz="1275" dirty="0"/>
          </a:p>
        </p:txBody>
      </p:sp>
      <p:pic>
        <p:nvPicPr>
          <p:cNvPr id="1028" name="Picture 4">
            <a:extLst>
              <a:ext uri="{FF2B5EF4-FFF2-40B4-BE49-F238E27FC236}">
                <a16:creationId xmlns:a16="http://schemas.microsoft.com/office/drawing/2014/main" id="{B13FFC19-4A8E-76B2-7506-7B8617AF2C2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743" y="2705983"/>
            <a:ext cx="3094608" cy="260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90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7FF7-5350-DD78-F036-F453ADE6FE8B}"/>
              </a:ext>
            </a:extLst>
          </p:cNvPr>
          <p:cNvSpPr>
            <a:spLocks noGrp="1"/>
          </p:cNvSpPr>
          <p:nvPr>
            <p:ph type="title"/>
          </p:nvPr>
        </p:nvSpPr>
        <p:spPr>
          <a:xfrm>
            <a:off x="467544" y="620688"/>
            <a:ext cx="7269161" cy="1143000"/>
          </a:xfrm>
        </p:spPr>
        <p:txBody>
          <a:bodyPr/>
          <a:lstStyle/>
          <a:p>
            <a:r>
              <a:rPr lang="en-GB" dirty="0"/>
              <a:t>Survival responses</a:t>
            </a:r>
          </a:p>
        </p:txBody>
      </p:sp>
      <p:sp>
        <p:nvSpPr>
          <p:cNvPr id="3" name="Content Placeholder 2">
            <a:extLst>
              <a:ext uri="{FF2B5EF4-FFF2-40B4-BE49-F238E27FC236}">
                <a16:creationId xmlns:a16="http://schemas.microsoft.com/office/drawing/2014/main" id="{372A95C0-3A32-9125-6660-7291605BBA2D}"/>
              </a:ext>
            </a:extLst>
          </p:cNvPr>
          <p:cNvSpPr>
            <a:spLocks noGrp="1"/>
          </p:cNvSpPr>
          <p:nvPr>
            <p:ph idx="1"/>
          </p:nvPr>
        </p:nvSpPr>
        <p:spPr>
          <a:xfrm>
            <a:off x="755577" y="1628800"/>
            <a:ext cx="7931222" cy="4497363"/>
          </a:xfrm>
        </p:spPr>
        <p:txBody>
          <a:bodyPr>
            <a:normAutofit fontScale="77500" lnSpcReduction="20000"/>
          </a:bodyPr>
          <a:lstStyle/>
          <a:p>
            <a:r>
              <a:rPr lang="en-GB" sz="2600" dirty="0"/>
              <a:t>So what does ‘survival mode’ look like through our behaviour?</a:t>
            </a:r>
          </a:p>
          <a:p>
            <a:endParaRPr lang="en-GB" dirty="0"/>
          </a:p>
          <a:p>
            <a:endParaRPr lang="en-GB" sz="2100" dirty="0"/>
          </a:p>
          <a:p>
            <a:endParaRPr lang="en-GB" dirty="0"/>
          </a:p>
          <a:p>
            <a:endParaRPr lang="en-GB" sz="2100" dirty="0"/>
          </a:p>
          <a:p>
            <a:endParaRPr lang="en-GB" dirty="0"/>
          </a:p>
          <a:p>
            <a:endParaRPr lang="en-GB" sz="2100" dirty="0"/>
          </a:p>
          <a:p>
            <a:endParaRPr lang="en-GB" sz="2100" dirty="0"/>
          </a:p>
          <a:p>
            <a:pPr marL="0" indent="0">
              <a:buNone/>
            </a:pPr>
            <a:endParaRPr lang="en-GB" sz="2100" dirty="0"/>
          </a:p>
          <a:p>
            <a:pPr marL="0" indent="0">
              <a:buNone/>
            </a:pPr>
            <a:endParaRPr lang="en-GB" sz="2100" dirty="0"/>
          </a:p>
          <a:p>
            <a:r>
              <a:rPr lang="en-GB" dirty="0"/>
              <a:t>These behaviours are not choice behaviours (although children can learn to overcome them) and signal to us that children are feeling anxious and that a state of fight / flight / freeze has been triggered.</a:t>
            </a:r>
            <a:endParaRPr lang="en-GB" sz="2100" dirty="0"/>
          </a:p>
          <a:p>
            <a:endParaRPr lang="en-GB" dirty="0"/>
          </a:p>
        </p:txBody>
      </p:sp>
      <p:graphicFrame>
        <p:nvGraphicFramePr>
          <p:cNvPr id="8" name="Table 7">
            <a:extLst>
              <a:ext uri="{FF2B5EF4-FFF2-40B4-BE49-F238E27FC236}">
                <a16:creationId xmlns:a16="http://schemas.microsoft.com/office/drawing/2014/main" id="{B24064EB-B1DE-D5CF-49C0-C82BDB99E568}"/>
              </a:ext>
            </a:extLst>
          </p:cNvPr>
          <p:cNvGraphicFramePr>
            <a:graphicFrameLocks noGrp="1"/>
          </p:cNvGraphicFramePr>
          <p:nvPr>
            <p:extLst>
              <p:ext uri="{D42A27DB-BD31-4B8C-83A1-F6EECF244321}">
                <p14:modId xmlns:p14="http://schemas.microsoft.com/office/powerpoint/2010/main" val="2843297064"/>
              </p:ext>
            </p:extLst>
          </p:nvPr>
        </p:nvGraphicFramePr>
        <p:xfrm>
          <a:off x="762761" y="2382148"/>
          <a:ext cx="7625662" cy="2093703"/>
        </p:xfrm>
        <a:graphic>
          <a:graphicData uri="http://schemas.openxmlformats.org/drawingml/2006/table">
            <a:tbl>
              <a:tblPr firstRow="1" bandRow="1">
                <a:tableStyleId>{5C22544A-7EE6-4342-B048-85BDC9FD1C3A}</a:tableStyleId>
              </a:tblPr>
              <a:tblGrid>
                <a:gridCol w="2220021">
                  <a:extLst>
                    <a:ext uri="{9D8B030D-6E8A-4147-A177-3AD203B41FA5}">
                      <a16:colId xmlns:a16="http://schemas.microsoft.com/office/drawing/2014/main" val="3152677202"/>
                    </a:ext>
                  </a:extLst>
                </a:gridCol>
                <a:gridCol w="5405641">
                  <a:extLst>
                    <a:ext uri="{9D8B030D-6E8A-4147-A177-3AD203B41FA5}">
                      <a16:colId xmlns:a16="http://schemas.microsoft.com/office/drawing/2014/main" val="750350556"/>
                    </a:ext>
                  </a:extLst>
                </a:gridCol>
              </a:tblGrid>
              <a:tr h="697901">
                <a:tc>
                  <a:txBody>
                    <a:bodyPr/>
                    <a:lstStyle/>
                    <a:p>
                      <a:r>
                        <a:rPr lang="en-GB" sz="1100" dirty="0">
                          <a:solidFill>
                            <a:schemeClr val="tx1"/>
                          </a:solidFill>
                        </a:rPr>
                        <a:t>Fight</a:t>
                      </a:r>
                    </a:p>
                  </a:txBody>
                  <a:tcPr marL="68580" marR="68580" marT="34290" marB="34290"/>
                </a:tc>
                <a:tc>
                  <a:txBody>
                    <a:bodyPr/>
                    <a:lstStyle/>
                    <a:p>
                      <a:r>
                        <a:rPr lang="en-GB" sz="1100" dirty="0">
                          <a:solidFill>
                            <a:schemeClr val="tx1"/>
                          </a:solidFill>
                        </a:rPr>
                        <a:t>Shouting</a:t>
                      </a:r>
                    </a:p>
                    <a:p>
                      <a:r>
                        <a:rPr lang="en-GB" sz="1100" dirty="0">
                          <a:solidFill>
                            <a:schemeClr val="tx1"/>
                          </a:solidFill>
                        </a:rPr>
                        <a:t>Swearing</a:t>
                      </a:r>
                    </a:p>
                    <a:p>
                      <a:r>
                        <a:rPr lang="en-GB" sz="1100" dirty="0">
                          <a:solidFill>
                            <a:schemeClr val="tx1"/>
                          </a:solidFill>
                        </a:rPr>
                        <a:t>Aggression (physically lashing out at themselves or others)</a:t>
                      </a:r>
                    </a:p>
                  </a:txBody>
                  <a:tcPr marL="68580" marR="68580" marT="34290" marB="34290"/>
                </a:tc>
                <a:extLst>
                  <a:ext uri="{0D108BD9-81ED-4DB2-BD59-A6C34878D82A}">
                    <a16:rowId xmlns:a16="http://schemas.microsoft.com/office/drawing/2014/main" val="2241858451"/>
                  </a:ext>
                </a:extLst>
              </a:tr>
              <a:tr h="697901">
                <a:tc>
                  <a:txBody>
                    <a:bodyPr/>
                    <a:lstStyle/>
                    <a:p>
                      <a:r>
                        <a:rPr lang="en-GB" sz="1100" dirty="0">
                          <a:solidFill>
                            <a:schemeClr val="tx1"/>
                          </a:solidFill>
                        </a:rPr>
                        <a:t>Flight / freeze</a:t>
                      </a:r>
                    </a:p>
                  </a:txBody>
                  <a:tcPr marL="68580" marR="68580" marT="34290" marB="34290"/>
                </a:tc>
                <a:tc>
                  <a:txBody>
                    <a:bodyPr/>
                    <a:lstStyle/>
                    <a:p>
                      <a:r>
                        <a:rPr lang="en-GB" sz="1100" dirty="0">
                          <a:solidFill>
                            <a:schemeClr val="tx1"/>
                          </a:solidFill>
                        </a:rPr>
                        <a:t>Avoidance</a:t>
                      </a:r>
                    </a:p>
                    <a:p>
                      <a:r>
                        <a:rPr lang="en-GB" sz="1100" dirty="0">
                          <a:solidFill>
                            <a:schemeClr val="tx1"/>
                          </a:solidFill>
                        </a:rPr>
                        <a:t>Running away</a:t>
                      </a:r>
                    </a:p>
                    <a:p>
                      <a:r>
                        <a:rPr lang="en-GB" sz="1100" dirty="0">
                          <a:solidFill>
                            <a:schemeClr val="tx1"/>
                          </a:solidFill>
                        </a:rPr>
                        <a:t>Non-communicative</a:t>
                      </a:r>
                    </a:p>
                  </a:txBody>
                  <a:tcPr marL="68580" marR="68580" marT="34290" marB="34290"/>
                </a:tc>
                <a:extLst>
                  <a:ext uri="{0D108BD9-81ED-4DB2-BD59-A6C34878D82A}">
                    <a16:rowId xmlns:a16="http://schemas.microsoft.com/office/drawing/2014/main" val="2023638856"/>
                  </a:ext>
                </a:extLst>
              </a:tr>
              <a:tr h="697901">
                <a:tc>
                  <a:txBody>
                    <a:bodyPr/>
                    <a:lstStyle/>
                    <a:p>
                      <a:r>
                        <a:rPr lang="en-GB" sz="1100" dirty="0">
                          <a:solidFill>
                            <a:schemeClr val="tx1"/>
                          </a:solidFill>
                        </a:rPr>
                        <a:t>Freeze</a:t>
                      </a:r>
                    </a:p>
                  </a:txBody>
                  <a:tcPr marL="68580" marR="68580" marT="34290" marB="34290"/>
                </a:tc>
                <a:tc>
                  <a:txBody>
                    <a:bodyPr/>
                    <a:lstStyle/>
                    <a:p>
                      <a:r>
                        <a:rPr lang="en-GB" sz="1100" dirty="0">
                          <a:solidFill>
                            <a:schemeClr val="tx1"/>
                          </a:solidFill>
                        </a:rPr>
                        <a:t>Shutting down</a:t>
                      </a:r>
                    </a:p>
                    <a:p>
                      <a:r>
                        <a:rPr lang="en-GB" sz="1100" dirty="0">
                          <a:solidFill>
                            <a:schemeClr val="tx1"/>
                          </a:solidFill>
                        </a:rPr>
                        <a:t>Non-communicative</a:t>
                      </a:r>
                    </a:p>
                    <a:p>
                      <a:r>
                        <a:rPr lang="en-GB" sz="1100" dirty="0">
                          <a:solidFill>
                            <a:schemeClr val="tx1"/>
                          </a:solidFill>
                        </a:rPr>
                        <a:t>Avoidance</a:t>
                      </a:r>
                    </a:p>
                  </a:txBody>
                  <a:tcPr marL="68580" marR="68580" marT="34290" marB="34290"/>
                </a:tc>
                <a:extLst>
                  <a:ext uri="{0D108BD9-81ED-4DB2-BD59-A6C34878D82A}">
                    <a16:rowId xmlns:a16="http://schemas.microsoft.com/office/drawing/2014/main" val="3443412823"/>
                  </a:ext>
                </a:extLst>
              </a:tr>
            </a:tbl>
          </a:graphicData>
        </a:graphic>
      </p:graphicFrame>
    </p:spTree>
    <p:extLst>
      <p:ext uri="{BB962C8B-B14F-4D97-AF65-F5344CB8AC3E}">
        <p14:creationId xmlns:p14="http://schemas.microsoft.com/office/powerpoint/2010/main" val="371384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E1D0-4D13-4BC3-BD2A-E6E0629E02B1}"/>
              </a:ext>
            </a:extLst>
          </p:cNvPr>
          <p:cNvSpPr>
            <a:spLocks noGrp="1"/>
          </p:cNvSpPr>
          <p:nvPr>
            <p:ph type="title"/>
          </p:nvPr>
        </p:nvSpPr>
        <p:spPr>
          <a:xfrm>
            <a:off x="469368" y="635885"/>
            <a:ext cx="7269161" cy="1143000"/>
          </a:xfrm>
        </p:spPr>
        <p:txBody>
          <a:bodyPr/>
          <a:lstStyle/>
          <a:p>
            <a:r>
              <a:rPr lang="en-GB" dirty="0">
                <a:latin typeface="Arial" panose="020B0604020202020204" pitchFamily="34" charset="0"/>
                <a:cs typeface="Arial" panose="020B0604020202020204" pitchFamily="34" charset="0"/>
              </a:rPr>
              <a:t>Signs of anxiety</a:t>
            </a:r>
          </a:p>
        </p:txBody>
      </p:sp>
      <p:sp>
        <p:nvSpPr>
          <p:cNvPr id="4" name="Content Placeholder 2">
            <a:extLst>
              <a:ext uri="{FF2B5EF4-FFF2-40B4-BE49-F238E27FC236}">
                <a16:creationId xmlns:a16="http://schemas.microsoft.com/office/drawing/2014/main" id="{660F0C11-3E21-4F33-BEFF-D0BC1CF5074B}"/>
              </a:ext>
              <a:ext uri="{C183D7F6-B498-43B3-948B-1728B52AA6E4}">
                <adec:decorative xmlns:adec="http://schemas.microsoft.com/office/drawing/2017/decorative" val="1"/>
              </a:ext>
            </a:extLst>
          </p:cNvPr>
          <p:cNvSpPr>
            <a:spLocks noGrp="1"/>
          </p:cNvSpPr>
          <p:nvPr>
            <p:ph idx="1"/>
          </p:nvPr>
        </p:nvSpPr>
        <p:spPr>
          <a:xfrm>
            <a:off x="509994" y="2177313"/>
            <a:ext cx="7187911" cy="4050840"/>
          </a:xfrm>
        </p:spPr>
        <p:txBody>
          <a:bodyPr>
            <a:normAutofit/>
          </a:bodyPr>
          <a:lstStyle/>
          <a:p>
            <a:pPr marL="0" indent="0">
              <a:buNone/>
            </a:pPr>
            <a:endParaRPr lang="en-GB" sz="1950" dirty="0"/>
          </a:p>
          <a:p>
            <a:pPr marL="0" indent="0">
              <a:buNone/>
            </a:pPr>
            <a:endParaRPr lang="en-GB" sz="1950" dirty="0"/>
          </a:p>
          <a:p>
            <a:pPr marL="0" indent="0">
              <a:buNone/>
            </a:pPr>
            <a:endParaRPr lang="en-GB" sz="1950" dirty="0"/>
          </a:p>
          <a:p>
            <a:pPr marL="0" indent="0">
              <a:buNone/>
            </a:pPr>
            <a:endParaRPr lang="en-GB" sz="1950" dirty="0"/>
          </a:p>
          <a:p>
            <a:pPr marL="0" indent="0">
              <a:buNone/>
            </a:pPr>
            <a:endParaRPr lang="en-GB" sz="1950" dirty="0"/>
          </a:p>
          <a:p>
            <a:endParaRPr lang="en-GB" dirty="0"/>
          </a:p>
        </p:txBody>
      </p:sp>
      <p:pic>
        <p:nvPicPr>
          <p:cNvPr id="5" name="Picture 2">
            <a:extLst>
              <a:ext uri="{FF2B5EF4-FFF2-40B4-BE49-F238E27FC236}">
                <a16:creationId xmlns:a16="http://schemas.microsoft.com/office/drawing/2014/main" id="{B4D8580F-E032-4060-ACD7-F74D2E6171A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32" y="4492140"/>
            <a:ext cx="2629658" cy="15650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D7260A-F9D2-49E7-91E5-53E141322E07}"/>
              </a:ext>
              <a:ext uri="{C183D7F6-B498-43B3-948B-1728B52AA6E4}">
                <adec:decorative xmlns:adec="http://schemas.microsoft.com/office/drawing/2017/decorative" val="1"/>
              </a:ext>
            </a:extLst>
          </p:cNvPr>
          <p:cNvSpPr txBox="1"/>
          <p:nvPr/>
        </p:nvSpPr>
        <p:spPr>
          <a:xfrm>
            <a:off x="5877987" y="4293096"/>
            <a:ext cx="2756019" cy="2146742"/>
          </a:xfrm>
          <a:prstGeom prst="rect">
            <a:avLst/>
          </a:prstGeom>
          <a:noFill/>
        </p:spPr>
        <p:txBody>
          <a:bodyPr wrap="square" rtlCol="0">
            <a:spAutoFit/>
          </a:bodyPr>
          <a:lstStyle/>
          <a:p>
            <a:endParaRPr lang="en-GB" sz="1500" dirty="0">
              <a:latin typeface="Arial" panose="020B0604020202020204" pitchFamily="34" charset="0"/>
              <a:cs typeface="Arial" panose="020B0604020202020204" pitchFamily="34" charset="0"/>
            </a:endParaRPr>
          </a:p>
          <a:p>
            <a:endParaRPr lang="en-GB" sz="1500" dirty="0">
              <a:latin typeface="Arial" panose="020B0604020202020204" pitchFamily="34" charset="0"/>
              <a:cs typeface="Arial" panose="020B0604020202020204" pitchFamily="34" charset="0"/>
            </a:endParaRPr>
          </a:p>
          <a:p>
            <a:r>
              <a:rPr lang="en-GB" sz="1500" dirty="0">
                <a:cs typeface="Arial" panose="020B0604020202020204" pitchFamily="34" charset="0"/>
              </a:rPr>
              <a:t>What is the behaviour?</a:t>
            </a:r>
          </a:p>
          <a:p>
            <a:endParaRPr lang="en-GB" sz="1500" dirty="0">
              <a:cs typeface="Arial" panose="020B0604020202020204" pitchFamily="34" charset="0"/>
            </a:endParaRPr>
          </a:p>
          <a:p>
            <a:endParaRPr lang="en-GB" sz="1500" dirty="0">
              <a:cs typeface="Arial" panose="020B0604020202020204" pitchFamily="34" charset="0"/>
            </a:endParaRPr>
          </a:p>
          <a:p>
            <a:r>
              <a:rPr lang="en-GB" sz="1500" dirty="0">
                <a:cs typeface="Arial" panose="020B0604020202020204" pitchFamily="34" charset="0"/>
              </a:rPr>
              <a:t>Underlying anxiety about….?</a:t>
            </a:r>
          </a:p>
          <a:p>
            <a:endParaRPr lang="en-GB" sz="15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050" dirty="0"/>
          </a:p>
        </p:txBody>
      </p:sp>
      <p:sp>
        <p:nvSpPr>
          <p:cNvPr id="7" name="Left Arrow 4">
            <a:extLst>
              <a:ext uri="{FF2B5EF4-FFF2-40B4-BE49-F238E27FC236}">
                <a16:creationId xmlns:a16="http://schemas.microsoft.com/office/drawing/2014/main" id="{943E11D5-9702-4806-A797-EEBEC1B4B14D}"/>
              </a:ext>
              <a:ext uri="{C183D7F6-B498-43B3-948B-1728B52AA6E4}">
                <adec:decorative xmlns:adec="http://schemas.microsoft.com/office/drawing/2017/decorative" val="1"/>
              </a:ext>
            </a:extLst>
          </p:cNvPr>
          <p:cNvSpPr/>
          <p:nvPr/>
        </p:nvSpPr>
        <p:spPr bwMode="auto">
          <a:xfrm>
            <a:off x="3539658" y="4746932"/>
            <a:ext cx="2164741" cy="162018"/>
          </a:xfrm>
          <a:prstGeom prst="lef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sz="2100">
              <a:latin typeface="Times New Roman" pitchFamily="18" charset="0"/>
            </a:endParaRPr>
          </a:p>
        </p:txBody>
      </p:sp>
      <p:sp>
        <p:nvSpPr>
          <p:cNvPr id="8" name="Left Arrow 5">
            <a:extLst>
              <a:ext uri="{FF2B5EF4-FFF2-40B4-BE49-F238E27FC236}">
                <a16:creationId xmlns:a16="http://schemas.microsoft.com/office/drawing/2014/main" id="{8C3C8250-AEE9-48D0-8EB1-EBE9F005527A}"/>
              </a:ext>
              <a:ext uri="{C183D7F6-B498-43B3-948B-1728B52AA6E4}">
                <adec:decorative xmlns:adec="http://schemas.microsoft.com/office/drawing/2017/decorative" val="1"/>
              </a:ext>
            </a:extLst>
          </p:cNvPr>
          <p:cNvSpPr/>
          <p:nvPr/>
        </p:nvSpPr>
        <p:spPr bwMode="auto">
          <a:xfrm>
            <a:off x="3527909" y="5589240"/>
            <a:ext cx="2164741" cy="162018"/>
          </a:xfrm>
          <a:prstGeom prst="lef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sz="2100" dirty="0">
              <a:latin typeface="Times New Roman" pitchFamily="18" charset="0"/>
            </a:endParaRPr>
          </a:p>
        </p:txBody>
      </p:sp>
      <p:sp>
        <p:nvSpPr>
          <p:cNvPr id="9" name="Slide Number Placeholder 6">
            <a:extLst>
              <a:ext uri="{FF2B5EF4-FFF2-40B4-BE49-F238E27FC236}">
                <a16:creationId xmlns:a16="http://schemas.microsoft.com/office/drawing/2014/main" id="{43F0A727-44E7-4503-85C5-825BFB103B07}"/>
              </a:ext>
              <a:ext uri="{C183D7F6-B498-43B3-948B-1728B52AA6E4}">
                <adec:decorative xmlns:adec="http://schemas.microsoft.com/office/drawing/2017/decorative" val="1"/>
              </a:ext>
            </a:extLst>
          </p:cNvPr>
          <p:cNvSpPr>
            <a:spLocks noGrp="1"/>
          </p:cNvSpPr>
          <p:nvPr>
            <p:ph type="sldNum" sz="quarter" idx="12"/>
          </p:nvPr>
        </p:nvSpPr>
        <p:spPr>
          <a:xfrm>
            <a:off x="7764406" y="1079047"/>
            <a:ext cx="628649" cy="575765"/>
          </a:xfrm>
        </p:spPr>
        <p:txBody>
          <a:bodyPr/>
          <a:lstStyle/>
          <a:p>
            <a:fld id="{008C9B2F-664D-43F1-B480-0AE6DACD5C73}" type="slidenum">
              <a:rPr lang="en-GB" smtClean="0">
                <a:latin typeface="Arial" panose="020B0604020202020204" pitchFamily="34" charset="0"/>
                <a:cs typeface="Arial" panose="020B0604020202020204" pitchFamily="34" charset="0"/>
              </a:rPr>
              <a:t>13</a:t>
            </a:fld>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E8FE457-F7EA-ADF0-18AC-64CD51AF7045}"/>
              </a:ext>
            </a:extLst>
          </p:cNvPr>
          <p:cNvSpPr txBox="1"/>
          <p:nvPr/>
        </p:nvSpPr>
        <p:spPr>
          <a:xfrm>
            <a:off x="509994" y="1729119"/>
            <a:ext cx="7916534" cy="2539157"/>
          </a:xfrm>
          <a:prstGeom prst="rect">
            <a:avLst/>
          </a:prstGeom>
          <a:noFill/>
        </p:spPr>
        <p:txBody>
          <a:bodyPr wrap="square">
            <a:spAutoFit/>
          </a:bodyPr>
          <a:lstStyle/>
          <a:p>
            <a:r>
              <a:rPr lang="en-GB" sz="1600" dirty="0"/>
              <a:t>Difficult behaviour is therefore usually a signal of anxiety or other difficult feelings (like frustration, embarrassment or shame).</a:t>
            </a:r>
          </a:p>
          <a:p>
            <a:endParaRPr lang="en-GB" sz="1600" dirty="0"/>
          </a:p>
          <a:p>
            <a:r>
              <a:rPr lang="en-GB" sz="1600" dirty="0"/>
              <a:t>A really helpful way to imagine this is through the concept of an iceberg. The behaviour is what we see on the surface (the ‘tip of the iceberg’), and hidden underneath this is often anxiety.</a:t>
            </a:r>
          </a:p>
          <a:p>
            <a:endParaRPr lang="en-GB" sz="1600" dirty="0"/>
          </a:p>
          <a:p>
            <a:r>
              <a:rPr lang="en-GB" sz="1600" dirty="0"/>
              <a:t>Children aren’t always aware of the feelings behind their behaviour so as parents we can act as detectives, is to help them to identify what is going on emotionally.</a:t>
            </a:r>
          </a:p>
          <a:p>
            <a:endParaRPr lang="en-GB" sz="1500" dirty="0"/>
          </a:p>
        </p:txBody>
      </p:sp>
    </p:spTree>
    <p:extLst>
      <p:ext uri="{BB962C8B-B14F-4D97-AF65-F5344CB8AC3E}">
        <p14:creationId xmlns:p14="http://schemas.microsoft.com/office/powerpoint/2010/main" val="311533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9CC8-7F1F-EEEA-72E3-BC4948318361}"/>
              </a:ext>
            </a:extLst>
          </p:cNvPr>
          <p:cNvSpPr>
            <a:spLocks noGrp="1"/>
          </p:cNvSpPr>
          <p:nvPr>
            <p:ph type="title"/>
          </p:nvPr>
        </p:nvSpPr>
        <p:spPr>
          <a:xfrm>
            <a:off x="251520" y="692696"/>
            <a:ext cx="7886700" cy="994172"/>
          </a:xfrm>
        </p:spPr>
        <p:txBody>
          <a:bodyPr>
            <a:normAutofit/>
          </a:bodyPr>
          <a:lstStyle/>
          <a:p>
            <a:r>
              <a:rPr lang="en-GB" sz="4050" dirty="0"/>
              <a:t>Signs of anxiety</a:t>
            </a:r>
          </a:p>
        </p:txBody>
      </p:sp>
      <p:sp>
        <p:nvSpPr>
          <p:cNvPr id="3" name="Content Placeholder 2">
            <a:extLst>
              <a:ext uri="{FF2B5EF4-FFF2-40B4-BE49-F238E27FC236}">
                <a16:creationId xmlns:a16="http://schemas.microsoft.com/office/drawing/2014/main" id="{46B60159-6965-904B-ED47-CAC3F85C37E7}"/>
              </a:ext>
            </a:extLst>
          </p:cNvPr>
          <p:cNvSpPr>
            <a:spLocks noGrp="1"/>
          </p:cNvSpPr>
          <p:nvPr>
            <p:ph idx="1"/>
          </p:nvPr>
        </p:nvSpPr>
        <p:spPr>
          <a:xfrm>
            <a:off x="628650" y="1686868"/>
            <a:ext cx="7886700" cy="4334420"/>
          </a:xfrm>
        </p:spPr>
        <p:txBody>
          <a:bodyPr>
            <a:normAutofit/>
          </a:bodyPr>
          <a:lstStyle/>
          <a:p>
            <a:pPr marL="214313" indent="-214313">
              <a:buFont typeface="Arial" panose="020B0604020202020204" pitchFamily="34" charset="0"/>
              <a:buChar char="•"/>
            </a:pPr>
            <a:r>
              <a:rPr lang="en-GB" sz="2000" dirty="0"/>
              <a:t>Feeling sick, shallow or quick breathing, headache, tense muscles, wobbly legs, IBS, diarrhoea.</a:t>
            </a:r>
          </a:p>
          <a:p>
            <a:pPr marL="214313" indent="-214313">
              <a:buFont typeface="Arial" panose="020B0604020202020204" pitchFamily="34" charset="0"/>
              <a:buChar char="•"/>
            </a:pPr>
            <a:r>
              <a:rPr lang="en-GB" sz="2000" dirty="0"/>
              <a:t>Confrontational behaviour.</a:t>
            </a:r>
          </a:p>
          <a:p>
            <a:pPr marL="214313" indent="-214313">
              <a:buFont typeface="Arial" panose="020B0604020202020204" pitchFamily="34" charset="0"/>
              <a:buChar char="•"/>
            </a:pPr>
            <a:r>
              <a:rPr lang="en-GB" sz="2000" dirty="0"/>
              <a:t>‘Meltdowns’.</a:t>
            </a:r>
          </a:p>
          <a:p>
            <a:pPr marL="214313" indent="-214313">
              <a:buFont typeface="Arial" panose="020B0604020202020204" pitchFamily="34" charset="0"/>
              <a:buChar char="•"/>
            </a:pPr>
            <a:r>
              <a:rPr lang="en-GB" sz="2000" dirty="0"/>
              <a:t>Preoccupied by negative thoughts and self doubt.</a:t>
            </a:r>
          </a:p>
          <a:p>
            <a:pPr marL="214313" indent="-214313">
              <a:buFont typeface="Arial" panose="020B0604020202020204" pitchFamily="34" charset="0"/>
              <a:buChar char="•"/>
            </a:pPr>
            <a:r>
              <a:rPr lang="en-GB" sz="2000" dirty="0"/>
              <a:t>Difficulties concentrating.</a:t>
            </a:r>
          </a:p>
          <a:p>
            <a:pPr marL="214313" indent="-214313">
              <a:buFont typeface="Arial" panose="020B0604020202020204" pitchFamily="34" charset="0"/>
              <a:buChar char="•"/>
            </a:pPr>
            <a:r>
              <a:rPr lang="en-GB" sz="2000" dirty="0"/>
              <a:t>Withdrawing / isolating.</a:t>
            </a:r>
          </a:p>
          <a:p>
            <a:pPr marL="214313" indent="-214313">
              <a:buFont typeface="Arial" panose="020B0604020202020204" pitchFamily="34" charset="0"/>
              <a:buChar char="•"/>
            </a:pPr>
            <a:r>
              <a:rPr lang="en-GB" sz="2000" dirty="0"/>
              <a:t>Sleep difficulties</a:t>
            </a:r>
          </a:p>
          <a:p>
            <a:pPr marL="214313" indent="-214313">
              <a:buFont typeface="Arial" panose="020B0604020202020204" pitchFamily="34" charset="0"/>
              <a:buChar char="•"/>
            </a:pPr>
            <a:r>
              <a:rPr lang="en-GB" sz="2000" dirty="0"/>
              <a:t>Repeating certain behaviours / actions.</a:t>
            </a:r>
          </a:p>
          <a:p>
            <a:pPr marL="214313" indent="-214313">
              <a:buFont typeface="Arial" panose="020B0604020202020204" pitchFamily="34" charset="0"/>
              <a:buChar char="•"/>
            </a:pPr>
            <a:r>
              <a:rPr lang="en-GB" sz="2000" dirty="0"/>
              <a:t>Eating more or less than usual.</a:t>
            </a:r>
          </a:p>
          <a:p>
            <a:pPr marL="214313" indent="-214313">
              <a:buFont typeface="Arial" panose="020B0604020202020204" pitchFamily="34" charset="0"/>
              <a:buChar char="•"/>
            </a:pPr>
            <a:r>
              <a:rPr lang="en-GB" sz="2000" dirty="0"/>
              <a:t>Skin picking or hair pulling.</a:t>
            </a:r>
          </a:p>
          <a:p>
            <a:endParaRPr lang="en-GB" sz="1425" dirty="0"/>
          </a:p>
        </p:txBody>
      </p:sp>
    </p:spTree>
    <p:extLst>
      <p:ext uri="{BB962C8B-B14F-4D97-AF65-F5344CB8AC3E}">
        <p14:creationId xmlns:p14="http://schemas.microsoft.com/office/powerpoint/2010/main" val="246642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345CB467-C0AA-A500-BD6B-F7B487D40146}"/>
              </a:ext>
            </a:extLst>
          </p:cNvPr>
          <p:cNvSpPr>
            <a:spLocks noGrp="1"/>
          </p:cNvSpPr>
          <p:nvPr>
            <p:ph type="title"/>
          </p:nvPr>
        </p:nvSpPr>
        <p:spPr>
          <a:xfrm>
            <a:off x="251521" y="1722430"/>
            <a:ext cx="2873934" cy="3345872"/>
          </a:xfrm>
        </p:spPr>
        <p:txBody>
          <a:bodyPr>
            <a:normAutofit/>
          </a:bodyPr>
          <a:lstStyle/>
          <a:p>
            <a:r>
              <a:rPr lang="en-GB" dirty="0">
                <a:solidFill>
                  <a:srgbClr val="FFFFFF"/>
                </a:solidFill>
              </a:rPr>
              <a:t>What can parents/carers do to help?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kern="1200" dirty="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E1B2B091-B53C-6B25-BC96-364C1221C436}"/>
              </a:ext>
            </a:extLst>
          </p:cNvPr>
          <p:cNvSpPr>
            <a:spLocks noGrp="1"/>
          </p:cNvSpPr>
          <p:nvPr>
            <p:ph idx="1"/>
          </p:nvPr>
        </p:nvSpPr>
        <p:spPr>
          <a:xfrm>
            <a:off x="3335482" y="1300759"/>
            <a:ext cx="5179868" cy="4189214"/>
          </a:xfrm>
        </p:spPr>
        <p:txBody>
          <a:bodyPr anchor="ctr">
            <a:normAutofit/>
          </a:bodyPr>
          <a:lstStyle/>
          <a:p>
            <a:pPr marL="0" indent="0">
              <a:buNone/>
            </a:pPr>
            <a:r>
              <a:rPr lang="en-GB" sz="1800" dirty="0"/>
              <a:t>Tip 1: Support the feeling through the ‘naming and taming’ approach.</a:t>
            </a:r>
          </a:p>
          <a:p>
            <a:pPr marL="0" indent="0">
              <a:buNone/>
            </a:pPr>
            <a:endParaRPr lang="en-GB" sz="1800" dirty="0"/>
          </a:p>
          <a:p>
            <a:pPr marL="0" indent="0">
              <a:buNone/>
            </a:pPr>
            <a:r>
              <a:rPr lang="en-GB" sz="1800" dirty="0"/>
              <a:t>Tip 2: Help them to manage their fight / flight system. </a:t>
            </a:r>
          </a:p>
          <a:p>
            <a:pPr marL="0" indent="0">
              <a:buNone/>
            </a:pPr>
            <a:endParaRPr lang="en-GB" sz="1800" dirty="0"/>
          </a:p>
          <a:p>
            <a:pPr marL="0" indent="0">
              <a:buNone/>
            </a:pPr>
            <a:r>
              <a:rPr lang="en-GB" sz="1800" dirty="0"/>
              <a:t>Tip 3: Help them to think about times when they’ve managed change before.</a:t>
            </a:r>
          </a:p>
          <a:p>
            <a:endParaRPr lang="en-GB" sz="1800" dirty="0"/>
          </a:p>
          <a:p>
            <a:pPr marL="0" indent="0">
              <a:buNone/>
            </a:pPr>
            <a:r>
              <a:rPr lang="en-GB" sz="1800" dirty="0"/>
              <a:t>Tip 4: Break big things down into small steps.</a:t>
            </a:r>
          </a:p>
          <a:p>
            <a:endParaRPr lang="en-GB" sz="1800" dirty="0"/>
          </a:p>
        </p:txBody>
      </p:sp>
    </p:spTree>
    <p:extLst>
      <p:ext uri="{BB962C8B-B14F-4D97-AF65-F5344CB8AC3E}">
        <p14:creationId xmlns:p14="http://schemas.microsoft.com/office/powerpoint/2010/main" val="335807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nochrome anxiety with women illustration 16453320 Vector Art at Vecteezy">
            <a:extLst>
              <a:ext uri="{FF2B5EF4-FFF2-40B4-BE49-F238E27FC236}">
                <a16:creationId xmlns:a16="http://schemas.microsoft.com/office/drawing/2014/main" id="{EA802CCA-F807-01EB-C2EE-830914F4C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076" y="620688"/>
            <a:ext cx="1456388" cy="14563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CA89D9-04F4-5EEB-F773-4E3727CA500E}"/>
              </a:ext>
            </a:extLst>
          </p:cNvPr>
          <p:cNvSpPr>
            <a:spLocks noGrp="1"/>
          </p:cNvSpPr>
          <p:nvPr>
            <p:ph type="title"/>
          </p:nvPr>
        </p:nvSpPr>
        <p:spPr>
          <a:xfrm>
            <a:off x="251520" y="620688"/>
            <a:ext cx="8352928" cy="1440160"/>
          </a:xfrm>
        </p:spPr>
        <p:txBody>
          <a:bodyPr>
            <a:normAutofit/>
          </a:bodyPr>
          <a:lstStyle/>
          <a:p>
            <a:r>
              <a:rPr lang="en-GB" sz="3150" dirty="0"/>
              <a:t>How parents/carers can support feelings - </a:t>
            </a:r>
            <a:br>
              <a:rPr lang="en-GB" sz="3150" dirty="0"/>
            </a:br>
            <a:r>
              <a:rPr lang="en-GB" sz="3150" dirty="0"/>
              <a:t>‘naming and taming’</a:t>
            </a:r>
          </a:p>
        </p:txBody>
      </p:sp>
      <p:sp>
        <p:nvSpPr>
          <p:cNvPr id="3" name="Content Placeholder 2">
            <a:extLst>
              <a:ext uri="{FF2B5EF4-FFF2-40B4-BE49-F238E27FC236}">
                <a16:creationId xmlns:a16="http://schemas.microsoft.com/office/drawing/2014/main" id="{F35DB90D-BE04-E994-6BFA-5580C5A1246C}"/>
              </a:ext>
            </a:extLst>
          </p:cNvPr>
          <p:cNvSpPr>
            <a:spLocks noGrp="1"/>
          </p:cNvSpPr>
          <p:nvPr>
            <p:ph idx="1"/>
          </p:nvPr>
        </p:nvSpPr>
        <p:spPr>
          <a:xfrm>
            <a:off x="395536" y="1916832"/>
            <a:ext cx="8119814" cy="4176464"/>
          </a:xfrm>
        </p:spPr>
        <p:txBody>
          <a:bodyPr>
            <a:noAutofit/>
          </a:bodyPr>
          <a:lstStyle/>
          <a:p>
            <a:r>
              <a:rPr lang="en-GB" sz="2000" dirty="0"/>
              <a:t>The experience of being listened to and validated is what we want to replicate for our children when they are anxious.</a:t>
            </a:r>
          </a:p>
          <a:p>
            <a:r>
              <a:rPr lang="en-GB" sz="2000" dirty="0"/>
              <a:t>Often as adults, we jump to providing reassurance for children when they are anxious, telling them that they have ‘nothing to worry about’, or that they are ‘fine’. Whilst this is well intentioned (and there is certainly a place for reassurance), it can leave children feeling misunderstood, misheard and the emotion remains strong.</a:t>
            </a:r>
          </a:p>
          <a:p>
            <a:r>
              <a:rPr lang="en-GB" sz="2000" dirty="0"/>
              <a:t>Instead, we want to name how we think children are feeling (put this into words for them) and really validate how difficult it must be to feel that way.</a:t>
            </a:r>
          </a:p>
          <a:p>
            <a:r>
              <a:rPr lang="en-GB" sz="2000" dirty="0"/>
              <a:t>We want to show to our child that we understand how they feel and that we can connect with the difficult emotion they are having.</a:t>
            </a:r>
          </a:p>
        </p:txBody>
      </p:sp>
    </p:spTree>
    <p:extLst>
      <p:ext uri="{BB962C8B-B14F-4D97-AF65-F5344CB8AC3E}">
        <p14:creationId xmlns:p14="http://schemas.microsoft.com/office/powerpoint/2010/main" val="355133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6D4D-50F6-497A-9E10-72BF6F7AF91D}"/>
              </a:ext>
            </a:extLst>
          </p:cNvPr>
          <p:cNvSpPr>
            <a:spLocks noGrp="1"/>
          </p:cNvSpPr>
          <p:nvPr>
            <p:ph type="title"/>
          </p:nvPr>
        </p:nvSpPr>
        <p:spPr>
          <a:xfrm>
            <a:off x="251520" y="620688"/>
            <a:ext cx="8263890" cy="1075811"/>
          </a:xfrm>
        </p:spPr>
        <p:txBody>
          <a:bodyPr anchor="b">
            <a:noAutofit/>
          </a:bodyPr>
          <a:lstStyle/>
          <a:p>
            <a:r>
              <a:rPr lang="en-GB" sz="3200" dirty="0"/>
              <a:t>How parents can support – Naming and Taming Feelings</a:t>
            </a:r>
          </a:p>
        </p:txBody>
      </p:sp>
      <p:sp>
        <p:nvSpPr>
          <p:cNvPr id="3" name="Content Placeholder 2">
            <a:extLst>
              <a:ext uri="{FF2B5EF4-FFF2-40B4-BE49-F238E27FC236}">
                <a16:creationId xmlns:a16="http://schemas.microsoft.com/office/drawing/2014/main" id="{5F5421C1-357C-4AC8-AA33-0390A277C973}"/>
              </a:ext>
            </a:extLst>
          </p:cNvPr>
          <p:cNvSpPr>
            <a:spLocks noGrp="1"/>
          </p:cNvSpPr>
          <p:nvPr>
            <p:ph idx="1"/>
          </p:nvPr>
        </p:nvSpPr>
        <p:spPr>
          <a:xfrm>
            <a:off x="385727" y="1696499"/>
            <a:ext cx="6922379" cy="4540813"/>
          </a:xfrm>
        </p:spPr>
        <p:txBody>
          <a:bodyPr anchor="t">
            <a:normAutofit/>
          </a:bodyPr>
          <a:lstStyle/>
          <a:p>
            <a:pPr marL="0" indent="0">
              <a:buNone/>
            </a:pPr>
            <a:endParaRPr lang="en-GB" sz="1350" dirty="0"/>
          </a:p>
          <a:p>
            <a:r>
              <a:rPr lang="en-GB" sz="1600" dirty="0"/>
              <a:t>The approach is called naming and taming, because we know that if we can name difficult feelings for children (verbalising how we think they are feeling), it can literally tame them. Naming feelings can reduce the intensity of the feeling being experienced, which is pretty powerful stuff.</a:t>
            </a:r>
          </a:p>
          <a:p>
            <a:endParaRPr lang="en-GB" sz="1600" dirty="0"/>
          </a:p>
          <a:p>
            <a:r>
              <a:rPr lang="en-GB" sz="1600" dirty="0"/>
              <a:t>There are 3 steps involved</a:t>
            </a:r>
          </a:p>
          <a:p>
            <a:endParaRPr lang="en-GB" sz="1600" dirty="0"/>
          </a:p>
          <a:p>
            <a:pPr lvl="1"/>
            <a:r>
              <a:rPr lang="en-GB" sz="1600" dirty="0"/>
              <a:t>1 – Be the detective – how do you think your child feeling?</a:t>
            </a:r>
          </a:p>
          <a:p>
            <a:pPr lvl="1"/>
            <a:r>
              <a:rPr lang="en-GB" sz="1600" dirty="0"/>
              <a:t>2 – Name and validate the feeling for them (put it into words).</a:t>
            </a:r>
          </a:p>
          <a:p>
            <a:pPr lvl="1"/>
            <a:r>
              <a:rPr lang="en-GB" sz="1600" dirty="0"/>
              <a:t>3 – Provide reassurance or identify ways to manage the problem.</a:t>
            </a:r>
          </a:p>
          <a:p>
            <a:pPr lvl="1"/>
            <a:endParaRPr lang="en-GB" sz="1600" dirty="0"/>
          </a:p>
          <a:p>
            <a:r>
              <a:rPr lang="en-GB" sz="1600" dirty="0"/>
              <a:t>We call this ‘</a:t>
            </a:r>
            <a:r>
              <a:rPr lang="en-GB" sz="1600" b="1" dirty="0"/>
              <a:t>connection before correction’</a:t>
            </a:r>
            <a:r>
              <a:rPr lang="en-GB" sz="1600" dirty="0"/>
              <a:t>. We connect with the feeling, before we give guidance or reassurance.</a:t>
            </a:r>
          </a:p>
          <a:p>
            <a:endParaRPr lang="en-GB" sz="1275" dirty="0"/>
          </a:p>
        </p:txBody>
      </p:sp>
      <p:pic>
        <p:nvPicPr>
          <p:cNvPr id="1026" name="Picture 2" descr="See the source image">
            <a:extLst>
              <a:ext uri="{FF2B5EF4-FFF2-40B4-BE49-F238E27FC236}">
                <a16:creationId xmlns:a16="http://schemas.microsoft.com/office/drawing/2014/main" id="{00AB8C87-A560-3680-74EE-F82208202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3856"/>
          <a:stretch/>
        </p:blipFill>
        <p:spPr bwMode="auto">
          <a:xfrm>
            <a:off x="7084240" y="3044952"/>
            <a:ext cx="1674033" cy="174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35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D8AB-B320-A458-23E9-A02D04BE59CF}"/>
              </a:ext>
            </a:extLst>
          </p:cNvPr>
          <p:cNvSpPr>
            <a:spLocks noGrp="1"/>
          </p:cNvSpPr>
          <p:nvPr>
            <p:ph type="title"/>
          </p:nvPr>
        </p:nvSpPr>
        <p:spPr>
          <a:xfrm>
            <a:off x="323528" y="620688"/>
            <a:ext cx="7886700" cy="994172"/>
          </a:xfrm>
        </p:spPr>
        <p:txBody>
          <a:bodyPr>
            <a:noAutofit/>
          </a:bodyPr>
          <a:lstStyle/>
          <a:p>
            <a:r>
              <a:rPr lang="en-GB" sz="3200" dirty="0"/>
              <a:t>How parents/carers can support – Naming and Taming Feelings</a:t>
            </a:r>
          </a:p>
        </p:txBody>
      </p:sp>
      <p:sp>
        <p:nvSpPr>
          <p:cNvPr id="3" name="Content Placeholder 2">
            <a:extLst>
              <a:ext uri="{FF2B5EF4-FFF2-40B4-BE49-F238E27FC236}">
                <a16:creationId xmlns:a16="http://schemas.microsoft.com/office/drawing/2014/main" id="{A86D289F-5619-41C1-D739-F7F6D1E02B03}"/>
              </a:ext>
            </a:extLst>
          </p:cNvPr>
          <p:cNvSpPr>
            <a:spLocks noGrp="1"/>
          </p:cNvSpPr>
          <p:nvPr>
            <p:ph idx="1"/>
          </p:nvPr>
        </p:nvSpPr>
        <p:spPr>
          <a:xfrm>
            <a:off x="467544" y="1700808"/>
            <a:ext cx="8047806" cy="4536504"/>
          </a:xfrm>
        </p:spPr>
        <p:txBody>
          <a:bodyPr>
            <a:normAutofit/>
          </a:bodyPr>
          <a:lstStyle/>
          <a:p>
            <a:r>
              <a:rPr lang="en-GB" sz="1800" dirty="0"/>
              <a:t>For example, your child is crying and refusing to get ready for school because they think they are going to be told off for not understanding their homework.</a:t>
            </a:r>
          </a:p>
          <a:p>
            <a:endParaRPr lang="en-GB" sz="1800" dirty="0"/>
          </a:p>
          <a:p>
            <a:pPr marL="385763" indent="-385763">
              <a:buAutoNum type="arabicParenR"/>
            </a:pPr>
            <a:r>
              <a:rPr lang="en-GB" sz="1800" dirty="0"/>
              <a:t>Be the detective. What emotion do you think the child is feeling?</a:t>
            </a:r>
          </a:p>
          <a:p>
            <a:pPr marL="385763" indent="-385763">
              <a:buAutoNum type="arabicParenR"/>
            </a:pPr>
            <a:r>
              <a:rPr lang="en-GB" sz="1800" dirty="0"/>
              <a:t>Name and validate the feeling: </a:t>
            </a:r>
            <a:r>
              <a:rPr lang="en-GB" sz="1800" i="1" dirty="0">
                <a:solidFill>
                  <a:schemeClr val="accent1"/>
                </a:solidFill>
              </a:rPr>
              <a:t>I see that you are upset and I wonder if you are feeling really anxious about your homework? I can see how distressing this is for you and I know how tough it is to feel anxious. This must feel really uncomfortable.</a:t>
            </a:r>
          </a:p>
          <a:p>
            <a:pPr marL="385763" indent="-385763">
              <a:buAutoNum type="arabicParenR"/>
            </a:pPr>
            <a:r>
              <a:rPr lang="en-GB" sz="1800" dirty="0"/>
              <a:t>Provide reassurance / problem solve: </a:t>
            </a:r>
            <a:r>
              <a:rPr lang="en-GB" sz="1800" i="1" dirty="0">
                <a:solidFill>
                  <a:schemeClr val="accent1"/>
                </a:solidFill>
              </a:rPr>
              <a:t>What can we do to help you to feel less worried about this? Would it help for us to talk to your tutor?</a:t>
            </a:r>
            <a:r>
              <a:rPr lang="en-GB" sz="1800" dirty="0">
                <a:solidFill>
                  <a:schemeClr val="accent1"/>
                </a:solidFill>
              </a:rPr>
              <a:t> </a:t>
            </a:r>
          </a:p>
          <a:p>
            <a:pPr marL="385763" indent="-385763">
              <a:buAutoNum type="arabicParenR"/>
            </a:pPr>
            <a:endParaRPr lang="en-GB" sz="1800" dirty="0">
              <a:solidFill>
                <a:schemeClr val="accent1"/>
              </a:solidFill>
            </a:endParaRPr>
          </a:p>
          <a:p>
            <a:r>
              <a:rPr lang="en-GB" sz="1800" dirty="0"/>
              <a:t>When we ‘name and tame’ in this way, we are not agreeing with the emotion or that they have reason to feel worried, rather we are simply recognising and validating the way they feel.</a:t>
            </a:r>
          </a:p>
        </p:txBody>
      </p:sp>
    </p:spTree>
    <p:extLst>
      <p:ext uri="{BB962C8B-B14F-4D97-AF65-F5344CB8AC3E}">
        <p14:creationId xmlns:p14="http://schemas.microsoft.com/office/powerpoint/2010/main" val="3987643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2E58-1B93-C727-B930-53D8464B0B45}"/>
              </a:ext>
            </a:extLst>
          </p:cNvPr>
          <p:cNvSpPr>
            <a:spLocks noGrp="1"/>
          </p:cNvSpPr>
          <p:nvPr>
            <p:ph type="title"/>
          </p:nvPr>
        </p:nvSpPr>
        <p:spPr>
          <a:xfrm>
            <a:off x="323528" y="692696"/>
            <a:ext cx="7886700" cy="994172"/>
          </a:xfrm>
        </p:spPr>
        <p:txBody>
          <a:bodyPr>
            <a:normAutofit/>
          </a:bodyPr>
          <a:lstStyle/>
          <a:p>
            <a:r>
              <a:rPr lang="en-GB" sz="4050" dirty="0"/>
              <a:t>Naming and Taming Feelings</a:t>
            </a:r>
          </a:p>
        </p:txBody>
      </p:sp>
      <p:sp>
        <p:nvSpPr>
          <p:cNvPr id="3" name="Content Placeholder 2">
            <a:extLst>
              <a:ext uri="{FF2B5EF4-FFF2-40B4-BE49-F238E27FC236}">
                <a16:creationId xmlns:a16="http://schemas.microsoft.com/office/drawing/2014/main" id="{A8031461-5A37-1BAE-02F3-3864F5785747}"/>
              </a:ext>
            </a:extLst>
          </p:cNvPr>
          <p:cNvSpPr>
            <a:spLocks noGrp="1"/>
          </p:cNvSpPr>
          <p:nvPr>
            <p:ph idx="1"/>
          </p:nvPr>
        </p:nvSpPr>
        <p:spPr>
          <a:xfrm>
            <a:off x="539552" y="1686868"/>
            <a:ext cx="7886700" cy="4334420"/>
          </a:xfrm>
        </p:spPr>
        <p:txBody>
          <a:bodyPr>
            <a:normAutofit lnSpcReduction="10000"/>
          </a:bodyPr>
          <a:lstStyle/>
          <a:p>
            <a:pPr marL="0" indent="0">
              <a:buNone/>
            </a:pPr>
            <a:r>
              <a:rPr lang="en-GB" sz="1650" dirty="0"/>
              <a:t>Example:</a:t>
            </a:r>
          </a:p>
          <a:p>
            <a:pPr marL="0" indent="0">
              <a:buNone/>
            </a:pPr>
            <a:r>
              <a:rPr lang="en-GB" sz="1650" dirty="0"/>
              <a:t>Andrew is about going to his transition day tomorrow and he doesn’t know anyone, he’s been shouting at his parents all evening and has just thrown his bag across the room.</a:t>
            </a:r>
          </a:p>
          <a:p>
            <a:pPr marL="0" indent="0">
              <a:buNone/>
            </a:pPr>
            <a:endParaRPr lang="en-GB" sz="1650" dirty="0"/>
          </a:p>
          <a:p>
            <a:pPr marL="0" indent="0">
              <a:buNone/>
            </a:pPr>
            <a:r>
              <a:rPr lang="en-GB" sz="1650" dirty="0"/>
              <a:t>What is the feeling? </a:t>
            </a:r>
            <a:r>
              <a:rPr lang="en-GB" sz="1650" i="1" dirty="0">
                <a:solidFill>
                  <a:schemeClr val="accent1"/>
                </a:solidFill>
              </a:rPr>
              <a:t>Anxiety</a:t>
            </a:r>
            <a:endParaRPr lang="en-GB" sz="1650" i="1" dirty="0"/>
          </a:p>
          <a:p>
            <a:pPr marL="0" indent="0">
              <a:buNone/>
            </a:pPr>
            <a:endParaRPr lang="en-GB" sz="1650" dirty="0"/>
          </a:p>
          <a:p>
            <a:pPr marL="0" indent="0">
              <a:buNone/>
            </a:pPr>
            <a:r>
              <a:rPr lang="en-GB" sz="1650" dirty="0"/>
              <a:t>How can we name this to tame it? </a:t>
            </a:r>
            <a:r>
              <a:rPr lang="en-GB" sz="1650" i="1" dirty="0">
                <a:solidFill>
                  <a:schemeClr val="accent1"/>
                </a:solidFill>
              </a:rPr>
              <a:t>I wonder if you are feeling really anxious about your transition day tomorrow and that’s why you’ve been shouting at us. I guess you’re worried about not knowing anyone and whether you’ll have kids to talk to? I understand that, I know I feel worried to when I have to go to new places, it can be really tough. Does that feel right to you?</a:t>
            </a:r>
          </a:p>
          <a:p>
            <a:pPr marL="0" indent="0">
              <a:buNone/>
            </a:pPr>
            <a:endParaRPr lang="en-GB" sz="1650" i="1" dirty="0"/>
          </a:p>
          <a:p>
            <a:pPr marL="0" indent="0">
              <a:buNone/>
            </a:pPr>
            <a:r>
              <a:rPr lang="en-GB" sz="1650" dirty="0"/>
              <a:t>Provide reassurance / problem solve?  </a:t>
            </a:r>
            <a:r>
              <a:rPr lang="en-GB" sz="1650" i="1" dirty="0">
                <a:solidFill>
                  <a:schemeClr val="accent1"/>
                </a:solidFill>
              </a:rPr>
              <a:t>I wonder what we can do to help with this? I remember when you started football you didn’t know anyone but made friends quickly, do you think it could be the same at school?</a:t>
            </a:r>
          </a:p>
        </p:txBody>
      </p:sp>
    </p:spTree>
    <p:extLst>
      <p:ext uri="{BB962C8B-B14F-4D97-AF65-F5344CB8AC3E}">
        <p14:creationId xmlns:p14="http://schemas.microsoft.com/office/powerpoint/2010/main" val="172319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title="Title"/>
          <p:cNvSpPr txBox="1">
            <a:spLocks noGrp="1"/>
          </p:cNvSpPr>
          <p:nvPr>
            <p:ph type="ctrTitle"/>
          </p:nvPr>
        </p:nvSpPr>
        <p:spPr>
          <a:xfrm>
            <a:off x="360362" y="1412776"/>
            <a:ext cx="8423274" cy="3600400"/>
          </a:xfrm>
          <a:prstGeom prst="rect">
            <a:avLst/>
          </a:prstGeom>
          <a:noFill/>
          <a:ln>
            <a:noFill/>
          </a:ln>
        </p:spPr>
        <p:txBody>
          <a:bodyPr lIns="36000" tIns="36000" rIns="36000" bIns="36000" anchor="ctr" anchorCtr="0">
            <a:noAutofit/>
          </a:bodyPr>
          <a:lstStyle/>
          <a:p>
            <a:pPr algn="l"/>
            <a:r>
              <a:rPr lang="en-GB" sz="5400" dirty="0">
                <a:solidFill>
                  <a:schemeClr val="accent6">
                    <a:lumMod val="75000"/>
                  </a:schemeClr>
                </a:solidFill>
              </a:rPr>
              <a:t>Session Objectives:</a:t>
            </a:r>
            <a:br>
              <a:rPr lang="en-GB" sz="4400" dirty="0"/>
            </a:br>
            <a:r>
              <a:rPr lang="en-GB" sz="3200" dirty="0">
                <a:solidFill>
                  <a:srgbClr val="000000"/>
                </a:solidFill>
                <a:latin typeface="Calibri" panose="020F0502020204030204" pitchFamily="34" charset="0"/>
                <a:ea typeface="Calibri" panose="020F0502020204030204" pitchFamily="34" charset="0"/>
                <a:cs typeface="Calibri" panose="020F0502020204030204" pitchFamily="34" charset="0"/>
              </a:rPr>
              <a:t>Preparation for Successful Transition</a:t>
            </a:r>
            <a:br>
              <a:rPr lang="en-GB" sz="32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sz="3200" dirty="0">
                <a:solidFill>
                  <a:srgbClr val="000000"/>
                </a:solidFill>
                <a:latin typeface="Calibri" panose="020F0502020204030204" pitchFamily="34" charset="0"/>
                <a:ea typeface="Calibri" panose="020F0502020204030204" pitchFamily="34" charset="0"/>
                <a:cs typeface="Calibri" panose="020F0502020204030204" pitchFamily="34" charset="0"/>
              </a:rPr>
              <a:t>SEND Updates</a:t>
            </a:r>
            <a:b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3200" dirty="0"/>
              <a:t>Discussion time</a:t>
            </a:r>
            <a:br>
              <a:rPr lang="en-US" sz="3600" dirty="0"/>
            </a:br>
            <a:endParaRPr lang="en-US" i="1" dirty="0">
              <a:effectLst/>
            </a:endParaRPr>
          </a:p>
        </p:txBody>
      </p:sp>
      <p:pic>
        <p:nvPicPr>
          <p:cNvPr id="2" name="Picture 1">
            <a:extLst>
              <a:ext uri="{FF2B5EF4-FFF2-40B4-BE49-F238E27FC236}">
                <a16:creationId xmlns:a16="http://schemas.microsoft.com/office/drawing/2014/main" id="{7C372DB4-E9A9-F2B1-893B-C11E1B4566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85769" y="4365104"/>
            <a:ext cx="5172459" cy="1956054"/>
          </a:xfrm>
          <a:prstGeom prst="rect">
            <a:avLst/>
          </a:prstGeom>
          <a:noFill/>
        </p:spPr>
      </p:pic>
    </p:spTree>
    <p:extLst>
      <p:ext uri="{BB962C8B-B14F-4D97-AF65-F5344CB8AC3E}">
        <p14:creationId xmlns:p14="http://schemas.microsoft.com/office/powerpoint/2010/main" val="2470303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side Out">
            <a:hlinkClick r:id="" action="ppaction://media"/>
            <a:extLst>
              <a:ext uri="{FF2B5EF4-FFF2-40B4-BE49-F238E27FC236}">
                <a16:creationId xmlns:a16="http://schemas.microsoft.com/office/drawing/2014/main" id="{32976227-D9CA-1AA9-5653-FB0C698BF0B8}"/>
              </a:ext>
              <a:ext uri="{C183D7F6-B498-43B3-948B-1728B52AA6E4}">
                <adec:decorative xmlns:adec="http://schemas.microsoft.com/office/drawing/2017/decorative" val="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171594" y="1516315"/>
            <a:ext cx="6800813" cy="3825370"/>
          </a:xfrm>
        </p:spPr>
      </p:pic>
      <p:sp>
        <p:nvSpPr>
          <p:cNvPr id="2" name="Title 1">
            <a:extLst>
              <a:ext uri="{FF2B5EF4-FFF2-40B4-BE49-F238E27FC236}">
                <a16:creationId xmlns:a16="http://schemas.microsoft.com/office/drawing/2014/main" id="{FB824C3A-0CC2-EA34-0B68-91B256608AC3}"/>
              </a:ext>
            </a:extLst>
          </p:cNvPr>
          <p:cNvSpPr>
            <a:spLocks noGrp="1"/>
          </p:cNvSpPr>
          <p:nvPr>
            <p:ph type="title"/>
          </p:nvPr>
        </p:nvSpPr>
        <p:spPr>
          <a:xfrm>
            <a:off x="1171593" y="476672"/>
            <a:ext cx="7269161" cy="1143000"/>
          </a:xfrm>
        </p:spPr>
        <p:txBody>
          <a:bodyPr/>
          <a:lstStyle/>
          <a:p>
            <a:r>
              <a:rPr lang="en-GB" dirty="0">
                <a:solidFill>
                  <a:schemeClr val="bg1"/>
                </a:solidFill>
              </a:rPr>
              <a:t>Video</a:t>
            </a:r>
          </a:p>
        </p:txBody>
      </p:sp>
    </p:spTree>
    <p:extLst>
      <p:ext uri="{BB962C8B-B14F-4D97-AF65-F5344CB8AC3E}">
        <p14:creationId xmlns:p14="http://schemas.microsoft.com/office/powerpoint/2010/main" val="3307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8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7B8F6-2A6B-1B03-91E9-ADDC49C0937F}"/>
              </a:ext>
            </a:extLst>
          </p:cNvPr>
          <p:cNvSpPr>
            <a:spLocks noGrp="1"/>
          </p:cNvSpPr>
          <p:nvPr>
            <p:ph type="title"/>
          </p:nvPr>
        </p:nvSpPr>
        <p:spPr>
          <a:xfrm>
            <a:off x="251520" y="620688"/>
            <a:ext cx="7886700" cy="994172"/>
          </a:xfrm>
        </p:spPr>
        <p:txBody>
          <a:bodyPr>
            <a:normAutofit/>
          </a:bodyPr>
          <a:lstStyle/>
          <a:p>
            <a:r>
              <a:rPr lang="en-GB" sz="4050" dirty="0"/>
              <a:t>Naming and taming feelings</a:t>
            </a:r>
          </a:p>
        </p:txBody>
      </p:sp>
      <p:sp>
        <p:nvSpPr>
          <p:cNvPr id="3" name="Content Placeholder 2">
            <a:extLst>
              <a:ext uri="{FF2B5EF4-FFF2-40B4-BE49-F238E27FC236}">
                <a16:creationId xmlns:a16="http://schemas.microsoft.com/office/drawing/2014/main" id="{3AE5CCAD-12A8-8086-599E-2F64F786AE35}"/>
              </a:ext>
            </a:extLst>
          </p:cNvPr>
          <p:cNvSpPr>
            <a:spLocks noGrp="1"/>
          </p:cNvSpPr>
          <p:nvPr>
            <p:ph idx="1"/>
          </p:nvPr>
        </p:nvSpPr>
        <p:spPr>
          <a:xfrm>
            <a:off x="628650" y="1614860"/>
            <a:ext cx="7886700" cy="4766468"/>
          </a:xfrm>
        </p:spPr>
        <p:txBody>
          <a:bodyPr>
            <a:normAutofit/>
          </a:bodyPr>
          <a:lstStyle/>
          <a:p>
            <a:pPr marL="0" indent="0">
              <a:buNone/>
            </a:pPr>
            <a:r>
              <a:rPr lang="en-GB" sz="1800" dirty="0"/>
              <a:t>Why does it work?</a:t>
            </a:r>
          </a:p>
          <a:p>
            <a:pPr marL="0" indent="0">
              <a:buNone/>
            </a:pPr>
            <a:endParaRPr lang="en-GB" sz="1800" dirty="0"/>
          </a:p>
          <a:p>
            <a:r>
              <a:rPr lang="en-GB" sz="1800" dirty="0"/>
              <a:t>There are so many wonderful benefits to using this approach:</a:t>
            </a:r>
          </a:p>
          <a:p>
            <a:endParaRPr lang="en-GB" sz="1800" dirty="0"/>
          </a:p>
          <a:p>
            <a:pPr marL="385763" indent="-385763">
              <a:buAutoNum type="arabicParenR"/>
            </a:pPr>
            <a:r>
              <a:rPr lang="en-GB" sz="1800" dirty="0"/>
              <a:t>Naming feelings for children helps them to recognise their own emotions and words to express these (a key skill for good mental health).</a:t>
            </a:r>
          </a:p>
          <a:p>
            <a:pPr marL="385763" indent="-385763">
              <a:buAutoNum type="arabicParenR"/>
            </a:pPr>
            <a:r>
              <a:rPr lang="en-GB" sz="1800" dirty="0"/>
              <a:t>Naming feelings for children stimulates calming hormones in the brain that inhibits (deactivates) the fight / flight system. We can calm the brain and reduce the intensity of how children feel by naming how we think they feel and connecting with their emotions. Naming feelings can literally tame them.</a:t>
            </a:r>
          </a:p>
          <a:p>
            <a:pPr marL="385763" indent="-385763">
              <a:buAutoNum type="arabicParenR"/>
            </a:pPr>
            <a:r>
              <a:rPr lang="en-GB" sz="1800" dirty="0"/>
              <a:t>Naming feelings for children triggers bonding hormones in the brain (oxytocin) that helps children to feel more connected to us, which helps to reduce their anxiety.</a:t>
            </a:r>
          </a:p>
        </p:txBody>
      </p:sp>
    </p:spTree>
    <p:extLst>
      <p:ext uri="{BB962C8B-B14F-4D97-AF65-F5344CB8AC3E}">
        <p14:creationId xmlns:p14="http://schemas.microsoft.com/office/powerpoint/2010/main" val="28588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D229-A451-82C8-35CA-7CDEFF6A0192}"/>
              </a:ext>
            </a:extLst>
          </p:cNvPr>
          <p:cNvSpPr>
            <a:spLocks noGrp="1"/>
          </p:cNvSpPr>
          <p:nvPr>
            <p:ph type="title"/>
          </p:nvPr>
        </p:nvSpPr>
        <p:spPr>
          <a:xfrm>
            <a:off x="473202" y="1337310"/>
            <a:ext cx="3614166" cy="1110996"/>
          </a:xfrm>
        </p:spPr>
        <p:txBody>
          <a:bodyPr anchor="b">
            <a:normAutofit/>
          </a:bodyPr>
          <a:lstStyle/>
          <a:p>
            <a:r>
              <a:rPr lang="en-GB" sz="3750"/>
              <a:t>Top tip number 2</a:t>
            </a:r>
          </a:p>
        </p:txBody>
      </p:sp>
      <p:sp>
        <p:nvSpPr>
          <p:cNvPr id="3" name="Content Placeholder 2">
            <a:extLst>
              <a:ext uri="{FF2B5EF4-FFF2-40B4-BE49-F238E27FC236}">
                <a16:creationId xmlns:a16="http://schemas.microsoft.com/office/drawing/2014/main" id="{F572AE13-3191-1798-09F5-F83E8B6A829E}"/>
              </a:ext>
            </a:extLst>
          </p:cNvPr>
          <p:cNvSpPr>
            <a:spLocks noGrp="1"/>
          </p:cNvSpPr>
          <p:nvPr>
            <p:ph idx="1"/>
          </p:nvPr>
        </p:nvSpPr>
        <p:spPr>
          <a:xfrm>
            <a:off x="473202" y="2852928"/>
            <a:ext cx="3614166" cy="2660904"/>
          </a:xfrm>
        </p:spPr>
        <p:txBody>
          <a:bodyPr anchor="t">
            <a:normAutofit/>
          </a:bodyPr>
          <a:lstStyle/>
          <a:p>
            <a:r>
              <a:rPr lang="en-GB" sz="2400" dirty="0"/>
              <a:t>Teach them how to manage their fight / flight response.</a:t>
            </a:r>
          </a:p>
        </p:txBody>
      </p:sp>
      <p:pic>
        <p:nvPicPr>
          <p:cNvPr id="4" name="Picture 3">
            <a:extLst>
              <a:ext uri="{FF2B5EF4-FFF2-40B4-BE49-F238E27FC236}">
                <a16:creationId xmlns:a16="http://schemas.microsoft.com/office/drawing/2014/main" id="{3726EAFD-0878-5888-4E35-E4EA0B47B96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346" r="6881" b="-2"/>
          <a:stretch/>
        </p:blipFill>
        <p:spPr>
          <a:xfrm>
            <a:off x="4574286" y="1388072"/>
            <a:ext cx="4094226" cy="4081856"/>
          </a:xfrm>
          <a:prstGeom prst="rect">
            <a:avLst/>
          </a:prstGeom>
        </p:spPr>
      </p:pic>
    </p:spTree>
    <p:extLst>
      <p:ext uri="{BB962C8B-B14F-4D97-AF65-F5344CB8AC3E}">
        <p14:creationId xmlns:p14="http://schemas.microsoft.com/office/powerpoint/2010/main" val="140937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E175-597D-498F-B071-B41B87150FB2}"/>
              </a:ext>
            </a:extLst>
          </p:cNvPr>
          <p:cNvSpPr>
            <a:spLocks noGrp="1"/>
          </p:cNvSpPr>
          <p:nvPr>
            <p:ph type="title"/>
          </p:nvPr>
        </p:nvSpPr>
        <p:spPr>
          <a:xfrm>
            <a:off x="395536" y="692696"/>
            <a:ext cx="4608512" cy="864096"/>
          </a:xfrm>
        </p:spPr>
        <p:txBody>
          <a:bodyPr anchor="b">
            <a:normAutofit/>
          </a:bodyPr>
          <a:lstStyle/>
          <a:p>
            <a:r>
              <a:rPr lang="en-GB" sz="3750" dirty="0"/>
              <a:t>Breathing strategies </a:t>
            </a:r>
          </a:p>
        </p:txBody>
      </p:sp>
      <p:sp>
        <p:nvSpPr>
          <p:cNvPr id="3" name="Content Placeholder 2">
            <a:extLst>
              <a:ext uri="{FF2B5EF4-FFF2-40B4-BE49-F238E27FC236}">
                <a16:creationId xmlns:a16="http://schemas.microsoft.com/office/drawing/2014/main" id="{06E348AE-0118-4B78-A224-293A990C4D0B}"/>
              </a:ext>
            </a:extLst>
          </p:cNvPr>
          <p:cNvSpPr>
            <a:spLocks noGrp="1"/>
          </p:cNvSpPr>
          <p:nvPr>
            <p:ph idx="1"/>
          </p:nvPr>
        </p:nvSpPr>
        <p:spPr>
          <a:xfrm>
            <a:off x="473202" y="1556792"/>
            <a:ext cx="5152683" cy="4608512"/>
          </a:xfrm>
        </p:spPr>
        <p:txBody>
          <a:bodyPr anchor="t">
            <a:normAutofit/>
          </a:bodyPr>
          <a:lstStyle/>
          <a:p>
            <a:r>
              <a:rPr lang="en-GB" sz="2400" dirty="0"/>
              <a:t>Hand breathing</a:t>
            </a:r>
          </a:p>
          <a:p>
            <a:r>
              <a:rPr lang="en-GB" sz="2400" dirty="0"/>
              <a:t>Square breathing</a:t>
            </a:r>
          </a:p>
          <a:p>
            <a:r>
              <a:rPr lang="en-GB" sz="2400" dirty="0"/>
              <a:t>Breathe in and sniff.</a:t>
            </a:r>
          </a:p>
          <a:p>
            <a:endParaRPr lang="en-GB" sz="1650" dirty="0"/>
          </a:p>
          <a:p>
            <a:pPr marL="0" indent="0">
              <a:buNone/>
            </a:pPr>
            <a:r>
              <a:rPr lang="en-GB" sz="1600" dirty="0"/>
              <a:t>Top Tips:</a:t>
            </a:r>
          </a:p>
          <a:p>
            <a:pPr indent="-342900">
              <a:buAutoNum type="arabicParenR"/>
            </a:pPr>
            <a:r>
              <a:rPr lang="en-GB" sz="1600" dirty="0"/>
              <a:t>Practice breathing exercises with children when they are calm so it becomes a well practiced strategy that they can use when feeling anxious.</a:t>
            </a:r>
          </a:p>
          <a:p>
            <a:pPr indent="-342900">
              <a:buAutoNum type="arabicParenR"/>
            </a:pPr>
            <a:r>
              <a:rPr lang="en-GB" sz="1600" dirty="0"/>
              <a:t>If children are reluctant to do breathing exercises with you, model this to them (show them that you practice regulated breathing exercises when you are feeling anxious or stressed). Children won’t always do what they are asked, but they will often copy.</a:t>
            </a:r>
          </a:p>
          <a:p>
            <a:pPr marL="0" indent="0">
              <a:buNone/>
            </a:pPr>
            <a:endParaRPr lang="en-GB" sz="1650" dirty="0"/>
          </a:p>
        </p:txBody>
      </p:sp>
      <p:pic>
        <p:nvPicPr>
          <p:cNvPr id="1026" name="Picture 2" descr="See the source image">
            <a:extLst>
              <a:ext uri="{FF2B5EF4-FFF2-40B4-BE49-F238E27FC236}">
                <a16:creationId xmlns:a16="http://schemas.microsoft.com/office/drawing/2014/main" id="{BC2A13DF-2F25-4D81-8A59-E310E1E236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97" r="23930"/>
          <a:stretch/>
        </p:blipFill>
        <p:spPr bwMode="auto">
          <a:xfrm>
            <a:off x="5625885" y="2136228"/>
            <a:ext cx="3235898" cy="322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7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EABE-4F08-4AB3-836E-ABA3D22417AF}"/>
              </a:ext>
            </a:extLst>
          </p:cNvPr>
          <p:cNvSpPr>
            <a:spLocks noGrp="1"/>
          </p:cNvSpPr>
          <p:nvPr>
            <p:ph type="title"/>
          </p:nvPr>
        </p:nvSpPr>
        <p:spPr>
          <a:xfrm>
            <a:off x="539552" y="832571"/>
            <a:ext cx="3614166" cy="1110996"/>
          </a:xfrm>
        </p:spPr>
        <p:txBody>
          <a:bodyPr anchor="b">
            <a:normAutofit fontScale="90000"/>
          </a:bodyPr>
          <a:lstStyle/>
          <a:p>
            <a:r>
              <a:rPr lang="en-GB" sz="3750" dirty="0"/>
              <a:t>Grounding approaches</a:t>
            </a:r>
          </a:p>
        </p:txBody>
      </p:sp>
      <p:sp>
        <p:nvSpPr>
          <p:cNvPr id="3" name="Content Placeholder 2">
            <a:extLst>
              <a:ext uri="{FF2B5EF4-FFF2-40B4-BE49-F238E27FC236}">
                <a16:creationId xmlns:a16="http://schemas.microsoft.com/office/drawing/2014/main" id="{6496090E-1459-4AF0-BCF0-DBBB082187B3}"/>
              </a:ext>
            </a:extLst>
          </p:cNvPr>
          <p:cNvSpPr>
            <a:spLocks noGrp="1"/>
          </p:cNvSpPr>
          <p:nvPr>
            <p:ph idx="1"/>
          </p:nvPr>
        </p:nvSpPr>
        <p:spPr>
          <a:xfrm>
            <a:off x="473202" y="2852928"/>
            <a:ext cx="3954782" cy="3312376"/>
          </a:xfrm>
        </p:spPr>
        <p:txBody>
          <a:bodyPr anchor="t">
            <a:normAutofit/>
          </a:bodyPr>
          <a:lstStyle/>
          <a:p>
            <a:r>
              <a:rPr lang="en-GB" sz="2000" dirty="0"/>
              <a:t>Find 5 things you can see</a:t>
            </a:r>
          </a:p>
          <a:p>
            <a:r>
              <a:rPr lang="en-GB" sz="2000" dirty="0"/>
              <a:t>Find 4 things that you can hear</a:t>
            </a:r>
          </a:p>
          <a:p>
            <a:r>
              <a:rPr lang="en-GB" sz="2000" dirty="0"/>
              <a:t>Find 3 things that you can touch</a:t>
            </a:r>
          </a:p>
          <a:p>
            <a:r>
              <a:rPr lang="en-GB" sz="2000" dirty="0"/>
              <a:t>Find 2 things you can smell</a:t>
            </a:r>
          </a:p>
          <a:p>
            <a:r>
              <a:rPr lang="en-GB" sz="2000" dirty="0"/>
              <a:t>Find 1 thing you would like to taste.</a:t>
            </a:r>
          </a:p>
        </p:txBody>
      </p:sp>
      <p:pic>
        <p:nvPicPr>
          <p:cNvPr id="2050" name="Picture 2" descr="See the source image">
            <a:extLst>
              <a:ext uri="{FF2B5EF4-FFF2-40B4-BE49-F238E27FC236}">
                <a16:creationId xmlns:a16="http://schemas.microsoft.com/office/drawing/2014/main" id="{D1C0292A-0516-4DB0-A264-580597E307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
          <a:stretch/>
        </p:blipFill>
        <p:spPr bwMode="auto">
          <a:xfrm>
            <a:off x="4574286" y="1388069"/>
            <a:ext cx="4094226" cy="408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6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48FA-BD93-398F-3382-6EEFE6B5E3CE}"/>
              </a:ext>
            </a:extLst>
          </p:cNvPr>
          <p:cNvSpPr>
            <a:spLocks noGrp="1"/>
          </p:cNvSpPr>
          <p:nvPr>
            <p:ph type="title"/>
          </p:nvPr>
        </p:nvSpPr>
        <p:spPr>
          <a:xfrm>
            <a:off x="323528" y="548680"/>
            <a:ext cx="7886700" cy="994172"/>
          </a:xfrm>
        </p:spPr>
        <p:txBody>
          <a:bodyPr>
            <a:normAutofit/>
          </a:bodyPr>
          <a:lstStyle/>
          <a:p>
            <a:r>
              <a:rPr lang="en-GB" sz="4050" dirty="0"/>
              <a:t>Top Tip number 3</a:t>
            </a:r>
          </a:p>
        </p:txBody>
      </p:sp>
      <p:sp>
        <p:nvSpPr>
          <p:cNvPr id="3" name="Content Placeholder 2">
            <a:extLst>
              <a:ext uri="{FF2B5EF4-FFF2-40B4-BE49-F238E27FC236}">
                <a16:creationId xmlns:a16="http://schemas.microsoft.com/office/drawing/2014/main" id="{1075AE57-30F7-46E9-6F12-FF0B324544FC}"/>
              </a:ext>
            </a:extLst>
          </p:cNvPr>
          <p:cNvSpPr>
            <a:spLocks noGrp="1"/>
          </p:cNvSpPr>
          <p:nvPr>
            <p:ph idx="1"/>
          </p:nvPr>
        </p:nvSpPr>
        <p:spPr>
          <a:xfrm>
            <a:off x="628650" y="1412776"/>
            <a:ext cx="7886700" cy="4752528"/>
          </a:xfrm>
        </p:spPr>
        <p:txBody>
          <a:bodyPr>
            <a:normAutofit/>
          </a:bodyPr>
          <a:lstStyle/>
          <a:p>
            <a:r>
              <a:rPr lang="en-GB" sz="1800" dirty="0"/>
              <a:t>Change is something that we have to manage throughout our lives. Sometimes changes are small and occur throughout the day, sometimes they are big and infrequent. </a:t>
            </a:r>
          </a:p>
          <a:p>
            <a:r>
              <a:rPr lang="en-GB" sz="1800" dirty="0"/>
              <a:t>Starting secondary school is a significant change / new experience for children, but many of them will have managed significant changes / new experiences before and it can be helpful to encourage children to think about these times to demonstrate to themselves that change is not new to them and most importantly that they can cope.</a:t>
            </a:r>
          </a:p>
          <a:p>
            <a:r>
              <a:rPr lang="en-GB" sz="1800" dirty="0"/>
              <a:t>Teach them to think about a time when they have felt nervous about a change:</a:t>
            </a:r>
          </a:p>
          <a:p>
            <a:pPr lvl="1"/>
            <a:r>
              <a:rPr lang="en-GB" sz="1800" dirty="0"/>
              <a:t>Was the reality as bad as they thought (thoughts are not facts )?</a:t>
            </a:r>
          </a:p>
          <a:p>
            <a:pPr lvl="1"/>
            <a:r>
              <a:rPr lang="en-GB" sz="1800" dirty="0"/>
              <a:t>Do they still feel nervous?</a:t>
            </a:r>
          </a:p>
          <a:p>
            <a:pPr lvl="1"/>
            <a:r>
              <a:rPr lang="en-GB" sz="1800" dirty="0"/>
              <a:t>What skills did they utilise to get through it?</a:t>
            </a:r>
          </a:p>
          <a:p>
            <a:pPr lvl="1"/>
            <a:r>
              <a:rPr lang="en-GB" sz="1800" dirty="0"/>
              <a:t>What strengths and skills do they have to manage this change?</a:t>
            </a:r>
          </a:p>
          <a:p>
            <a:endParaRPr lang="en-GB" sz="1650" dirty="0"/>
          </a:p>
        </p:txBody>
      </p:sp>
    </p:spTree>
    <p:extLst>
      <p:ext uri="{BB962C8B-B14F-4D97-AF65-F5344CB8AC3E}">
        <p14:creationId xmlns:p14="http://schemas.microsoft.com/office/powerpoint/2010/main" val="967065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A1E0C-3995-DADA-8951-9AD287E5F979}"/>
              </a:ext>
            </a:extLst>
          </p:cNvPr>
          <p:cNvSpPr>
            <a:spLocks noGrp="1"/>
          </p:cNvSpPr>
          <p:nvPr>
            <p:ph type="title"/>
          </p:nvPr>
        </p:nvSpPr>
        <p:spPr>
          <a:xfrm>
            <a:off x="323528" y="620688"/>
            <a:ext cx="7886700" cy="994172"/>
          </a:xfrm>
        </p:spPr>
        <p:txBody>
          <a:bodyPr>
            <a:normAutofit fontScale="90000"/>
          </a:bodyPr>
          <a:lstStyle/>
          <a:p>
            <a:r>
              <a:rPr lang="en-GB" sz="3150" dirty="0"/>
              <a:t>Top tip number 4 Break things down into small steps</a:t>
            </a:r>
          </a:p>
        </p:txBody>
      </p:sp>
      <p:sp>
        <p:nvSpPr>
          <p:cNvPr id="3" name="Content Placeholder 2">
            <a:extLst>
              <a:ext uri="{FF2B5EF4-FFF2-40B4-BE49-F238E27FC236}">
                <a16:creationId xmlns:a16="http://schemas.microsoft.com/office/drawing/2014/main" id="{201492EE-8267-6191-8AD3-185F46D7FFB0}"/>
              </a:ext>
            </a:extLst>
          </p:cNvPr>
          <p:cNvSpPr>
            <a:spLocks noGrp="1"/>
          </p:cNvSpPr>
          <p:nvPr>
            <p:ph idx="1"/>
          </p:nvPr>
        </p:nvSpPr>
        <p:spPr>
          <a:xfrm>
            <a:off x="539552" y="1484784"/>
            <a:ext cx="7975798" cy="4680520"/>
          </a:xfrm>
        </p:spPr>
        <p:txBody>
          <a:bodyPr>
            <a:normAutofit/>
          </a:bodyPr>
          <a:lstStyle/>
          <a:p>
            <a:r>
              <a:rPr lang="en-GB" sz="1800" dirty="0"/>
              <a:t>Starting secondary school leads to lots of new changes that can feel overwhelming when thought about as part of a ‘bigger picture’. This can include:</a:t>
            </a:r>
          </a:p>
          <a:p>
            <a:pPr lvl="1">
              <a:buFontTx/>
              <a:buChar char="-"/>
            </a:pPr>
            <a:r>
              <a:rPr lang="en-GB" sz="1800" dirty="0"/>
              <a:t>New teachers.</a:t>
            </a:r>
          </a:p>
          <a:p>
            <a:pPr lvl="1">
              <a:buFontTx/>
              <a:buChar char="-"/>
            </a:pPr>
            <a:r>
              <a:rPr lang="en-GB" sz="1800" dirty="0"/>
              <a:t>New building.</a:t>
            </a:r>
          </a:p>
          <a:p>
            <a:pPr lvl="1">
              <a:buFontTx/>
              <a:buChar char="-"/>
            </a:pPr>
            <a:r>
              <a:rPr lang="en-GB" sz="1800" dirty="0"/>
              <a:t>New journey to school.</a:t>
            </a:r>
          </a:p>
          <a:p>
            <a:pPr lvl="1">
              <a:buFontTx/>
              <a:buChar char="-"/>
            </a:pPr>
            <a:r>
              <a:rPr lang="en-GB" sz="1800" dirty="0"/>
              <a:t>New uniform.</a:t>
            </a:r>
          </a:p>
          <a:p>
            <a:pPr lvl="1">
              <a:buFontTx/>
              <a:buChar char="-"/>
            </a:pPr>
            <a:r>
              <a:rPr lang="en-GB" sz="1800" dirty="0"/>
              <a:t>New equipment.</a:t>
            </a:r>
          </a:p>
          <a:p>
            <a:pPr lvl="1">
              <a:buFontTx/>
              <a:buChar char="-"/>
            </a:pPr>
            <a:r>
              <a:rPr lang="en-GB" sz="1800" dirty="0"/>
              <a:t>New timetable</a:t>
            </a:r>
          </a:p>
          <a:p>
            <a:r>
              <a:rPr lang="en-GB" sz="1800" dirty="0"/>
              <a:t>It can be helpful to brainstorm with your child the new things they are worried about, and focus on preparing them for these (where you can), one at a time, in small steps.</a:t>
            </a:r>
          </a:p>
          <a:p>
            <a:r>
              <a:rPr lang="en-GB" sz="1800" dirty="0"/>
              <a:t>It can also be helpful to draw their attention to the fact that things don’t stay ‘new’ for long and that often the anxiety is not as bad as we anticipate. </a:t>
            </a:r>
          </a:p>
        </p:txBody>
      </p:sp>
    </p:spTree>
    <p:extLst>
      <p:ext uri="{BB962C8B-B14F-4D97-AF65-F5344CB8AC3E}">
        <p14:creationId xmlns:p14="http://schemas.microsoft.com/office/powerpoint/2010/main" val="326725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8661-6FA0-FDF6-761A-14D8512ACE26}"/>
              </a:ext>
            </a:extLst>
          </p:cNvPr>
          <p:cNvSpPr>
            <a:spLocks noGrp="1"/>
          </p:cNvSpPr>
          <p:nvPr>
            <p:ph type="title"/>
          </p:nvPr>
        </p:nvSpPr>
        <p:spPr>
          <a:xfrm>
            <a:off x="473202" y="788670"/>
            <a:ext cx="5322934" cy="1110996"/>
          </a:xfrm>
        </p:spPr>
        <p:txBody>
          <a:bodyPr vert="horz" lIns="68580" tIns="34290" rIns="68580" bIns="34290" rtlCol="0" anchor="b" anchorCtr="0">
            <a:normAutofit/>
          </a:bodyPr>
          <a:lstStyle/>
          <a:p>
            <a:r>
              <a:rPr lang="en-US" sz="3150" dirty="0"/>
              <a:t>Parent/carer experiences of transition</a:t>
            </a:r>
          </a:p>
        </p:txBody>
      </p:sp>
      <p:sp>
        <p:nvSpPr>
          <p:cNvPr id="3" name="Content Placeholder 2">
            <a:extLst>
              <a:ext uri="{FF2B5EF4-FFF2-40B4-BE49-F238E27FC236}">
                <a16:creationId xmlns:a16="http://schemas.microsoft.com/office/drawing/2014/main" id="{A861769F-B94E-E947-B56D-A0FAD412F5EE}"/>
              </a:ext>
            </a:extLst>
          </p:cNvPr>
          <p:cNvSpPr>
            <a:spLocks noGrp="1"/>
          </p:cNvSpPr>
          <p:nvPr>
            <p:ph idx="1"/>
          </p:nvPr>
        </p:nvSpPr>
        <p:spPr>
          <a:xfrm>
            <a:off x="473202" y="2060848"/>
            <a:ext cx="5798751" cy="4008482"/>
          </a:xfrm>
        </p:spPr>
        <p:txBody>
          <a:bodyPr vert="horz" lIns="68580" tIns="34290" rIns="68580" bIns="34290" rtlCol="0" anchor="t" anchorCtr="0">
            <a:normAutofit fontScale="85000" lnSpcReduction="10000"/>
          </a:bodyPr>
          <a:lstStyle/>
          <a:p>
            <a:pPr marL="0" indent="0">
              <a:buNone/>
            </a:pPr>
            <a:endParaRPr lang="en-US" sz="1650" dirty="0"/>
          </a:p>
          <a:p>
            <a:r>
              <a:rPr lang="en-GB" sz="2175" dirty="0"/>
              <a:t>Transition is a huge milestone for parents as well as and often triggers big feelings within ourselves as adults.</a:t>
            </a:r>
          </a:p>
          <a:p>
            <a:r>
              <a:rPr lang="en-GB" sz="2175" dirty="0"/>
              <a:t>It’s a big step, represents an increase in independence, another step towards adolescence.</a:t>
            </a:r>
          </a:p>
          <a:p>
            <a:r>
              <a:rPr lang="en-GB" sz="2175" dirty="0">
                <a:cs typeface="Arial" panose="020B0604020202020204" pitchFamily="34" charset="0"/>
              </a:rPr>
              <a:t>It is important not to hide our emotions from our children but we need to be aware that children take their cues about a situation from the way we respond as adults.</a:t>
            </a:r>
          </a:p>
          <a:p>
            <a:r>
              <a:rPr lang="en-GB" sz="2175" dirty="0">
                <a:cs typeface="Arial" panose="020B0604020202020204" pitchFamily="34" charset="0"/>
              </a:rPr>
              <a:t>Adults set the emotional climate and so we need to be aware of how and what we are communicating about school in the way we talk to children about school and the way we speak to others about school in their presence. What do we want to model to them?</a:t>
            </a:r>
          </a:p>
          <a:p>
            <a:pPr marL="0" indent="0">
              <a:buNone/>
            </a:pPr>
            <a:endParaRPr lang="en-US" sz="1650" dirty="0"/>
          </a:p>
        </p:txBody>
      </p:sp>
      <p:pic>
        <p:nvPicPr>
          <p:cNvPr id="4" name="Picture 2" descr="See the source image">
            <a:extLst>
              <a:ext uri="{FF2B5EF4-FFF2-40B4-BE49-F238E27FC236}">
                <a16:creationId xmlns:a16="http://schemas.microsoft.com/office/drawing/2014/main" id="{2078ADD8-5141-FC06-2C58-D5930847CA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778"/>
          <a:stretch/>
        </p:blipFill>
        <p:spPr bwMode="auto">
          <a:xfrm>
            <a:off x="6326409" y="3115402"/>
            <a:ext cx="2763135" cy="275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78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DE68A-F3A8-F1DB-4D71-CE42C90BB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3F73A-A3CD-6058-665C-828C703C3FC4}"/>
              </a:ext>
            </a:extLst>
          </p:cNvPr>
          <p:cNvSpPr>
            <a:spLocks noGrp="1"/>
          </p:cNvSpPr>
          <p:nvPr>
            <p:ph type="title"/>
          </p:nvPr>
        </p:nvSpPr>
        <p:spPr>
          <a:xfrm>
            <a:off x="323528" y="476672"/>
            <a:ext cx="8263890" cy="1075811"/>
          </a:xfrm>
        </p:spPr>
        <p:txBody>
          <a:bodyPr vert="horz" lIns="68580" tIns="34290" rIns="68580" bIns="34290" rtlCol="0" anchor="b" anchorCtr="0">
            <a:normAutofit/>
          </a:bodyPr>
          <a:lstStyle/>
          <a:p>
            <a:r>
              <a:rPr lang="en-US" sz="4050" dirty="0"/>
              <a:t>Parent/carer experiences of transition</a:t>
            </a:r>
          </a:p>
        </p:txBody>
      </p:sp>
      <p:sp>
        <p:nvSpPr>
          <p:cNvPr id="3" name="Content Placeholder 2">
            <a:extLst>
              <a:ext uri="{FF2B5EF4-FFF2-40B4-BE49-F238E27FC236}">
                <a16:creationId xmlns:a16="http://schemas.microsoft.com/office/drawing/2014/main" id="{CBA675F6-8026-0E57-9559-E8EB16C1E2C5}"/>
              </a:ext>
            </a:extLst>
          </p:cNvPr>
          <p:cNvSpPr>
            <a:spLocks noGrp="1"/>
          </p:cNvSpPr>
          <p:nvPr>
            <p:ph idx="1"/>
          </p:nvPr>
        </p:nvSpPr>
        <p:spPr>
          <a:xfrm>
            <a:off x="429370" y="1700808"/>
            <a:ext cx="5035164" cy="4320479"/>
          </a:xfrm>
        </p:spPr>
        <p:txBody>
          <a:bodyPr vert="horz" lIns="68580" tIns="34290" rIns="68580" bIns="34290" rtlCol="0" anchor="t" anchorCtr="0">
            <a:normAutofit/>
          </a:bodyPr>
          <a:lstStyle/>
          <a:p>
            <a:pPr marL="0" indent="0">
              <a:buNone/>
            </a:pPr>
            <a:r>
              <a:rPr lang="en-US" sz="1800" dirty="0"/>
              <a:t>The importance of being kind to yourself during this stage of life.</a:t>
            </a:r>
          </a:p>
          <a:p>
            <a:pPr marL="0" indent="0">
              <a:buNone/>
            </a:pPr>
            <a:endParaRPr lang="en-US" sz="1800" dirty="0"/>
          </a:p>
          <a:p>
            <a:pPr marL="0" indent="0">
              <a:buNone/>
            </a:pPr>
            <a:endParaRPr lang="en-US" sz="1800" dirty="0"/>
          </a:p>
          <a:p>
            <a:pPr marL="0" indent="0">
              <a:buNone/>
            </a:pPr>
            <a:r>
              <a:rPr lang="en-US" sz="1800" dirty="0"/>
              <a:t>How are you doing?</a:t>
            </a:r>
          </a:p>
          <a:p>
            <a:pPr marL="0" indent="0">
              <a:buNone/>
            </a:pPr>
            <a:r>
              <a:rPr lang="en-US" sz="1800" dirty="0"/>
              <a:t>What does this change mean for you?</a:t>
            </a:r>
          </a:p>
          <a:p>
            <a:pPr marL="0" indent="0">
              <a:buNone/>
            </a:pPr>
            <a:r>
              <a:rPr lang="en-US" sz="1800" dirty="0"/>
              <a:t>Where can you access support to talk about your feelings / what can you do to be kind to yourself?</a:t>
            </a:r>
          </a:p>
        </p:txBody>
      </p:sp>
      <p:pic>
        <p:nvPicPr>
          <p:cNvPr id="4" name="Picture 2" descr="See the source image">
            <a:extLst>
              <a:ext uri="{FF2B5EF4-FFF2-40B4-BE49-F238E27FC236}">
                <a16:creationId xmlns:a16="http://schemas.microsoft.com/office/drawing/2014/main" id="{2E223F75-1B1B-BD2A-FD1A-62089C7746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3856"/>
          <a:stretch/>
        </p:blipFill>
        <p:spPr bwMode="auto">
          <a:xfrm>
            <a:off x="5756744" y="2427732"/>
            <a:ext cx="2955798" cy="307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71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821CA7B0-143E-3900-6B1B-33230DABBB9A}"/>
              </a:ext>
            </a:extLst>
          </p:cNvPr>
          <p:cNvSpPr>
            <a:spLocks noGrp="1"/>
          </p:cNvSpPr>
          <p:nvPr>
            <p:ph type="title"/>
          </p:nvPr>
        </p:nvSpPr>
        <p:spPr>
          <a:xfrm>
            <a:off x="515126" y="1722430"/>
            <a:ext cx="2400300" cy="3345872"/>
          </a:xfrm>
        </p:spPr>
        <p:txBody>
          <a:bodyPr>
            <a:normAutofit/>
          </a:bodyPr>
          <a:lstStyle/>
          <a:p>
            <a:r>
              <a:rPr lang="en-GB">
                <a:solidFill>
                  <a:srgbClr val="FFFFFF"/>
                </a:solidFill>
              </a:rPr>
              <a:t>Summary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kern="1200" dirty="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885F7244-7FB3-B0AE-B577-FAA325215167}"/>
              </a:ext>
            </a:extLst>
          </p:cNvPr>
          <p:cNvSpPr>
            <a:spLocks noGrp="1"/>
          </p:cNvSpPr>
          <p:nvPr>
            <p:ph idx="1"/>
          </p:nvPr>
        </p:nvSpPr>
        <p:spPr>
          <a:xfrm>
            <a:off x="3335482" y="1300759"/>
            <a:ext cx="5179868" cy="4189214"/>
          </a:xfrm>
        </p:spPr>
        <p:txBody>
          <a:bodyPr anchor="ctr">
            <a:normAutofit/>
          </a:bodyPr>
          <a:lstStyle/>
          <a:p>
            <a:r>
              <a:rPr lang="en-GB" dirty="0"/>
              <a:t>Transitioning to secondary school can generate a range of emotions for children.</a:t>
            </a:r>
          </a:p>
          <a:p>
            <a:r>
              <a:rPr lang="en-GB" dirty="0"/>
              <a:t>All emotions are okay to have and it’s normal for children to have big feelings.</a:t>
            </a:r>
          </a:p>
          <a:p>
            <a:r>
              <a:rPr lang="en-GB" dirty="0"/>
              <a:t>Big feelings like anxiety can trigger the fight / flight system and impact behaviour.</a:t>
            </a:r>
          </a:p>
          <a:p>
            <a:r>
              <a:rPr lang="en-GB" dirty="0"/>
              <a:t>There are lots of things that you as parents are </a:t>
            </a:r>
            <a:r>
              <a:rPr lang="en-GB" b="1" dirty="0"/>
              <a:t>already</a:t>
            </a:r>
            <a:r>
              <a:rPr lang="en-GB" dirty="0"/>
              <a:t> doing to support your child, alongside things that can compliment this.</a:t>
            </a:r>
          </a:p>
          <a:p>
            <a:r>
              <a:rPr lang="en-GB" dirty="0"/>
              <a:t>Take care of yourselves as parents, this is a big change for you too.</a:t>
            </a:r>
          </a:p>
        </p:txBody>
      </p:sp>
    </p:spTree>
    <p:extLst>
      <p:ext uri="{BB962C8B-B14F-4D97-AF65-F5344CB8AC3E}">
        <p14:creationId xmlns:p14="http://schemas.microsoft.com/office/powerpoint/2010/main" val="25170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title="Title"/>
          <p:cNvSpPr txBox="1">
            <a:spLocks noGrp="1"/>
          </p:cNvSpPr>
          <p:nvPr>
            <p:ph type="ctrTitle"/>
          </p:nvPr>
        </p:nvSpPr>
        <p:spPr>
          <a:xfrm>
            <a:off x="360362" y="1412776"/>
            <a:ext cx="8423274" cy="3600400"/>
          </a:xfrm>
          <a:prstGeom prst="rect">
            <a:avLst/>
          </a:prstGeom>
          <a:noFill/>
          <a:ln>
            <a:noFill/>
          </a:ln>
        </p:spPr>
        <p:txBody>
          <a:bodyPr lIns="36000" tIns="36000" rIns="36000" bIns="36000" anchor="ctr" anchorCtr="0">
            <a:noAutofit/>
          </a:bodyPr>
          <a:lstStyle/>
          <a:p>
            <a:r>
              <a:rPr lang="en-US" i="1" dirty="0">
                <a:effectLst/>
              </a:rPr>
              <a:t>Slide 2</a:t>
            </a:r>
          </a:p>
        </p:txBody>
      </p:sp>
      <p:pic>
        <p:nvPicPr>
          <p:cNvPr id="2" name="Picture 1">
            <a:extLst>
              <a:ext uri="{FF2B5EF4-FFF2-40B4-BE49-F238E27FC236}">
                <a16:creationId xmlns:a16="http://schemas.microsoft.com/office/drawing/2014/main" id="{E7029381-0A99-5C65-B5CC-2273C54539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548681"/>
            <a:ext cx="9436540" cy="5400600"/>
          </a:xfrm>
          <a:prstGeom prst="rect">
            <a:avLst/>
          </a:prstGeom>
        </p:spPr>
      </p:pic>
    </p:spTree>
    <p:extLst>
      <p:ext uri="{BB962C8B-B14F-4D97-AF65-F5344CB8AC3E}">
        <p14:creationId xmlns:p14="http://schemas.microsoft.com/office/powerpoint/2010/main" val="2961837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ADBA-FC76-4D24-96D4-F3DCD9939BFA}"/>
              </a:ext>
            </a:extLst>
          </p:cNvPr>
          <p:cNvSpPr>
            <a:spLocks noGrp="1"/>
          </p:cNvSpPr>
          <p:nvPr>
            <p:ph type="title"/>
          </p:nvPr>
        </p:nvSpPr>
        <p:spPr>
          <a:xfrm>
            <a:off x="628650" y="1131094"/>
            <a:ext cx="7886700" cy="994172"/>
          </a:xfrm>
        </p:spPr>
        <p:txBody>
          <a:bodyPr>
            <a:normAutofit/>
          </a:bodyPr>
          <a:lstStyle/>
          <a:p>
            <a:r>
              <a:rPr lang="en-GB" sz="4050"/>
              <a:t>If you are still concerned</a:t>
            </a:r>
          </a:p>
        </p:txBody>
      </p:sp>
      <p:sp>
        <p:nvSpPr>
          <p:cNvPr id="3" name="Content Placeholder 2">
            <a:extLst>
              <a:ext uri="{FF2B5EF4-FFF2-40B4-BE49-F238E27FC236}">
                <a16:creationId xmlns:a16="http://schemas.microsoft.com/office/drawing/2014/main" id="{57F2826F-ECEA-42CE-B590-1F898C1CB606}"/>
              </a:ext>
            </a:extLst>
          </p:cNvPr>
          <p:cNvSpPr>
            <a:spLocks noGrp="1"/>
          </p:cNvSpPr>
          <p:nvPr>
            <p:ph idx="1"/>
          </p:nvPr>
        </p:nvSpPr>
        <p:spPr>
          <a:xfrm>
            <a:off x="628650" y="2304288"/>
            <a:ext cx="7886700" cy="3188970"/>
          </a:xfrm>
        </p:spPr>
        <p:txBody>
          <a:bodyPr>
            <a:normAutofit/>
          </a:bodyPr>
          <a:lstStyle/>
          <a:p>
            <a:r>
              <a:rPr lang="en-GB" sz="1650"/>
              <a:t>There are people who can help! Ask for help if:</a:t>
            </a:r>
          </a:p>
          <a:p>
            <a:pPr lvl="1"/>
            <a:r>
              <a:rPr lang="en-GB" sz="1650"/>
              <a:t>The anxiety is high.</a:t>
            </a:r>
          </a:p>
          <a:p>
            <a:pPr lvl="1"/>
            <a:r>
              <a:rPr lang="en-GB" sz="1650"/>
              <a:t>It is having an impact on daily functioning.</a:t>
            </a:r>
          </a:p>
          <a:p>
            <a:pPr lvl="1"/>
            <a:r>
              <a:rPr lang="en-GB" sz="1650"/>
              <a:t>It does not improve.</a:t>
            </a:r>
          </a:p>
          <a:p>
            <a:pPr lvl="1"/>
            <a:r>
              <a:rPr lang="en-GB" sz="1650"/>
              <a:t>It is leading to concerning or risky behaviour such as self-harm.</a:t>
            </a:r>
          </a:p>
          <a:p>
            <a:r>
              <a:rPr lang="en-GB" sz="1650"/>
              <a:t>Talk to school.</a:t>
            </a:r>
          </a:p>
          <a:p>
            <a:r>
              <a:rPr lang="en-GB" sz="1650"/>
              <a:t>Seek professional help if you are worried about your child’s mental health and things aren’t getting better.</a:t>
            </a:r>
          </a:p>
          <a:p>
            <a:r>
              <a:rPr lang="en-GB" sz="1650"/>
              <a:t>Talk to your GP.</a:t>
            </a:r>
          </a:p>
        </p:txBody>
      </p:sp>
    </p:spTree>
    <p:extLst>
      <p:ext uri="{BB962C8B-B14F-4D97-AF65-F5344CB8AC3E}">
        <p14:creationId xmlns:p14="http://schemas.microsoft.com/office/powerpoint/2010/main" val="1881607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a:solidFill>
                  <a:schemeClr val="dk1"/>
                </a:solidFill>
                <a:latin typeface="Calibri"/>
                <a:ea typeface="Calibri"/>
                <a:cs typeface="Calibri"/>
                <a:sym typeface="Calibri"/>
              </a:rPr>
              <a:t>Slide 6</a:t>
            </a:r>
          </a:p>
        </p:txBody>
      </p:sp>
      <p:sp>
        <p:nvSpPr>
          <p:cNvPr id="91" name="Shape 91" title="Text area"/>
          <p:cNvSpPr txBox="1">
            <a:spLocks noGrp="1"/>
          </p:cNvSpPr>
          <p:nvPr>
            <p:ph type="body" idx="1"/>
          </p:nvPr>
        </p:nvSpPr>
        <p:spPr>
          <a:xfrm>
            <a:off x="360362" y="1800225"/>
            <a:ext cx="8423274" cy="4319587"/>
          </a:xfrm>
          <a:prstGeom prst="rect">
            <a:avLst/>
          </a:prstGeom>
          <a:noFill/>
          <a:ln>
            <a:noFill/>
          </a:ln>
        </p:spPr>
        <p:txBody>
          <a:bodyPr lIns="0" tIns="0" rIns="0" bIns="0" anchor="t" anchorCtr="0">
            <a:noAutofit/>
          </a:bodyPr>
          <a:lstStyle/>
          <a:p>
            <a:pPr marL="342900" marR="0" lvl="0" indent="-342900" algn="l" rtl="0">
              <a:spcBef>
                <a:spcPts val="0"/>
              </a:spcBef>
              <a:spcAft>
                <a:spcPts val="0"/>
              </a:spcAft>
              <a:buClr>
                <a:schemeClr val="dk1"/>
              </a:buClr>
              <a:buSzPct val="100000"/>
              <a:buFont typeface="Arial"/>
              <a:buNone/>
            </a:pPr>
            <a:r>
              <a:rPr lang="en-GB" sz="3200" b="0" i="0" u="none" strike="noStrike" cap="none" dirty="0">
                <a:solidFill>
                  <a:schemeClr val="dk1"/>
                </a:solidFill>
                <a:latin typeface="Calibri"/>
                <a:ea typeface="Calibri"/>
                <a:cs typeface="Calibri"/>
                <a:sym typeface="Calibri"/>
              </a:rPr>
              <a:t>Any questions?</a:t>
            </a:r>
            <a:endParaRPr sz="3200" b="0" i="0" u="none" strike="noStrike" cap="none" dirty="0">
              <a:solidFill>
                <a:schemeClr val="dk1"/>
              </a:solidFill>
              <a:latin typeface="Calibri"/>
              <a:ea typeface="Calibri"/>
              <a:cs typeface="Calibri"/>
              <a:sym typeface="Calibri"/>
            </a:endParaRPr>
          </a:p>
        </p:txBody>
      </p:sp>
      <p:pic>
        <p:nvPicPr>
          <p:cNvPr id="3" name="Picture 2" descr="Question mark against red wall">
            <a:extLst>
              <a:ext uri="{FF2B5EF4-FFF2-40B4-BE49-F238E27FC236}">
                <a16:creationId xmlns:a16="http://schemas.microsoft.com/office/drawing/2014/main" id="{515F825C-F641-3600-3260-E935960DB4CF}"/>
              </a:ext>
            </a:extLst>
          </p:cNvPr>
          <p:cNvPicPr>
            <a:picLocks noChangeAspect="1"/>
          </p:cNvPicPr>
          <p:nvPr/>
        </p:nvPicPr>
        <p:blipFill>
          <a:blip r:embed="rId3"/>
          <a:stretch>
            <a:fillRect/>
          </a:stretch>
        </p:blipFill>
        <p:spPr>
          <a:xfrm>
            <a:off x="0" y="665261"/>
            <a:ext cx="9144000" cy="5527477"/>
          </a:xfrm>
          <a:prstGeom prst="rect">
            <a:avLst/>
          </a:prstGeom>
        </p:spPr>
      </p:pic>
      <p:sp>
        <p:nvSpPr>
          <p:cNvPr id="4" name="TextBox 3">
            <a:extLst>
              <a:ext uri="{FF2B5EF4-FFF2-40B4-BE49-F238E27FC236}">
                <a16:creationId xmlns:a16="http://schemas.microsoft.com/office/drawing/2014/main" id="{16A00242-5A97-EB55-A979-342EA1B0F408}"/>
              </a:ext>
            </a:extLst>
          </p:cNvPr>
          <p:cNvSpPr txBox="1"/>
          <p:nvPr/>
        </p:nvSpPr>
        <p:spPr>
          <a:xfrm>
            <a:off x="899592" y="1124744"/>
            <a:ext cx="4104456" cy="707886"/>
          </a:xfrm>
          <a:prstGeom prst="rect">
            <a:avLst/>
          </a:prstGeom>
          <a:noFill/>
        </p:spPr>
        <p:txBody>
          <a:bodyPr wrap="square" rtlCol="0">
            <a:spAutoFit/>
          </a:bodyPr>
          <a:lstStyle/>
          <a:p>
            <a:r>
              <a:rPr lang="en-GB" sz="4000" b="1" dirty="0">
                <a:solidFill>
                  <a:schemeClr val="bg1"/>
                </a:solidFill>
              </a:rPr>
              <a:t>Any Questions?</a:t>
            </a:r>
          </a:p>
        </p:txBody>
      </p:sp>
    </p:spTree>
    <p:extLst>
      <p:ext uri="{BB962C8B-B14F-4D97-AF65-F5344CB8AC3E}">
        <p14:creationId xmlns:p14="http://schemas.microsoft.com/office/powerpoint/2010/main" val="2425947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err="1">
                <a:solidFill>
                  <a:schemeClr val="dk1"/>
                </a:solidFill>
                <a:latin typeface="Calibri"/>
                <a:ea typeface="Calibri"/>
                <a:cs typeface="Calibri"/>
                <a:sym typeface="Calibri"/>
              </a:rPr>
              <a:t>xxxx</a:t>
            </a:r>
            <a:endParaRPr lang="en-US" sz="3600" b="0" i="0" u="none" strike="noStrike" cap="none" dirty="0">
              <a:solidFill>
                <a:schemeClr val="dk1"/>
              </a:solidFill>
              <a:latin typeface="Calibri"/>
              <a:ea typeface="Calibri"/>
              <a:cs typeface="Calibri"/>
              <a:sym typeface="Calibri"/>
            </a:endParaRPr>
          </a:p>
        </p:txBody>
      </p:sp>
      <p:sp>
        <p:nvSpPr>
          <p:cNvPr id="91" name="Shape 91" title="Text area"/>
          <p:cNvSpPr txBox="1">
            <a:spLocks noGrp="1"/>
          </p:cNvSpPr>
          <p:nvPr>
            <p:ph type="body" idx="1"/>
          </p:nvPr>
        </p:nvSpPr>
        <p:spPr>
          <a:xfrm>
            <a:off x="354964" y="2680890"/>
            <a:ext cx="8316094" cy="3456385"/>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Transition Resources from Lumi Nova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Lumi Nova is offering transition resources. </a:t>
            </a:r>
            <a:r>
              <a:rPr kumimoji="0" lang="en-US"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The summer holidays are a great opportunity for parents/carers to use Lumi Nova to support their children with common worries during this time.</a:t>
            </a:r>
            <a:endParaRPr kumimoji="0" lang="en-GB"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Whether it's the start of a new school year, transitioning to a new school / class or making new friends, Lumi Nova offers a wide range of goals to support children build confidence.</a:t>
            </a:r>
            <a:endParaRPr kumimoji="0" lang="en-GB"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sng" strike="noStrike" kern="100" cap="none" spc="0" normalizeH="0" baseline="0" noProof="0" dirty="0">
                <a:ln>
                  <a:noFill/>
                </a:ln>
                <a:solidFill>
                  <a:srgbClr val="467886"/>
                </a:solidFill>
                <a:effectLst/>
                <a:uLnTx/>
                <a:uFillTx/>
                <a:latin typeface="Comic Sans MS" panose="030F0702030302020204" pitchFamily="66" charset="0"/>
                <a:ea typeface="Aptos" panose="020B0004020202020204" pitchFamily="34" charset="0"/>
                <a:cs typeface="Times New Roman" panose="02020603050405020304" pitchFamily="18" charset="0"/>
                <a:hlinkClick r:id="rId3"/>
              </a:rPr>
              <a:t>Download the Transition / Summer Resources from Google Drive</a:t>
            </a:r>
            <a:endParaRPr kumimoji="0" lang="en-GB"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To request a physical pack of free resources to hand out at the end of term, please contact the team at </a:t>
            </a:r>
            <a:r>
              <a:rPr kumimoji="0" lang="en-US" sz="1800" b="0" i="0" u="sng" strike="noStrike" kern="100" cap="none" spc="0" normalizeH="0" baseline="0" noProof="0" dirty="0">
                <a:ln>
                  <a:noFill/>
                </a:ln>
                <a:solidFill>
                  <a:srgbClr val="467886"/>
                </a:solidFill>
                <a:effectLst/>
                <a:uLnTx/>
                <a:uFillTx/>
                <a:latin typeface="Comic Sans MS" panose="030F0702030302020204" pitchFamily="66" charset="0"/>
                <a:ea typeface="Aptos" panose="020B0004020202020204" pitchFamily="34" charset="0"/>
                <a:cs typeface="Times New Roman" panose="02020603050405020304" pitchFamily="18" charset="0"/>
                <a:hlinkClick r:id="rId4"/>
              </a:rPr>
              <a:t>luminova@bfb-labs.com</a:t>
            </a:r>
            <a:r>
              <a:rPr kumimoji="0" lang="en-US"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a:t>
            </a:r>
            <a:endParaRPr kumimoji="0" lang="en-GB"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endParaRPr>
          </a:p>
          <a:p>
            <a:pPr marL="203200" indent="0" algn="l">
              <a:buNone/>
            </a:pPr>
            <a:endParaRPr lang="en-US" sz="2400" b="1" i="0" dirty="0">
              <a:solidFill>
                <a:srgbClr val="000000"/>
              </a:solidFill>
              <a:effectLst/>
              <a:latin typeface="opensanslight"/>
            </a:endParaRPr>
          </a:p>
        </p:txBody>
      </p:sp>
      <p:pic>
        <p:nvPicPr>
          <p:cNvPr id="2" name="Picture 1">
            <a:extLst>
              <a:ext uri="{FF2B5EF4-FFF2-40B4-BE49-F238E27FC236}">
                <a16:creationId xmlns:a16="http://schemas.microsoft.com/office/drawing/2014/main" id="{B36320F4-6896-588B-8841-033133FFE389}"/>
              </a:ext>
              <a:ext uri="{C183D7F6-B498-43B3-948B-1728B52AA6E4}">
                <adec:decorative xmlns:adec="http://schemas.microsoft.com/office/drawing/2017/decorative" val="1"/>
              </a:ext>
            </a:extLst>
          </p:cNvPr>
          <p:cNvPicPr>
            <a:picLocks noChangeAspect="1"/>
          </p:cNvPicPr>
          <p:nvPr/>
        </p:nvPicPr>
        <p:blipFill>
          <a:blip r:embed="rId5"/>
          <a:srcRect t="15566"/>
          <a:stretch/>
        </p:blipFill>
        <p:spPr>
          <a:xfrm>
            <a:off x="0" y="548680"/>
            <a:ext cx="3347863" cy="1171763"/>
          </a:xfrm>
          <a:prstGeom prst="rect">
            <a:avLst/>
          </a:prstGeom>
          <a:noFill/>
        </p:spPr>
      </p:pic>
      <p:pic>
        <p:nvPicPr>
          <p:cNvPr id="3" name="Picture 2">
            <a:extLst>
              <a:ext uri="{FF2B5EF4-FFF2-40B4-BE49-F238E27FC236}">
                <a16:creationId xmlns:a16="http://schemas.microsoft.com/office/drawing/2014/main" id="{80ED78F3-EED7-5DAC-0E36-97C7BF91326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408440" y="404664"/>
            <a:ext cx="2262618" cy="2825713"/>
          </a:xfrm>
          <a:prstGeom prst="rect">
            <a:avLst/>
          </a:prstGeom>
        </p:spPr>
      </p:pic>
    </p:spTree>
    <p:extLst>
      <p:ext uri="{BB962C8B-B14F-4D97-AF65-F5344CB8AC3E}">
        <p14:creationId xmlns:p14="http://schemas.microsoft.com/office/powerpoint/2010/main" val="155294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err="1">
                <a:solidFill>
                  <a:schemeClr val="dk1"/>
                </a:solidFill>
                <a:latin typeface="Calibri"/>
                <a:ea typeface="Calibri"/>
                <a:cs typeface="Calibri"/>
                <a:sym typeface="Calibri"/>
              </a:rPr>
              <a:t>xxxx</a:t>
            </a:r>
            <a:endParaRPr lang="en-US" sz="3600" b="0" i="0" u="none" strike="noStrike" cap="none" dirty="0">
              <a:solidFill>
                <a:schemeClr val="dk1"/>
              </a:solidFill>
              <a:latin typeface="Calibri"/>
              <a:ea typeface="Calibri"/>
              <a:cs typeface="Calibri"/>
              <a:sym typeface="Calibri"/>
            </a:endParaRPr>
          </a:p>
        </p:txBody>
      </p:sp>
      <p:sp>
        <p:nvSpPr>
          <p:cNvPr id="91" name="Shape 91" title="Text area"/>
          <p:cNvSpPr txBox="1">
            <a:spLocks noGrp="1"/>
          </p:cNvSpPr>
          <p:nvPr>
            <p:ph type="body" idx="1"/>
          </p:nvPr>
        </p:nvSpPr>
        <p:spPr>
          <a:xfrm>
            <a:off x="360362" y="2060848"/>
            <a:ext cx="8423274" cy="4058964"/>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SEND Updates – What’s New?</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rPr>
              <a:t>The </a:t>
            </a:r>
            <a:r>
              <a:rPr kumimoji="0" lang="en-GB" sz="2200" b="1"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rPr>
              <a:t>Worcestershire SEND service is restructuring </a:t>
            </a:r>
            <a:r>
              <a:rPr kumimoji="0" lang="en-GB" sz="2200" b="0"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rPr>
              <a:t>to support improvements in the service.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These are the current key changes you need to be aware of:</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 </a:t>
            </a:r>
            <a:r>
              <a:rPr kumimoji="0" lang="en-GB" sz="2200" b="0" i="0" u="none" strike="noStrike" kern="100" cap="none" spc="0" normalizeH="0" baseline="0" noProof="0" dirty="0">
                <a:ln>
                  <a:noFill/>
                </a:ln>
                <a:solidFill>
                  <a:srgbClr val="7030A0"/>
                </a:solidFill>
                <a:effectLst/>
                <a:uLnTx/>
                <a:uFillTx/>
                <a:latin typeface="Comic Sans MS" panose="030F0702030302020204" pitchFamily="66" charset="0"/>
                <a:ea typeface="Aptos" panose="020B0004020202020204" pitchFamily="34" charset="0"/>
                <a:cs typeface="Times New Roman" panose="02020603050405020304" pitchFamily="18" charset="0"/>
              </a:rPr>
              <a:t>Following Parent Carer and staff feedback, Casework Officers are now going to be called </a:t>
            </a:r>
            <a:r>
              <a:rPr kumimoji="0" lang="en-GB" sz="2200" b="1" i="0" u="none" strike="noStrike" kern="100" cap="none" spc="0" normalizeH="0" baseline="0" noProof="0" dirty="0">
                <a:ln>
                  <a:noFill/>
                </a:ln>
                <a:solidFill>
                  <a:srgbClr val="7030A0"/>
                </a:solidFill>
                <a:effectLst/>
                <a:uLnTx/>
                <a:uFillTx/>
                <a:latin typeface="Comic Sans MS" panose="030F0702030302020204" pitchFamily="66" charset="0"/>
                <a:ea typeface="Aptos" panose="020B0004020202020204" pitchFamily="34" charset="0"/>
                <a:cs typeface="Times New Roman" panose="02020603050405020304" pitchFamily="18" charset="0"/>
              </a:rPr>
              <a:t>‘EHCP Co-ordinators’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 </a:t>
            </a:r>
            <a:r>
              <a:rPr kumimoji="0" lang="en-GB" sz="2200" b="1"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More staff</a:t>
            </a: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 4 EHCP Co-ordinators, 1 Team Manager, 1 Senior EHCP Co-ordinator, 2 Initial Screening and Contact Officers and a second Complaints Officer</a:t>
            </a:r>
          </a:p>
          <a:p>
            <a:pPr marL="342900" marR="0" lvl="0" indent="-342900" algn="l" rtl="0">
              <a:spcBef>
                <a:spcPts val="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36320F4-6896-588B-8841-033133FFE389}"/>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620688"/>
            <a:ext cx="3347863" cy="1171763"/>
          </a:xfrm>
          <a:prstGeom prst="rect">
            <a:avLst/>
          </a:prstGeom>
          <a:noFill/>
        </p:spPr>
      </p:pic>
    </p:spTree>
    <p:extLst>
      <p:ext uri="{BB962C8B-B14F-4D97-AF65-F5344CB8AC3E}">
        <p14:creationId xmlns:p14="http://schemas.microsoft.com/office/powerpoint/2010/main" val="149875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17F9C33D-32AF-6A0F-472F-8C4C72593B49}"/>
            </a:ext>
          </a:extLst>
        </p:cNvPr>
        <p:cNvGrpSpPr/>
        <p:nvPr/>
      </p:nvGrpSpPr>
      <p:grpSpPr>
        <a:xfrm>
          <a:off x="0" y="0"/>
          <a:ext cx="0" cy="0"/>
          <a:chOff x="0" y="0"/>
          <a:chExt cx="0" cy="0"/>
        </a:xfrm>
      </p:grpSpPr>
      <p:sp>
        <p:nvSpPr>
          <p:cNvPr id="90" name="Shape 90" title="Title">
            <a:extLst>
              <a:ext uri="{FF2B5EF4-FFF2-40B4-BE49-F238E27FC236}">
                <a16:creationId xmlns:a16="http://schemas.microsoft.com/office/drawing/2014/main" id="{01BE685E-3E80-50F0-AC17-45D70133565C}"/>
              </a:ext>
            </a:extLst>
          </p:cNvPr>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err="1">
                <a:solidFill>
                  <a:schemeClr val="dk1"/>
                </a:solidFill>
                <a:latin typeface="Calibri"/>
                <a:ea typeface="Calibri"/>
                <a:cs typeface="Calibri"/>
                <a:sym typeface="Calibri"/>
              </a:rPr>
              <a:t>xxxx</a:t>
            </a:r>
            <a:endParaRPr lang="en-US" sz="3600" b="0" i="0" u="none" strike="noStrike" cap="none" dirty="0">
              <a:solidFill>
                <a:schemeClr val="dk1"/>
              </a:solidFill>
              <a:latin typeface="Calibri"/>
              <a:ea typeface="Calibri"/>
              <a:cs typeface="Calibri"/>
              <a:sym typeface="Calibri"/>
            </a:endParaRPr>
          </a:p>
        </p:txBody>
      </p:sp>
      <p:sp>
        <p:nvSpPr>
          <p:cNvPr id="91" name="Shape 91" title="Text area">
            <a:extLst>
              <a:ext uri="{FF2B5EF4-FFF2-40B4-BE49-F238E27FC236}">
                <a16:creationId xmlns:a16="http://schemas.microsoft.com/office/drawing/2014/main" id="{D4EE15C0-839B-D661-BBA4-34DDF94BE665}"/>
              </a:ext>
            </a:extLst>
          </p:cNvPr>
          <p:cNvSpPr txBox="1">
            <a:spLocks noGrp="1"/>
          </p:cNvSpPr>
          <p:nvPr>
            <p:ph type="body" idx="1"/>
          </p:nvPr>
        </p:nvSpPr>
        <p:spPr>
          <a:xfrm>
            <a:off x="360362" y="2060848"/>
            <a:ext cx="8423274" cy="4058964"/>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rPr>
              <a:t>• New </a:t>
            </a:r>
            <a:r>
              <a:rPr kumimoji="0" lang="en-GB" sz="2200" b="1"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rPr>
              <a:t>Pre-14 and Post-14 teams </a:t>
            </a:r>
            <a:r>
              <a:rPr kumimoji="0" lang="en-GB" sz="2200" b="0"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rPr>
              <a:t>split by area – so children are supported by a team that understands their educational phase best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 A new </a:t>
            </a:r>
            <a:r>
              <a:rPr kumimoji="0" lang="en-GB" sz="2200" b="1"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Postcode Finder tool </a:t>
            </a: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so families can easily see which team supports their child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 </a:t>
            </a:r>
            <a:r>
              <a:rPr kumimoji="0" lang="en-GB" sz="2200" b="0" i="0" u="none" strike="noStrike" kern="100" cap="none" spc="0" normalizeH="0" baseline="0" noProof="0" dirty="0">
                <a:ln>
                  <a:noFill/>
                </a:ln>
                <a:solidFill>
                  <a:srgbClr val="C00000"/>
                </a:solidFill>
                <a:effectLst/>
                <a:uLnTx/>
                <a:uFillTx/>
                <a:latin typeface="Comic Sans MS" panose="030F0702030302020204" pitchFamily="66" charset="0"/>
                <a:ea typeface="Aptos" panose="020B0004020202020204" pitchFamily="34" charset="0"/>
                <a:cs typeface="Times New Roman" panose="02020603050405020304" pitchFamily="18" charset="0"/>
              </a:rPr>
              <a:t>Each team will have their own </a:t>
            </a:r>
            <a:r>
              <a:rPr kumimoji="0" lang="en-GB" sz="2200" b="1" i="0" u="none" strike="noStrike" kern="100" cap="none" spc="0" normalizeH="0" baseline="0" noProof="0" dirty="0">
                <a:ln>
                  <a:noFill/>
                </a:ln>
                <a:solidFill>
                  <a:srgbClr val="C00000"/>
                </a:solidFill>
                <a:effectLst/>
                <a:uLnTx/>
                <a:uFillTx/>
                <a:latin typeface="Comic Sans MS" panose="030F0702030302020204" pitchFamily="66" charset="0"/>
                <a:ea typeface="Aptos" panose="020B0004020202020204" pitchFamily="34" charset="0"/>
                <a:cs typeface="Times New Roman" panose="02020603050405020304" pitchFamily="18" charset="0"/>
              </a:rPr>
              <a:t>phone number and email address </a:t>
            </a:r>
            <a:r>
              <a:rPr kumimoji="0" lang="en-GB" sz="2200" b="0" i="0" u="none" strike="noStrike" kern="100" cap="none" spc="0" normalizeH="0" baseline="0" noProof="0" dirty="0">
                <a:ln>
                  <a:noFill/>
                </a:ln>
                <a:solidFill>
                  <a:srgbClr val="C00000"/>
                </a:solidFill>
                <a:effectLst/>
                <a:uLnTx/>
                <a:uFillTx/>
                <a:latin typeface="Comic Sans MS" panose="030F0702030302020204" pitchFamily="66" charset="0"/>
                <a:ea typeface="Aptos" panose="020B0004020202020204" pitchFamily="34" charset="0"/>
                <a:cs typeface="Times New Roman" panose="02020603050405020304" pitchFamily="18" charset="0"/>
              </a:rPr>
              <a:t>so it’s easier to get in touch, even when individual EHCP Co-ordinators are unavailable.</a:t>
            </a:r>
          </a:p>
          <a:p>
            <a:pPr marL="342900" marR="0" lvl="0" indent="-342900" algn="l" rtl="0">
              <a:spcBef>
                <a:spcPts val="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0F70BA2-0ABB-5CE2-3209-A63C478C83A4}"/>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620688"/>
            <a:ext cx="3347863" cy="1171763"/>
          </a:xfrm>
          <a:prstGeom prst="rect">
            <a:avLst/>
          </a:prstGeom>
          <a:noFill/>
        </p:spPr>
      </p:pic>
    </p:spTree>
    <p:extLst>
      <p:ext uri="{BB962C8B-B14F-4D97-AF65-F5344CB8AC3E}">
        <p14:creationId xmlns:p14="http://schemas.microsoft.com/office/powerpoint/2010/main" val="16404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4011C6F0-F08B-B483-FA11-4CDADCCE873C}"/>
            </a:ext>
          </a:extLst>
        </p:cNvPr>
        <p:cNvGrpSpPr/>
        <p:nvPr/>
      </p:nvGrpSpPr>
      <p:grpSpPr>
        <a:xfrm>
          <a:off x="0" y="0"/>
          <a:ext cx="0" cy="0"/>
          <a:chOff x="0" y="0"/>
          <a:chExt cx="0" cy="0"/>
        </a:xfrm>
      </p:grpSpPr>
      <p:sp>
        <p:nvSpPr>
          <p:cNvPr id="90" name="Shape 90" title="Title">
            <a:extLst>
              <a:ext uri="{FF2B5EF4-FFF2-40B4-BE49-F238E27FC236}">
                <a16:creationId xmlns:a16="http://schemas.microsoft.com/office/drawing/2014/main" id="{10E044EB-19C6-6BDF-022A-387A46BC8BAC}"/>
              </a:ext>
            </a:extLst>
          </p:cNvPr>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err="1">
                <a:solidFill>
                  <a:schemeClr val="dk1"/>
                </a:solidFill>
                <a:latin typeface="Calibri"/>
                <a:ea typeface="Calibri"/>
                <a:cs typeface="Calibri"/>
                <a:sym typeface="Calibri"/>
              </a:rPr>
              <a:t>xxxx</a:t>
            </a:r>
            <a:endParaRPr lang="en-US" sz="3600" b="0" i="0" u="none" strike="noStrike" cap="none" dirty="0">
              <a:solidFill>
                <a:schemeClr val="dk1"/>
              </a:solidFill>
              <a:latin typeface="Calibri"/>
              <a:ea typeface="Calibri"/>
              <a:cs typeface="Calibri"/>
              <a:sym typeface="Calibri"/>
            </a:endParaRPr>
          </a:p>
        </p:txBody>
      </p:sp>
      <p:sp>
        <p:nvSpPr>
          <p:cNvPr id="91" name="Shape 91" title="Text area">
            <a:extLst>
              <a:ext uri="{FF2B5EF4-FFF2-40B4-BE49-F238E27FC236}">
                <a16:creationId xmlns:a16="http://schemas.microsoft.com/office/drawing/2014/main" id="{1D858CE1-DEB9-CCA2-78D4-2B73624054C7}"/>
              </a:ext>
            </a:extLst>
          </p:cNvPr>
          <p:cNvSpPr txBox="1">
            <a:spLocks noGrp="1"/>
          </p:cNvSpPr>
          <p:nvPr>
            <p:ph type="body" idx="1"/>
          </p:nvPr>
        </p:nvSpPr>
        <p:spPr>
          <a:xfrm>
            <a:off x="360362" y="2060848"/>
            <a:ext cx="8423274" cy="4058964"/>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The children and young people will be moving to their new teams during June and July, and the new structure will be fully </a:t>
            </a:r>
            <a:r>
              <a:rPr kumimoji="0" lang="en-GB" sz="2200" b="1"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in place from 1st September 2025</a:t>
            </a: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1" i="0" u="none" strike="noStrike" kern="100" cap="none" spc="0" normalizeH="0" baseline="0" noProof="0" dirty="0">
                <a:ln>
                  <a:noFill/>
                </a:ln>
                <a:solidFill>
                  <a:srgbClr val="7030A0"/>
                </a:solidFill>
                <a:effectLst/>
                <a:uLnTx/>
                <a:uFillTx/>
                <a:latin typeface="Comic Sans MS" panose="030F0702030302020204" pitchFamily="66" charset="0"/>
                <a:ea typeface="Aptos" panose="020B0004020202020204" pitchFamily="34" charset="0"/>
                <a:cs typeface="Times New Roman" panose="02020603050405020304" pitchFamily="18" charset="0"/>
              </a:rPr>
              <a:t>Families can continue to contact their current EHCP Co-ordinator and the SEND Services Team via the usual channels and will be updated as and when things change.</a:t>
            </a:r>
          </a:p>
          <a:p>
            <a:pPr marL="342900" marR="0" lvl="0" indent="-342900" algn="l" rtl="0">
              <a:spcBef>
                <a:spcPts val="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9D3E9A7-6729-3AB3-DA45-728BCADB85C6}"/>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620688"/>
            <a:ext cx="3347863" cy="1171763"/>
          </a:xfrm>
          <a:prstGeom prst="rect">
            <a:avLst/>
          </a:prstGeom>
          <a:noFill/>
        </p:spPr>
      </p:pic>
    </p:spTree>
    <p:extLst>
      <p:ext uri="{BB962C8B-B14F-4D97-AF65-F5344CB8AC3E}">
        <p14:creationId xmlns:p14="http://schemas.microsoft.com/office/powerpoint/2010/main" val="3182775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28F0C3AF-4EB8-F2B7-5A1E-BE9964B2CC32}"/>
            </a:ext>
          </a:extLst>
        </p:cNvPr>
        <p:cNvGrpSpPr/>
        <p:nvPr/>
      </p:nvGrpSpPr>
      <p:grpSpPr>
        <a:xfrm>
          <a:off x="0" y="0"/>
          <a:ext cx="0" cy="0"/>
          <a:chOff x="0" y="0"/>
          <a:chExt cx="0" cy="0"/>
        </a:xfrm>
      </p:grpSpPr>
      <p:sp>
        <p:nvSpPr>
          <p:cNvPr id="90" name="Shape 90" title="Title">
            <a:extLst>
              <a:ext uri="{FF2B5EF4-FFF2-40B4-BE49-F238E27FC236}">
                <a16:creationId xmlns:a16="http://schemas.microsoft.com/office/drawing/2014/main" id="{42FF673A-4CB6-0F53-8649-1DAB773A0C45}"/>
              </a:ext>
            </a:extLst>
          </p:cNvPr>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err="1">
                <a:solidFill>
                  <a:schemeClr val="dk1"/>
                </a:solidFill>
                <a:latin typeface="Calibri"/>
                <a:ea typeface="Calibri"/>
                <a:cs typeface="Calibri"/>
                <a:sym typeface="Calibri"/>
              </a:rPr>
              <a:t>xxxx</a:t>
            </a:r>
            <a:endParaRPr lang="en-US" sz="3600" b="0" i="0" u="none" strike="noStrike" cap="none" dirty="0">
              <a:solidFill>
                <a:schemeClr val="dk1"/>
              </a:solidFill>
              <a:latin typeface="Calibri"/>
              <a:ea typeface="Calibri"/>
              <a:cs typeface="Calibri"/>
              <a:sym typeface="Calibri"/>
            </a:endParaRPr>
          </a:p>
        </p:txBody>
      </p:sp>
      <p:sp>
        <p:nvSpPr>
          <p:cNvPr id="91" name="Shape 91" title="Text area">
            <a:extLst>
              <a:ext uri="{FF2B5EF4-FFF2-40B4-BE49-F238E27FC236}">
                <a16:creationId xmlns:a16="http://schemas.microsoft.com/office/drawing/2014/main" id="{9A91AC38-8093-8470-4C8B-5DD207EE74D5}"/>
              </a:ext>
            </a:extLst>
          </p:cNvPr>
          <p:cNvSpPr txBox="1">
            <a:spLocks noGrp="1"/>
          </p:cNvSpPr>
          <p:nvPr>
            <p:ph type="body" idx="1"/>
          </p:nvPr>
        </p:nvSpPr>
        <p:spPr>
          <a:xfrm>
            <a:off x="360362" y="2060848"/>
            <a:ext cx="8423274" cy="4058964"/>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1" i="1" u="sng"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Please note, the EHCP process remains the same – there is no change to the Code of Practice.</a:t>
            </a:r>
            <a:endPar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You can find out more about the EHCP process, including the restructure, on the SEND Local Offer website:</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sng" strike="noStrike" kern="1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Times New Roman" panose="02020603050405020304" pitchFamily="18" charset="0"/>
              <a:hlinkClick r:id="rId3"/>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sng" strike="noStrike" kern="1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Times New Roman" panose="02020603050405020304" pitchFamily="18" charset="0"/>
                <a:hlinkClick r:id="rId3"/>
              </a:rPr>
              <a:t>https://www.worcestershire.gov.uk/council-services/schools-education-and-learning/send-local-offer/ehcp-education-health-and-care-plans</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sng" strike="noStrike" kern="1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Times New Roman" panose="02020603050405020304" pitchFamily="18" charset="0"/>
                <a:hlinkClick r:id="rId4"/>
              </a:rPr>
              <a:t>SEND Services | Worcestershire County Council</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rtl="0">
              <a:spcBef>
                <a:spcPts val="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52BEC37-AF10-66CC-C69C-6B049E1ECA7A}"/>
              </a:ext>
              <a:ext uri="{C183D7F6-B498-43B3-948B-1728B52AA6E4}">
                <adec:decorative xmlns:adec="http://schemas.microsoft.com/office/drawing/2017/decorative" val="1"/>
              </a:ext>
            </a:extLst>
          </p:cNvPr>
          <p:cNvPicPr>
            <a:picLocks noChangeAspect="1"/>
          </p:cNvPicPr>
          <p:nvPr/>
        </p:nvPicPr>
        <p:blipFill>
          <a:blip r:embed="rId5"/>
          <a:srcRect t="15566"/>
          <a:stretch/>
        </p:blipFill>
        <p:spPr>
          <a:xfrm>
            <a:off x="0" y="620688"/>
            <a:ext cx="3347863" cy="1171763"/>
          </a:xfrm>
          <a:prstGeom prst="rect">
            <a:avLst/>
          </a:prstGeom>
          <a:noFill/>
        </p:spPr>
      </p:pic>
    </p:spTree>
    <p:extLst>
      <p:ext uri="{BB962C8B-B14F-4D97-AF65-F5344CB8AC3E}">
        <p14:creationId xmlns:p14="http://schemas.microsoft.com/office/powerpoint/2010/main" val="2627422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err="1">
                <a:solidFill>
                  <a:schemeClr val="dk1"/>
                </a:solidFill>
                <a:latin typeface="Calibri"/>
                <a:ea typeface="Calibri"/>
                <a:cs typeface="Calibri"/>
                <a:sym typeface="Calibri"/>
              </a:rPr>
              <a:t>xxxx</a:t>
            </a:r>
            <a:endParaRPr lang="en-US" sz="36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36320F4-6896-588B-8841-033133FFE389}"/>
              </a:ext>
              <a:ext uri="{C183D7F6-B498-43B3-948B-1728B52AA6E4}">
                <adec:decorative xmlns:adec="http://schemas.microsoft.com/office/drawing/2017/decorative" val="1"/>
              </a:ext>
            </a:extLst>
          </p:cNvPr>
          <p:cNvPicPr>
            <a:picLocks noChangeAspect="1"/>
          </p:cNvPicPr>
          <p:nvPr/>
        </p:nvPicPr>
        <p:blipFill>
          <a:blip r:embed="rId3"/>
          <a:srcRect t="15566"/>
          <a:stretch/>
        </p:blipFill>
        <p:spPr>
          <a:xfrm>
            <a:off x="0" y="620688"/>
            <a:ext cx="3347863" cy="1171763"/>
          </a:xfrm>
          <a:prstGeom prst="rect">
            <a:avLst/>
          </a:prstGeom>
          <a:noFill/>
        </p:spPr>
      </p:pic>
      <p:sp>
        <p:nvSpPr>
          <p:cNvPr id="7" name="TextBox 6">
            <a:extLst>
              <a:ext uri="{FF2B5EF4-FFF2-40B4-BE49-F238E27FC236}">
                <a16:creationId xmlns:a16="http://schemas.microsoft.com/office/drawing/2014/main" id="{7D874D44-C3A7-432D-A21A-01A85F255BEE}"/>
              </a:ext>
            </a:extLst>
          </p:cNvPr>
          <p:cNvSpPr txBox="1"/>
          <p:nvPr/>
        </p:nvSpPr>
        <p:spPr>
          <a:xfrm>
            <a:off x="521964" y="2348880"/>
            <a:ext cx="6138268" cy="2246769"/>
          </a:xfrm>
          <a:prstGeom prst="rect">
            <a:avLst/>
          </a:prstGeom>
          <a:noFill/>
        </p:spPr>
        <p:txBody>
          <a:bodyPr wrap="square" rtlCol="0">
            <a:spAutoFit/>
          </a:bodyPr>
          <a:lstStyle/>
          <a:p>
            <a:r>
              <a:rPr lang="en-GB" sz="2800" dirty="0">
                <a:latin typeface="opensanslight"/>
                <a:ea typeface="Calibri" panose="020F0502020204030204" pitchFamily="34" charset="0"/>
                <a:cs typeface="Calibri" panose="020F0502020204030204" pitchFamily="34" charset="0"/>
              </a:rPr>
              <a:t>Any questions?</a:t>
            </a:r>
          </a:p>
          <a:p>
            <a:endParaRPr lang="en-GB" sz="2800" dirty="0">
              <a:latin typeface="opensanslight"/>
              <a:ea typeface="Calibri" panose="020F0502020204030204" pitchFamily="34" charset="0"/>
              <a:cs typeface="Calibri" panose="020F0502020204030204" pitchFamily="34" charset="0"/>
            </a:endParaRPr>
          </a:p>
          <a:p>
            <a:endParaRPr lang="en-GB" sz="2800" dirty="0">
              <a:latin typeface="opensanslight"/>
              <a:ea typeface="Calibri" panose="020F0502020204030204" pitchFamily="34" charset="0"/>
              <a:cs typeface="Calibri" panose="020F0502020204030204" pitchFamily="34" charset="0"/>
            </a:endParaRPr>
          </a:p>
          <a:p>
            <a:r>
              <a:rPr lang="en-GB" sz="2800" dirty="0">
                <a:latin typeface="opensanslight"/>
                <a:ea typeface="Calibri" panose="020F0502020204030204" pitchFamily="34" charset="0"/>
                <a:cs typeface="Calibri" panose="020F0502020204030204" pitchFamily="34" charset="0"/>
              </a:rPr>
              <a:t>Any suggestions for specific issues you’d like to cover in future sessions?</a:t>
            </a:r>
          </a:p>
        </p:txBody>
      </p:sp>
      <p:pic>
        <p:nvPicPr>
          <p:cNvPr id="4" name="Picture 3">
            <a:extLst>
              <a:ext uri="{FF2B5EF4-FFF2-40B4-BE49-F238E27FC236}">
                <a16:creationId xmlns:a16="http://schemas.microsoft.com/office/drawing/2014/main" id="{F81C8086-7ED5-B057-00A5-B72B346EED74}"/>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618" b="95221" l="5914" r="89785">
                        <a14:foregroundMark x1="21505" y1="37132" x2="36022" y2="33088"/>
                        <a14:foregroundMark x1="27957" y1="32353" x2="22581" y2="34191"/>
                        <a14:foregroundMark x1="27957" y1="56985" x2="15591" y2="62132"/>
                        <a14:foregroundMark x1="25269" y1="90809" x2="10215" y2="92279"/>
                        <a14:foregroundMark x1="7527" y1="95588" x2="25269" y2="95588"/>
                        <a14:foregroundMark x1="37097" y1="6618" x2="59677" y2="8088"/>
                        <a14:foregroundMark x1="37097" y1="36765" x2="34409" y2="57353"/>
                        <a14:foregroundMark x1="34409" y1="57353" x2="16667" y2="91176"/>
                        <a14:foregroundMark x1="44086" y1="87500" x2="46237" y2="92647"/>
                        <a14:foregroundMark x1="5914" y1="27574" x2="8065" y2="22059"/>
                      </a14:backgroundRemoval>
                    </a14:imgEffect>
                  </a14:imgLayer>
                </a14:imgProps>
              </a:ext>
            </a:extLst>
          </a:blip>
          <a:stretch>
            <a:fillRect/>
          </a:stretch>
        </p:blipFill>
        <p:spPr>
          <a:xfrm>
            <a:off x="7372350" y="3429083"/>
            <a:ext cx="1771650" cy="2590800"/>
          </a:xfrm>
          <a:prstGeom prst="rect">
            <a:avLst/>
          </a:prstGeom>
        </p:spPr>
      </p:pic>
    </p:spTree>
    <p:extLst>
      <p:ext uri="{BB962C8B-B14F-4D97-AF65-F5344CB8AC3E}">
        <p14:creationId xmlns:p14="http://schemas.microsoft.com/office/powerpoint/2010/main" val="2482128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title" idx="4294967295"/>
          </p:nvPr>
        </p:nvSpPr>
        <p:spPr>
          <a:xfrm>
            <a:off x="360363" y="1800225"/>
            <a:ext cx="8423275" cy="43195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r>
              <a:rPr kumimoji="0" lang="en-GB" sz="3200" b="0" i="0" u="none" strike="noStrike" kern="0" cap="none" spc="0" normalizeH="0" baseline="0" noProof="0" dirty="0">
                <a:ln>
                  <a:noFill/>
                </a:ln>
                <a:solidFill>
                  <a:schemeClr val="accent6">
                    <a:lumMod val="75000"/>
                  </a:schemeClr>
                </a:solidFill>
                <a:effectLst/>
                <a:uLnTx/>
                <a:uFillTx/>
                <a:latin typeface="Calibri"/>
                <a:ea typeface="Calibri"/>
                <a:cs typeface="Calibri"/>
                <a:sym typeface="Calibri"/>
              </a:rPr>
              <a:t>Learning Advocates</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Wychavon &amp; North Bromsgrove - Sam Purser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spurser@w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Wyre Forest - Paula Hemming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4"/>
              </a:rPr>
              <a:t>phemming@</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Worcester City - Sadie Hollow </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hlinkClick r:id="rId5"/>
              </a:rPr>
              <a:t>SHolloway2@worcestershire.gov.uk</a:t>
            </a:r>
            <a:endPar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Redditch &amp; South Bromsgrove - Mary Williams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6"/>
              </a:rPr>
              <a:t>mwilliams2@</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Roman Catholic Pyramid - Anne Griffin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rPr>
              <a:t>AGriffin@</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 </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Out of County - Fiona Eades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7"/>
              </a:rPr>
              <a:t>FEades@</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Out of County - Steve Judd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8"/>
              </a:rPr>
              <a:t>sjudd@</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Post 16 - Jill Peplow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9"/>
              </a:rPr>
              <a:t>JPeplow@</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3"/>
              </a:rPr>
              <a:t>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orcestershire.gov.uk</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Post 16 - Jess Reece </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hlinkClick r:id="rId10"/>
              </a:rPr>
              <a:t>JReece@worcestershire.gov.uk</a:t>
            </a:r>
            <a:endPar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Early Years (2, 3 &amp; 4 year olds) </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hlinkClick r:id="rId11"/>
              </a:rPr>
              <a:t>–</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 Sara Haigh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12"/>
              </a:rPr>
              <a:t>SHaigh@worcestershire.gov.uk</a:t>
            </a:r>
            <a:endPar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rPr>
              <a:t>Early Years (Reception age) - Becky James </a:t>
            </a:r>
            <a:r>
              <a:rPr kumimoji="0" lang="en-GB" sz="1600" b="0" i="0" u="none" strike="noStrike" kern="0" cap="none" spc="0" normalizeH="0" baseline="0" noProof="0" dirty="0">
                <a:ln>
                  <a:noFill/>
                </a:ln>
                <a:solidFill>
                  <a:srgbClr val="008272"/>
                </a:solidFill>
                <a:effectLst/>
                <a:uLnTx/>
                <a:uFillTx/>
                <a:latin typeface="Calibri" panose="020F0502020204030204" pitchFamily="34" charset="0"/>
                <a:ea typeface="Calibri"/>
                <a:cs typeface="Calibri"/>
                <a:sym typeface="Calibri"/>
                <a:hlinkClick r:id="rId13"/>
              </a:rPr>
              <a:t>BJames@w</a:t>
            </a:r>
            <a:r>
              <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hlinkClick r:id="rId13"/>
              </a:rPr>
              <a:t>orcestershire.gov.uk</a:t>
            </a:r>
            <a:endPar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endParaRPr kumimoji="0" lang="en-GB" sz="16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endParaRP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1200" b="0" i="0" u="none" strike="noStrike" kern="0" cap="none" spc="0" normalizeH="0" baseline="0" noProof="0" dirty="0">
              <a:ln>
                <a:noFill/>
              </a:ln>
              <a:solidFill>
                <a:srgbClr val="212121"/>
              </a:solidFill>
              <a:effectLst/>
              <a:uLnTx/>
              <a:uFillTx/>
              <a:latin typeface="Calibri" panose="020F0502020204030204" pitchFamily="34" charset="0"/>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3200" b="0" i="0" u="none" strike="noStrike" kern="0" cap="none" spc="0" normalizeH="0" baseline="0" noProof="0" dirty="0">
              <a:ln>
                <a:noFill/>
              </a:ln>
              <a:solidFill>
                <a:schemeClr val="accent6">
                  <a:lumMod val="75000"/>
                </a:schemeClr>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8C7CD3A7-0FC5-50E1-1545-C2EA97A644C1}"/>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1" y="404664"/>
            <a:ext cx="2411760" cy="1387787"/>
          </a:xfrm>
          <a:prstGeom prst="rect">
            <a:avLst/>
          </a:prstGeom>
          <a:noFill/>
        </p:spPr>
      </p:pic>
    </p:spTree>
    <p:extLst>
      <p:ext uri="{BB962C8B-B14F-4D97-AF65-F5344CB8AC3E}">
        <p14:creationId xmlns:p14="http://schemas.microsoft.com/office/powerpoint/2010/main" val="412785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104138"/>
            <a:ext cx="5170932" cy="1337310"/>
          </a:xfrm>
        </p:spPr>
        <p:txBody>
          <a:bodyPr anchor="b">
            <a:normAutofit/>
          </a:bodyPr>
          <a:lstStyle/>
          <a:p>
            <a:r>
              <a:rPr lang="en-GB" sz="4050" dirty="0">
                <a:latin typeface="Arial" panose="020B0604020202020204" pitchFamily="34" charset="0"/>
                <a:cs typeface="Arial" panose="020B0604020202020204" pitchFamily="34" charset="0"/>
              </a:rPr>
              <a:t>Session aims</a:t>
            </a:r>
          </a:p>
        </p:txBody>
      </p:sp>
      <p:sp>
        <p:nvSpPr>
          <p:cNvPr id="6" name="Rectangle 3"/>
          <p:cNvSpPr>
            <a:spLocks noGrp="1" noChangeArrowheads="1"/>
          </p:cNvSpPr>
          <p:nvPr>
            <p:ph idx="1"/>
          </p:nvPr>
        </p:nvSpPr>
        <p:spPr>
          <a:xfrm>
            <a:off x="480060" y="2887218"/>
            <a:ext cx="5170932" cy="3011138"/>
          </a:xfrm>
        </p:spPr>
        <p:txBody>
          <a:bodyPr>
            <a:normAutofit/>
          </a:bodyPr>
          <a:lstStyle/>
          <a:p>
            <a:r>
              <a:rPr lang="en-GB" sz="1650" dirty="0">
                <a:latin typeface="Arial" panose="020B0604020202020204" pitchFamily="34" charset="0"/>
                <a:cs typeface="Arial" panose="020B0604020202020204" pitchFamily="34" charset="0"/>
              </a:rPr>
              <a:t>Identifying the range of emotions children experience with transition.</a:t>
            </a:r>
          </a:p>
          <a:p>
            <a:r>
              <a:rPr lang="en-GB" sz="1650" dirty="0">
                <a:latin typeface="Arial" panose="020B0604020202020204" pitchFamily="34" charset="0"/>
                <a:cs typeface="Arial" panose="020B0604020202020204" pitchFamily="34" charset="0"/>
              </a:rPr>
              <a:t>To explore what anxiety is and how to spot it.</a:t>
            </a:r>
          </a:p>
          <a:p>
            <a:r>
              <a:rPr lang="en-GB" sz="1650" dirty="0">
                <a:latin typeface="Arial" panose="020B0604020202020204" pitchFamily="34" charset="0"/>
                <a:cs typeface="Arial" panose="020B0604020202020204" pitchFamily="34" charset="0"/>
              </a:rPr>
              <a:t>Practical tips to help children to manage anxiety about transition.</a:t>
            </a:r>
            <a:endParaRPr lang="en-GB" sz="1650" dirty="0"/>
          </a:p>
        </p:txBody>
      </p:sp>
      <p:sp>
        <p:nvSpPr>
          <p:cNvPr id="7" name="Slide Number Placeholder 6"/>
          <p:cNvSpPr>
            <a:spLocks noGrp="1"/>
          </p:cNvSpPr>
          <p:nvPr>
            <p:ph type="sldNum" sz="quarter" idx="12"/>
          </p:nvPr>
        </p:nvSpPr>
        <p:spPr>
          <a:xfrm>
            <a:off x="6457950" y="5624513"/>
            <a:ext cx="2057400" cy="273844"/>
          </a:xfrm>
        </p:spPr>
        <p:txBody>
          <a:bodyPr>
            <a:normAutofit fontScale="92500" lnSpcReduction="10000"/>
          </a:bodyPr>
          <a:lstStyle/>
          <a:p>
            <a:pPr>
              <a:spcAft>
                <a:spcPts val="450"/>
              </a:spcAft>
            </a:pPr>
            <a:fld id="{008C9B2F-664D-43F1-B480-0AE6DACD5C73}" type="slidenum">
              <a:rPr lang="en-GB" smtClean="0">
                <a:latin typeface="Arial" panose="020B0604020202020204" pitchFamily="34" charset="0"/>
                <a:cs typeface="Arial" panose="020B0604020202020204" pitchFamily="34" charset="0"/>
              </a:rPr>
              <a:pPr>
                <a:spcAft>
                  <a:spcPts val="450"/>
                </a:spcAft>
              </a:pPr>
              <a:t>4</a:t>
            </a:fld>
            <a:endParaRPr lang="en-GB">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556A571-CBA4-7598-BC4B-BEE1852833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228" y="1473352"/>
            <a:ext cx="3010662" cy="2257997"/>
          </a:xfrm>
          <a:prstGeom prst="rect">
            <a:avLst/>
          </a:prstGeom>
        </p:spPr>
      </p:pic>
    </p:spTree>
    <p:extLst>
      <p:ext uri="{BB962C8B-B14F-4D97-AF65-F5344CB8AC3E}">
        <p14:creationId xmlns:p14="http://schemas.microsoft.com/office/powerpoint/2010/main" val="110933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3367BF54-9105-1C59-1C4F-F358CEB03E2F}"/>
              </a:ext>
            </a:extLst>
          </p:cNvPr>
          <p:cNvSpPr>
            <a:spLocks noGrp="1"/>
          </p:cNvSpPr>
          <p:nvPr>
            <p:ph type="title"/>
          </p:nvPr>
        </p:nvSpPr>
        <p:spPr>
          <a:xfrm>
            <a:off x="480060" y="1101277"/>
            <a:ext cx="3502573" cy="1467631"/>
          </a:xfrm>
        </p:spPr>
        <p:txBody>
          <a:bodyPr anchor="b">
            <a:normAutofit fontScale="90000"/>
          </a:bodyPr>
          <a:lstStyle/>
          <a:p>
            <a:r>
              <a:rPr lang="en-GB" sz="3450" dirty="0"/>
              <a:t>Keeping us safe within the discussion</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797496"/>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1B8DE26-3C76-309C-8252-F12AAC87F41A}"/>
              </a:ext>
            </a:extLst>
          </p:cNvPr>
          <p:cNvSpPr>
            <a:spLocks noGrp="1"/>
          </p:cNvSpPr>
          <p:nvPr>
            <p:ph idx="1"/>
          </p:nvPr>
        </p:nvSpPr>
        <p:spPr>
          <a:xfrm>
            <a:off x="480060" y="3011924"/>
            <a:ext cx="3182692" cy="2490501"/>
          </a:xfrm>
        </p:spPr>
        <p:txBody>
          <a:bodyPr>
            <a:normAutofit/>
          </a:bodyPr>
          <a:lstStyle/>
          <a:p>
            <a:r>
              <a:rPr lang="en-GB" dirty="0"/>
              <a:t>Confidentiality.</a:t>
            </a:r>
          </a:p>
          <a:p>
            <a:r>
              <a:rPr lang="en-GB" dirty="0"/>
              <a:t>The right to pass.</a:t>
            </a:r>
          </a:p>
          <a:p>
            <a:r>
              <a:rPr lang="en-GB" dirty="0"/>
              <a:t>A culture of respect.</a:t>
            </a:r>
          </a:p>
        </p:txBody>
      </p:sp>
      <p:pic>
        <p:nvPicPr>
          <p:cNvPr id="1026" name="Picture 2" descr="Image result for safety">
            <a:extLst>
              <a:ext uri="{FF2B5EF4-FFF2-40B4-BE49-F238E27FC236}">
                <a16:creationId xmlns:a16="http://schemas.microsoft.com/office/drawing/2014/main" id="{B1D2A98F-2C87-BD88-EDB3-7F1DBB65D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3299"/>
          <a:stretch/>
        </p:blipFill>
        <p:spPr bwMode="auto">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66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0352-6F99-0002-3BAB-F8C55FC19995}"/>
              </a:ext>
            </a:extLst>
          </p:cNvPr>
          <p:cNvSpPr>
            <a:spLocks noGrp="1"/>
          </p:cNvSpPr>
          <p:nvPr>
            <p:ph type="title"/>
          </p:nvPr>
        </p:nvSpPr>
        <p:spPr>
          <a:xfrm>
            <a:off x="479161" y="1336645"/>
            <a:ext cx="2678858" cy="2680137"/>
          </a:xfrm>
        </p:spPr>
        <p:txBody>
          <a:bodyPr vert="horz" lIns="68580" tIns="34290" rIns="68580" bIns="34290" rtlCol="0" anchor="b" anchorCtr="0">
            <a:normAutofit/>
          </a:bodyPr>
          <a:lstStyle/>
          <a:p>
            <a:r>
              <a:rPr lang="en-US" sz="4950" kern="1200" dirty="0">
                <a:solidFill>
                  <a:schemeClr val="tx1"/>
                </a:solidFill>
                <a:latin typeface="+mj-lt"/>
                <a:ea typeface="+mj-ea"/>
                <a:cs typeface="+mj-cs"/>
              </a:rPr>
              <a:t>Moving on up</a:t>
            </a:r>
          </a:p>
        </p:txBody>
      </p:sp>
      <p:sp>
        <p:nvSpPr>
          <p:cNvPr id="3" name="Content Placeholder 2">
            <a:extLst>
              <a:ext uri="{FF2B5EF4-FFF2-40B4-BE49-F238E27FC236}">
                <a16:creationId xmlns:a16="http://schemas.microsoft.com/office/drawing/2014/main" id="{C2CF27E7-F980-4382-E6C4-50626C4D5A79}"/>
              </a:ext>
            </a:extLst>
          </p:cNvPr>
          <p:cNvSpPr>
            <a:spLocks noGrp="1"/>
          </p:cNvSpPr>
          <p:nvPr>
            <p:ph idx="1"/>
          </p:nvPr>
        </p:nvSpPr>
        <p:spPr>
          <a:xfrm>
            <a:off x="479161" y="4330621"/>
            <a:ext cx="2678858" cy="1169495"/>
          </a:xfrm>
        </p:spPr>
        <p:txBody>
          <a:bodyPr vert="horz" lIns="68580" tIns="34290" rIns="68580" bIns="34290" rtlCol="0" anchor="t" anchorCtr="0">
            <a:normAutofit/>
          </a:bodyPr>
          <a:lstStyle/>
          <a:p>
            <a:pPr marL="0" indent="0">
              <a:buNone/>
            </a:pPr>
            <a:r>
              <a:rPr lang="en-US" sz="1800" kern="1200">
                <a:solidFill>
                  <a:schemeClr val="tx1"/>
                </a:solidFill>
                <a:latin typeface="+mn-lt"/>
                <a:ea typeface="+mn-ea"/>
                <a:cs typeface="+mn-cs"/>
              </a:rPr>
              <a:t>What are the positives about starting secondary school?</a:t>
            </a:r>
          </a:p>
        </p:txBody>
      </p:sp>
      <p:pic>
        <p:nvPicPr>
          <p:cNvPr id="2050" name="Picture 2" descr="Promotion Sunday - Moving UP Graduation Party Themes, Preschool ...">
            <a:extLst>
              <a:ext uri="{FF2B5EF4-FFF2-40B4-BE49-F238E27FC236}">
                <a16:creationId xmlns:a16="http://schemas.microsoft.com/office/drawing/2014/main" id="{AAE6F13A-0393-22AF-9DB4-92BB746F6D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62302" y="1337310"/>
            <a:ext cx="3267803" cy="416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8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7190-671A-1C2F-28D9-975B4948616F}"/>
              </a:ext>
            </a:extLst>
          </p:cNvPr>
          <p:cNvSpPr>
            <a:spLocks noGrp="1"/>
          </p:cNvSpPr>
          <p:nvPr>
            <p:ph type="title"/>
          </p:nvPr>
        </p:nvSpPr>
        <p:spPr>
          <a:xfrm>
            <a:off x="329184" y="646988"/>
            <a:ext cx="8263890" cy="1075811"/>
          </a:xfrm>
        </p:spPr>
        <p:txBody>
          <a:bodyPr anchor="b">
            <a:normAutofit/>
          </a:bodyPr>
          <a:lstStyle/>
          <a:p>
            <a:r>
              <a:rPr lang="en-GB" sz="4050" dirty="0"/>
              <a:t>Moving on up</a:t>
            </a:r>
          </a:p>
        </p:txBody>
      </p:sp>
      <p:pic>
        <p:nvPicPr>
          <p:cNvPr id="4" name="Picture 2" descr="Promotion Sunday - Moving UP Graduation Party Themes, Preschool ...">
            <a:extLst>
              <a:ext uri="{FF2B5EF4-FFF2-40B4-BE49-F238E27FC236}">
                <a16:creationId xmlns:a16="http://schemas.microsoft.com/office/drawing/2014/main" id="{6AAD07A8-B688-F547-1969-F7B56D8BE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8403"/>
          <a:stretch/>
        </p:blipFill>
        <p:spPr bwMode="auto">
          <a:xfrm>
            <a:off x="6432804" y="3127758"/>
            <a:ext cx="2160270" cy="22454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DBE5E3FA-9C0E-60C3-3427-44F58958A83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2649255"/>
              </p:ext>
            </p:extLst>
          </p:nvPr>
        </p:nvGraphicFramePr>
        <p:xfrm>
          <a:off x="251520" y="2814572"/>
          <a:ext cx="6116922" cy="3486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279651D9-9817-B7FB-6E57-1BE742C2C221}"/>
              </a:ext>
            </a:extLst>
          </p:cNvPr>
          <p:cNvSpPr txBox="1"/>
          <p:nvPr/>
        </p:nvSpPr>
        <p:spPr>
          <a:xfrm>
            <a:off x="363474" y="1722799"/>
            <a:ext cx="8229600" cy="1061829"/>
          </a:xfrm>
          <a:prstGeom prst="rect">
            <a:avLst/>
          </a:prstGeom>
          <a:noFill/>
        </p:spPr>
        <p:txBody>
          <a:bodyPr wrap="square" rtlCol="0">
            <a:spAutoFit/>
          </a:bodyPr>
          <a:lstStyle/>
          <a:p>
            <a:r>
              <a:rPr lang="en-GB" sz="2100" dirty="0"/>
              <a:t>What challenges do you / your child foresee?</a:t>
            </a:r>
          </a:p>
          <a:p>
            <a:r>
              <a:rPr lang="en-GB" sz="2100" dirty="0"/>
              <a:t>What feelings do these challenges invoke? Anxiety? Sadness? Fear? Loss?</a:t>
            </a:r>
          </a:p>
        </p:txBody>
      </p:sp>
    </p:spTree>
    <p:extLst>
      <p:ext uri="{BB962C8B-B14F-4D97-AF65-F5344CB8AC3E}">
        <p14:creationId xmlns:p14="http://schemas.microsoft.com/office/powerpoint/2010/main" val="242914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A10E-12A1-6CCF-E005-7F605058A4F0}"/>
              </a:ext>
            </a:extLst>
          </p:cNvPr>
          <p:cNvSpPr>
            <a:spLocks noGrp="1"/>
          </p:cNvSpPr>
          <p:nvPr>
            <p:ph type="title"/>
          </p:nvPr>
        </p:nvSpPr>
        <p:spPr>
          <a:xfrm>
            <a:off x="480060" y="1104138"/>
            <a:ext cx="5170932" cy="1337310"/>
          </a:xfrm>
        </p:spPr>
        <p:txBody>
          <a:bodyPr anchor="b">
            <a:normAutofit/>
          </a:bodyPr>
          <a:lstStyle/>
          <a:p>
            <a:r>
              <a:rPr lang="en-GB" sz="4050" dirty="0">
                <a:latin typeface="Arial" panose="020B0604020202020204" pitchFamily="34" charset="0"/>
                <a:cs typeface="Arial" panose="020B0604020202020204" pitchFamily="34" charset="0"/>
              </a:rPr>
              <a:t>What is Anxiety?</a:t>
            </a:r>
            <a:endParaRPr lang="en-GB" sz="4050" dirty="0"/>
          </a:p>
        </p:txBody>
      </p:sp>
      <p:sp>
        <p:nvSpPr>
          <p:cNvPr id="6" name="Content Placeholder 5">
            <a:extLst>
              <a:ext uri="{FF2B5EF4-FFF2-40B4-BE49-F238E27FC236}">
                <a16:creationId xmlns:a16="http://schemas.microsoft.com/office/drawing/2014/main" id="{F55BAC09-E23D-2EE8-8DF0-C3AC806A2D46}"/>
              </a:ext>
            </a:extLst>
          </p:cNvPr>
          <p:cNvSpPr>
            <a:spLocks noGrp="1"/>
          </p:cNvSpPr>
          <p:nvPr>
            <p:ph idx="1"/>
          </p:nvPr>
        </p:nvSpPr>
        <p:spPr>
          <a:xfrm>
            <a:off x="480060" y="2887218"/>
            <a:ext cx="5170932" cy="2612898"/>
          </a:xfrm>
        </p:spPr>
        <p:txBody>
          <a:bodyPr>
            <a:normAutofit lnSpcReduction="10000"/>
          </a:bodyPr>
          <a:lstStyle/>
          <a:p>
            <a:endParaRPr lang="en-GB" sz="1650" dirty="0">
              <a:latin typeface="Arial" panose="020B0604020202020204" pitchFamily="34" charset="0"/>
              <a:cs typeface="Arial" panose="020B0604020202020204" pitchFamily="34" charset="0"/>
            </a:endParaRPr>
          </a:p>
          <a:p>
            <a:r>
              <a:rPr lang="en-GB" sz="1650" dirty="0">
                <a:latin typeface="Arial" panose="020B0604020202020204" pitchFamily="34" charset="0"/>
                <a:cs typeface="Arial" panose="020B0604020202020204" pitchFamily="34" charset="0"/>
              </a:rPr>
              <a:t>It isn’t always easy to spot anxiety in children.</a:t>
            </a:r>
          </a:p>
          <a:p>
            <a:r>
              <a:rPr lang="en-GB" sz="1650" dirty="0">
                <a:latin typeface="Arial" panose="020B0604020202020204" pitchFamily="34" charset="0"/>
                <a:cs typeface="Arial" panose="020B0604020202020204" pitchFamily="34" charset="0"/>
              </a:rPr>
              <a:t> Anxiety is a normal emotion that although unpleasant, has an important job.</a:t>
            </a:r>
          </a:p>
          <a:p>
            <a:r>
              <a:rPr lang="en-GB" sz="1650" dirty="0">
                <a:latin typeface="Arial" panose="020B0604020202020204" pitchFamily="34" charset="0"/>
                <a:cs typeface="Arial" panose="020B0604020202020204" pitchFamily="34" charset="0"/>
              </a:rPr>
              <a:t>Small amounts of anxiety can be helpful when we need to perform.</a:t>
            </a:r>
          </a:p>
          <a:p>
            <a:r>
              <a:rPr lang="en-GB" sz="1650" dirty="0">
                <a:latin typeface="Arial" panose="020B0604020202020204" pitchFamily="34" charset="0"/>
                <a:cs typeface="Arial" panose="020B0604020202020204" pitchFamily="34" charset="0"/>
              </a:rPr>
              <a:t>Anxiety becomes a problem when it causes a high level of distress, lasts a long time and stops us from doing day-to-day things we enjoy.</a:t>
            </a:r>
          </a:p>
        </p:txBody>
      </p:sp>
      <p:pic>
        <p:nvPicPr>
          <p:cNvPr id="1026" name="Picture 2" descr="See the source image">
            <a:extLst>
              <a:ext uri="{FF2B5EF4-FFF2-40B4-BE49-F238E27FC236}">
                <a16:creationId xmlns:a16="http://schemas.microsoft.com/office/drawing/2014/main" id="{CCA797A2-A285-FA6B-186A-35071AD8B7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5267" y="2685427"/>
            <a:ext cx="2263779" cy="257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8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C473-D15A-4869-9A05-D7186FB5DFB4}"/>
              </a:ext>
            </a:extLst>
          </p:cNvPr>
          <p:cNvSpPr>
            <a:spLocks noGrp="1"/>
          </p:cNvSpPr>
          <p:nvPr>
            <p:ph type="title"/>
          </p:nvPr>
        </p:nvSpPr>
        <p:spPr>
          <a:xfrm>
            <a:off x="480060" y="1104138"/>
            <a:ext cx="5170932" cy="1337310"/>
          </a:xfrm>
        </p:spPr>
        <p:txBody>
          <a:bodyPr anchor="b">
            <a:normAutofit/>
          </a:bodyPr>
          <a:lstStyle/>
          <a:p>
            <a:r>
              <a:rPr lang="en-GB" sz="4050" dirty="0"/>
              <a:t>Anxiety has 4 parts</a:t>
            </a:r>
          </a:p>
        </p:txBody>
      </p:sp>
      <p:sp>
        <p:nvSpPr>
          <p:cNvPr id="3" name="Content Placeholder 2">
            <a:extLst>
              <a:ext uri="{FF2B5EF4-FFF2-40B4-BE49-F238E27FC236}">
                <a16:creationId xmlns:a16="http://schemas.microsoft.com/office/drawing/2014/main" id="{856A7A6A-026D-4566-9D5F-601FCF2D4E8C}"/>
              </a:ext>
            </a:extLst>
          </p:cNvPr>
          <p:cNvSpPr>
            <a:spLocks noGrp="1"/>
          </p:cNvSpPr>
          <p:nvPr>
            <p:ph idx="1"/>
          </p:nvPr>
        </p:nvSpPr>
        <p:spPr>
          <a:xfrm>
            <a:off x="480060" y="2887218"/>
            <a:ext cx="8002633" cy="2612898"/>
          </a:xfrm>
        </p:spPr>
        <p:txBody>
          <a:bodyPr>
            <a:normAutofit fontScale="85000" lnSpcReduction="20000"/>
          </a:bodyPr>
          <a:lstStyle/>
          <a:p>
            <a:r>
              <a:rPr lang="en-GB" sz="1800" b="1" dirty="0"/>
              <a:t>Thinking part: </a:t>
            </a:r>
            <a:r>
              <a:rPr lang="en-GB" sz="1800" dirty="0"/>
              <a:t>The anxious, negative thoughts.</a:t>
            </a:r>
            <a:endParaRPr lang="en-GB" sz="1800" b="1" dirty="0"/>
          </a:p>
          <a:p>
            <a:r>
              <a:rPr lang="en-GB" sz="1800" b="1" dirty="0"/>
              <a:t>Feelings part: </a:t>
            </a:r>
            <a:r>
              <a:rPr lang="en-GB" sz="1800" dirty="0"/>
              <a:t>The feeling of anxiety, fear and nervousness in your body.</a:t>
            </a:r>
            <a:endParaRPr lang="en-GB" sz="1800" b="1" dirty="0"/>
          </a:p>
          <a:p>
            <a:r>
              <a:rPr lang="en-GB" sz="1800" b="1" dirty="0"/>
              <a:t>Physical</a:t>
            </a:r>
            <a:r>
              <a:rPr lang="en-GB" sz="1800" dirty="0"/>
              <a:t> </a:t>
            </a:r>
            <a:r>
              <a:rPr lang="en-GB" sz="1800" b="1" dirty="0"/>
              <a:t>part. </a:t>
            </a:r>
            <a:r>
              <a:rPr lang="en-GB" sz="1800" dirty="0"/>
              <a:t>This includes the physical sensations of anxiety, such as nausea, sweating, shaking, dry mouth and increased heart rate and breathing.</a:t>
            </a:r>
          </a:p>
          <a:p>
            <a:endParaRPr lang="en-GB" sz="1800" dirty="0"/>
          </a:p>
          <a:p>
            <a:pPr marL="0" indent="0">
              <a:buNone/>
            </a:pPr>
            <a:r>
              <a:rPr lang="en-GB" sz="1800" dirty="0"/>
              <a:t>When children experience anxious thoughts, feelings and physical symptoms it can lead to distress (challenging) behaviours:</a:t>
            </a:r>
          </a:p>
          <a:p>
            <a:pPr marL="0" indent="0">
              <a:buNone/>
            </a:pPr>
            <a:endParaRPr lang="en-GB" sz="1800" dirty="0"/>
          </a:p>
          <a:p>
            <a:r>
              <a:rPr lang="en-GB" sz="1800" b="1" dirty="0"/>
              <a:t>Behavioural part. </a:t>
            </a:r>
            <a:r>
              <a:rPr lang="en-GB" sz="1800" dirty="0"/>
              <a:t>Running away, hiding / avoiding, ‘shutting down’, lashing out, shouting, confrontation, throwing things.</a:t>
            </a:r>
          </a:p>
          <a:p>
            <a:endParaRPr lang="en-GB" sz="1125" dirty="0"/>
          </a:p>
        </p:txBody>
      </p:sp>
      <p:pic>
        <p:nvPicPr>
          <p:cNvPr id="5" name="Picture 4">
            <a:extLst>
              <a:ext uri="{FF2B5EF4-FFF2-40B4-BE49-F238E27FC236}">
                <a16:creationId xmlns:a16="http://schemas.microsoft.com/office/drawing/2014/main" id="{DAB0AD88-6030-4748-B97C-0AA1EBAC02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983792"/>
            <a:ext cx="2500884" cy="1875663"/>
          </a:xfrm>
          <a:prstGeom prst="rect">
            <a:avLst/>
          </a:prstGeom>
        </p:spPr>
      </p:pic>
    </p:spTree>
    <p:extLst>
      <p:ext uri="{BB962C8B-B14F-4D97-AF65-F5344CB8AC3E}">
        <p14:creationId xmlns:p14="http://schemas.microsoft.com/office/powerpoint/2010/main" val="2533439537"/>
      </p:ext>
    </p:extLst>
  </p:cSld>
  <p:clrMapOvr>
    <a:masterClrMapping/>
  </p:clrMapOvr>
</p:sld>
</file>

<file path=ppt/theme/theme1.xml><?xml version="1.0" encoding="utf-8"?>
<a:theme xmlns:a="http://schemas.openxmlformats.org/drawingml/2006/main" name="pres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siness_x0020_Owner xmlns="8394a309-b766-4598-9079-5c90de564ad1">
      <UserInfo>
        <DisplayName/>
        <AccountId xsi:nil="true"/>
        <AccountType/>
      </UserInfo>
    </Business_x0020_Owner>
    <h391b686c5a84dee911dc68cf1190ef4 xmlns="8394a309-b766-4598-9079-5c90de564ad1">
      <Terms xmlns="http://schemas.microsoft.com/office/infopath/2007/PartnerControls"/>
    </h391b686c5a84dee911dc68cf1190ef4>
    <b96b2eea7c864110b50d4689788c735e xmlns="8394a309-b766-4598-9079-5c90de564ad1">
      <Terms xmlns="http://schemas.microsoft.com/office/infopath/2007/PartnerControls">
        <TermInfo xmlns="http://schemas.microsoft.com/office/infopath/2007/PartnerControls">
          <TermName xmlns="http://schemas.microsoft.com/office/infopath/2007/PartnerControls">CoreSection</TermName>
          <TermId xmlns="http://schemas.microsoft.com/office/infopath/2007/PartnerControls">0ab7bdd1-1d0e-4fa2-a235-2682401e7929</TermId>
        </TermInfo>
      </Terms>
    </b96b2eea7c864110b50d4689788c735e>
    <Expiry_x0020_Date xmlns="8394a309-b766-4598-9079-5c90de564ad1" xsi:nil="true"/>
    <Review_x0020_Date xmlns="8394a309-b766-4598-9079-5c90de564ad1" xsi:nil="true"/>
    <l0a21930db29477aacff9255782f9a52 xmlns="8394a309-b766-4598-9079-5c90de564ad1">
      <Terms xmlns="http://schemas.microsoft.com/office/infopath/2007/PartnerControls">
        <TermInfo xmlns="http://schemas.microsoft.com/office/infopath/2007/PartnerControls">
          <TermName xmlns="http://schemas.microsoft.com/office/infopath/2007/PartnerControls">Content and Communications</TermName>
          <TermId xmlns="http://schemas.microsoft.com/office/infopath/2007/PartnerControls">32b66cdb-b967-4985-a1b8-11226f209114</TermId>
        </TermInfo>
      </Terms>
    </l0a21930db29477aacff9255782f9a52>
    <f4ffc26c633c44a18c01b1c5231eec42 xmlns="1013bc89-e9f8-443a-8537-447806ae4d56">
      <Terms xmlns="http://schemas.microsoft.com/office/infopath/2007/PartnerControls">
        <TermInfo xmlns="http://schemas.microsoft.com/office/infopath/2007/PartnerControls">
          <TermName xmlns="http://schemas.microsoft.com/office/infopath/2007/PartnerControls">Accessibility</TermName>
          <TermId xmlns="http://schemas.microsoft.com/office/infopath/2007/PartnerControls">51ad912b-54fe-45e1-9045-9715435c73d2</TermId>
        </TermInfo>
      </Terms>
    </f4ffc26c633c44a18c01b1c5231eec42>
    <fab78a9ee9a9424792d764e9cb1998f2 xmlns="8394a309-b766-4598-9079-5c90de564ad1">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ae2dcda5-eacc-4f69-80bd-5dabdb504235</TermId>
        </TermInfo>
      </Terms>
    </fab78a9ee9a9424792d764e9cb1998f2>
    <TaxCatchAll xmlns="8394a309-b766-4598-9079-5c90de564ad1">
      <Value>6</Value>
      <Value>248</Value>
      <Value>149</Value>
      <Value>1</Value>
    </TaxCatchAll>
    <c4cdf6570482439b9c7b96f392c8a60b xmlns="8394a309-b766-4598-9079-5c90de564ad1">
      <Terms xmlns="http://schemas.microsoft.com/office/infopath/2007/PartnerControls"/>
    </c4cdf6570482439b9c7b96f392c8a60b>
  </documentManagement>
</p:properties>
</file>

<file path=customXml/item2.xml><?xml version="1.0" encoding="utf-8"?>
<ct:contentTypeSchema xmlns:ct="http://schemas.microsoft.com/office/2006/metadata/contentType" xmlns:ma="http://schemas.microsoft.com/office/2006/metadata/properties/metaAttributes" ct:_="" ma:_="" ma:contentTypeName="WCCColumns" ma:contentTypeID="0x010100E020779D2D1DE84296B97477F853117C00464673AA61C3DA45A6059937BCE5D52D" ma:contentTypeVersion="11" ma:contentTypeDescription="" ma:contentTypeScope="" ma:versionID="27bebd47a9d4d05089cab070e839566f">
  <xsd:schema xmlns:xsd="http://www.w3.org/2001/XMLSchema" xmlns:xs="http://www.w3.org/2001/XMLSchema" xmlns:p="http://schemas.microsoft.com/office/2006/metadata/properties" xmlns:ns2="8394a309-b766-4598-9079-5c90de564ad1" xmlns:ns3="1013bc89-e9f8-443a-8537-447806ae4d56" xmlns:ns4="70e987a4-ac28-43c9-8eb1-226a9a966c6e" targetNamespace="http://schemas.microsoft.com/office/2006/metadata/properties" ma:root="true" ma:fieldsID="876f54440eacb68e2b7597cfbbf87e86" ns2:_="" ns3:_="" ns4:_="">
    <xsd:import namespace="8394a309-b766-4598-9079-5c90de564ad1"/>
    <xsd:import namespace="1013bc89-e9f8-443a-8537-447806ae4d56"/>
    <xsd:import namespace="70e987a4-ac28-43c9-8eb1-226a9a966c6e"/>
    <xsd:element name="properties">
      <xsd:complexType>
        <xsd:sequence>
          <xsd:element name="documentManagement">
            <xsd:complexType>
              <xsd:all>
                <xsd:element ref="ns2:Business_x0020_Owner" minOccurs="0"/>
                <xsd:element ref="ns2:Review_x0020_Date" minOccurs="0"/>
                <xsd:element ref="ns2:Expiry_x0020_Date" minOccurs="0"/>
                <xsd:element ref="ns2:TaxCatchAllLabel" minOccurs="0"/>
                <xsd:element ref="ns2:TaxCatchAll" minOccurs="0"/>
                <xsd:element ref="ns2:h391b686c5a84dee911dc68cf1190ef4" minOccurs="0"/>
                <xsd:element ref="ns2:c4cdf6570482439b9c7b96f392c8a60b" minOccurs="0"/>
                <xsd:element ref="ns2:fab78a9ee9a9424792d764e9cb1998f2" minOccurs="0"/>
                <xsd:element ref="ns2:b96b2eea7c864110b50d4689788c735e" minOccurs="0"/>
                <xsd:element ref="ns2:l0a21930db29477aacff9255782f9a52" minOccurs="0"/>
                <xsd:element ref="ns3:f4ffc26c633c44a18c01b1c5231eec42" minOccurs="0"/>
                <xsd:element ref="ns4:SharedWithUsers" minOccurs="0"/>
                <xsd:element ref="ns4: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4a309-b766-4598-9079-5c90de564ad1" elementFormDefault="qualified">
    <xsd:import namespace="http://schemas.microsoft.com/office/2006/documentManagement/types"/>
    <xsd:import namespace="http://schemas.microsoft.com/office/infopath/2007/PartnerControls"/>
    <xsd:element name="Business_x0020_Owner" ma:index="3" nillable="true" ma:displayName="Business Owner" ma:list="UserInfo" ma:SharePointGroup="0" ma:internalName="Busin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Date" ma:index="4" nillable="true" ma:displayName="Review Date" ma:format="DateOnly" ma:internalName="Review_x0020_Date">
      <xsd:simpleType>
        <xsd:restriction base="dms:DateTime"/>
      </xsd:simpleType>
    </xsd:element>
    <xsd:element name="Expiry_x0020_Date" ma:index="5" nillable="true" ma:displayName="Expiry Date" ma:format="DateOnly" ma:internalName="Expiry_x0020_Date">
      <xsd:simpleType>
        <xsd:restriction base="dms:DateTime"/>
      </xsd:simpleType>
    </xsd:element>
    <xsd:element name="TaxCatchAllLabel" ma:index="10" nillable="true" ma:displayName="Taxonomy Catch All Column1" ma:description="" ma:hidden="true" ma:list="{0feaa9f6-1717-4de4-988e-60dfde7d77bd}" ma:internalName="TaxCatchAllLabel" ma:readOnly="true" ma:showField="CatchAllDataLabel"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TaxCatchAll" ma:index="11" nillable="true" ma:displayName="Taxonomy Catch All Column" ma:description="" ma:hidden="true" ma:list="{0feaa9f6-1717-4de4-988e-60dfde7d77bd}" ma:internalName="TaxCatchAll" ma:showField="CatchAllData"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h391b686c5a84dee911dc68cf1190ef4" ma:index="13" nillable="true" ma:taxonomy="true" ma:internalName="h391b686c5a84dee911dc68cf1190ef4" ma:taxonomyFieldName="Directorate" ma:displayName="Directorate" ma:default="" ma:fieldId="{1391b686-c5a8-4dee-911d-c68cf1190ef4}" ma:taxonomyMulti="true" ma:sspId="69055dc2-26ad-43de-a66d-de702ec6dd99" ma:termSetId="16a7a577-1eee-4d6d-8ed9-a58880da326d" ma:anchorId="00000000-0000-0000-0000-000000000000" ma:open="false" ma:isKeyword="false">
      <xsd:complexType>
        <xsd:sequence>
          <xsd:element ref="pc:Terms" minOccurs="0" maxOccurs="1"/>
        </xsd:sequence>
      </xsd:complexType>
    </xsd:element>
    <xsd:element name="c4cdf6570482439b9c7b96f392c8a60b" ma:index="14" nillable="true" ma:taxonomy="true" ma:internalName="c4cdf6570482439b9c7b96f392c8a60b" ma:taxonomyFieldName="Audience1" ma:displayName="Audience" ma:default="" ma:fieldId="{c4cdf657-0482-439b-9c7b-96f392c8a60b}" ma:sspId="69055dc2-26ad-43de-a66d-de702ec6dd99" ma:termSetId="70c80303-2b48-4a78-beae-42873756bf65" ma:anchorId="00000000-0000-0000-0000-000000000000" ma:open="false" ma:isKeyword="false">
      <xsd:complexType>
        <xsd:sequence>
          <xsd:element ref="pc:Terms" minOccurs="0" maxOccurs="1"/>
        </xsd:sequence>
      </xsd:complexType>
    </xsd:element>
    <xsd:element name="fab78a9ee9a9424792d764e9cb1998f2" ma:index="15" nillable="true" ma:taxonomy="true" ma:internalName="fab78a9ee9a9424792d764e9cb1998f2" ma:taxonomyFieldName="Doc_x0020_Type" ma:displayName="Doc Type" ma:default="" ma:fieldId="{fab78a9e-e9a9-4247-92d7-64e9cb1998f2}" ma:sspId="69055dc2-26ad-43de-a66d-de702ec6dd99" ma:termSetId="889f3434-4809-4fd7-b63b-93a228e72cda" ma:anchorId="00000000-0000-0000-0000-000000000000" ma:open="false" ma:isKeyword="false">
      <xsd:complexType>
        <xsd:sequence>
          <xsd:element ref="pc:Terms" minOccurs="0" maxOccurs="1"/>
        </xsd:sequence>
      </xsd:complexType>
    </xsd:element>
    <xsd:element name="b96b2eea7c864110b50d4689788c735e" ma:index="18" nillable="true" ma:taxonomy="true" ma:internalName="b96b2eea7c864110b50d4689788c735e" ma:taxonomyFieldName="GlobalContentGroup" ma:displayName="GlobalContentGroup" ma:default="1;#CoreSection|0ab7bdd1-1d0e-4fa2-a235-2682401e7929" ma:fieldId="{b96b2eea-7c86-4110-b50d-4689788c735e}" ma:sspId="69055dc2-26ad-43de-a66d-de702ec6dd99" ma:termSetId="2c009ba2-29fb-40b3-af82-e58de27b00aa" ma:anchorId="00000000-0000-0000-0000-000000000000" ma:open="false" ma:isKeyword="false">
      <xsd:complexType>
        <xsd:sequence>
          <xsd:element ref="pc:Terms" minOccurs="0" maxOccurs="1"/>
        </xsd:sequence>
      </xsd:complexType>
    </xsd:element>
    <xsd:element name="l0a21930db29477aacff9255782f9a52" ma:index="20" nillable="true" ma:taxonomy="true" ma:internalName="l0a21930db29477aacff9255782f9a52" ma:taxonomyFieldName="WCC_x0020_Sections" ma:displayName="GlobalNavArea" ma:default="2;#Core Business|d570191a-953a-4de5-b0c7-cf484b96b14f" ma:fieldId="{50a21930-db29-477a-acff-9255782f9a52}" ma:taxonomyMulti="true" ma:sspId="69055dc2-26ad-43de-a66d-de702ec6dd99" ma:termSetId="62a3246a-01ff-4265-bd54-cd22e02d4f7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13bc89-e9f8-443a-8537-447806ae4d56" elementFormDefault="qualified">
    <xsd:import namespace="http://schemas.microsoft.com/office/2006/documentManagement/types"/>
    <xsd:import namespace="http://schemas.microsoft.com/office/infopath/2007/PartnerControls"/>
    <xsd:element name="f4ffc26c633c44a18c01b1c5231eec42" ma:index="24" nillable="true" ma:taxonomy="true" ma:internalName="f4ffc26c633c44a18c01b1c5231eec42" ma:taxonomyFieldName="Secondary_x0020_Term" ma:displayName="Secondary Term" ma:default="" ma:fieldId="{f4ffc26c-633c-44a1-8c01-b1c5231eec42}" ma:taxonomyMulti="true" ma:sspId="69055dc2-26ad-43de-a66d-de702ec6dd99" ma:termSetId="4f6a0d6f-1ee3-4355-babb-d9a1b32c3de5" ma:anchorId="00000000-0000-0000-0000-000000000000" ma:open="false" ma:isKeyword="false">
      <xsd:complexType>
        <xsd:sequence>
          <xsd:element ref="pc:Terms" minOccurs="0" maxOccurs="1"/>
        </xsd:sequence>
      </xsd:complex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987a4-ac28-43c9-8eb1-226a9a966c6e"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5BA05-CFD6-4138-9FDD-9F7443B4E379}">
  <ds:schemaRefs>
    <ds:schemaRef ds:uri="1013bc89-e9f8-443a-8537-447806ae4d56"/>
    <ds:schemaRef ds:uri="70e987a4-ac28-43c9-8eb1-226a9a966c6e"/>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8394a309-b766-4598-9079-5c90de564ad1"/>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A04B41C0-9BEC-4A73-9F26-25F64B28E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94a309-b766-4598-9079-5c90de564ad1"/>
    <ds:schemaRef ds:uri="1013bc89-e9f8-443a-8537-447806ae4d56"/>
    <ds:schemaRef ds:uri="70e987a4-ac28-43c9-8eb1-226a9a966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8A366E-370B-4FDA-8AB1-A36AB79288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TotalTime>
  <Words>7267</Words>
  <Application>Microsoft Office PowerPoint</Application>
  <PresentationFormat>On-screen Show (4:3)</PresentationFormat>
  <Paragraphs>527</Paragraphs>
  <Slides>38</Slides>
  <Notes>38</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Aptos</vt:lpstr>
      <vt:lpstr>Arial</vt:lpstr>
      <vt:lpstr>Calibri</vt:lpstr>
      <vt:lpstr>Calibri Light</vt:lpstr>
      <vt:lpstr>Comic Sans MS</vt:lpstr>
      <vt:lpstr>opensanslight</vt:lpstr>
      <vt:lpstr>Times New Roman</vt:lpstr>
      <vt:lpstr>pres6</vt:lpstr>
      <vt:lpstr>Office Theme</vt:lpstr>
      <vt:lpstr>Fostering Guidance and Updates July 2025 </vt:lpstr>
      <vt:lpstr>Session Objectives: Preparation for Successful Transition SEND Updates  Discussion time </vt:lpstr>
      <vt:lpstr>Slide 2</vt:lpstr>
      <vt:lpstr>Session aims</vt:lpstr>
      <vt:lpstr>Keeping us safe within the discussion</vt:lpstr>
      <vt:lpstr>Moving on up</vt:lpstr>
      <vt:lpstr>Moving on up</vt:lpstr>
      <vt:lpstr>What is Anxiety?</vt:lpstr>
      <vt:lpstr>Anxiety has 4 parts</vt:lpstr>
      <vt:lpstr>The Fight/Flight/Freeze System  </vt:lpstr>
      <vt:lpstr>The fight / flight / freeze system</vt:lpstr>
      <vt:lpstr>Survival responses</vt:lpstr>
      <vt:lpstr>Signs of anxiety</vt:lpstr>
      <vt:lpstr>Signs of anxiety</vt:lpstr>
      <vt:lpstr>What can parents/carers do to help?</vt:lpstr>
      <vt:lpstr>How parents/carers can support feelings -  ‘naming and taming’</vt:lpstr>
      <vt:lpstr>How parents can support – Naming and Taming Feelings</vt:lpstr>
      <vt:lpstr>How parents/carers can support – Naming and Taming Feelings</vt:lpstr>
      <vt:lpstr>Naming and Taming Feelings</vt:lpstr>
      <vt:lpstr>Video</vt:lpstr>
      <vt:lpstr>Naming and taming feelings</vt:lpstr>
      <vt:lpstr>Top tip number 2</vt:lpstr>
      <vt:lpstr>Breathing strategies </vt:lpstr>
      <vt:lpstr>Grounding approaches</vt:lpstr>
      <vt:lpstr>Top Tip number 3</vt:lpstr>
      <vt:lpstr>Top tip number 4 Break things down into small steps</vt:lpstr>
      <vt:lpstr>Parent/carer experiences of transition</vt:lpstr>
      <vt:lpstr>Parent/carer experiences of transition</vt:lpstr>
      <vt:lpstr>Summary</vt:lpstr>
      <vt:lpstr>If you are still concerned</vt:lpstr>
      <vt:lpstr>Slide 6</vt:lpstr>
      <vt:lpstr>xxxx</vt:lpstr>
      <vt:lpstr>xxxx</vt:lpstr>
      <vt:lpstr>xxxx</vt:lpstr>
      <vt:lpstr>xxxx</vt:lpstr>
      <vt:lpstr>xxxx</vt:lpstr>
      <vt:lpstr>xxxx</vt:lpstr>
      <vt:lpstr>Learning Advocates Wychavon &amp; North Bromsgrove - Sam Purser spurser@worcestershire.gov.uk Wyre Forest - Paula Hemming phemming@worcestershire.gov.uk Worcester City - Sadie Hollow SHolloway2@worcestershire.gov.uk Redditch &amp; South Bromsgrove - Mary Williams mwilliams2@worcestershire.gov.uk Roman Catholic Pyramid - Anne Griffin AGriffin@worcestershire.gov.uk  Out of County - Fiona Eades FEades@worcestershire.gov.uk Out of County - Steve Judd sjudd@worcestershire.gov.uk Post 16 - Jill Peplow JPeplow@worcestershire.gov.uk Post 16 - Jess Reece JReece@worcestershire.gov.uk Early Years (2, 3 &amp; 4 year olds) – Sara Haigh SHaigh@worcestershire.gov.uk Early Years (Reception age) - Becky James BJames@worcestershire.gov.uk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Template PowerPoint</dc:title>
  <dc:creator>Stevens, Jo</dc:creator>
  <cp:lastModifiedBy>Smith, Lucy</cp:lastModifiedBy>
  <cp:revision>18</cp:revision>
  <dcterms:modified xsi:type="dcterms:W3CDTF">2025-08-06T10:05:10Z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0x010100E020779D2D1DE84296B97477F853117C00464673AA61C3DA45A6059937BCE5D52D</vt:lpwstr>
  </property>
  <property fmtid="{D5CDD505-2E9C-101B-9397-08002B2CF9AE}" pid="3" name="GlobalContentGroup">
    <vt:lpwstr>1;#CoreSection|0ab7bdd1-1d0e-4fa2-a235-2682401e7929</vt:lpwstr>
  </property>
  <property fmtid="{D5CDD505-2E9C-101B-9397-08002B2CF9AE}" pid="4" name="Audience1">
    <vt:lpwstr/>
  </property>
  <property fmtid="{D5CDD505-2E9C-101B-9397-08002B2CF9AE}" pid="5" name="Directorate">
    <vt:lpwstr/>
  </property>
  <property fmtid="{D5CDD505-2E9C-101B-9397-08002B2CF9AE}" pid="6" name="Doc Type">
    <vt:lpwstr>6;#Template|ae2dcda5-eacc-4f69-80bd-5dabdb504235</vt:lpwstr>
  </property>
  <property fmtid="{D5CDD505-2E9C-101B-9397-08002B2CF9AE}" pid="7" name="Secondary Term">
    <vt:lpwstr>248;#Accessibility|51ad912b-54fe-45e1-9045-9715435c73d2</vt:lpwstr>
  </property>
  <property fmtid="{D5CDD505-2E9C-101B-9397-08002B2CF9AE}" pid="8" name="WCC Sections">
    <vt:lpwstr>149;#Content and Communications|32b66cdb-b967-4985-a1b8-11226f209114</vt:lpwstr>
  </property>
</Properties>
</file>