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5.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2"/>
  </p:notesMasterIdLst>
  <p:sldIdLst>
    <p:sldId id="256" r:id="rId5"/>
    <p:sldId id="258" r:id="rId6"/>
    <p:sldId id="257" r:id="rId7"/>
    <p:sldId id="264" r:id="rId8"/>
    <p:sldId id="267" r:id="rId9"/>
    <p:sldId id="276" r:id="rId10"/>
    <p:sldId id="268" r:id="rId11"/>
    <p:sldId id="269" r:id="rId12"/>
    <p:sldId id="270" r:id="rId13"/>
    <p:sldId id="271" r:id="rId14"/>
    <p:sldId id="272" r:id="rId15"/>
    <p:sldId id="273" r:id="rId16"/>
    <p:sldId id="274" r:id="rId17"/>
    <p:sldId id="275" r:id="rId18"/>
    <p:sldId id="277" r:id="rId19"/>
    <p:sldId id="262" r:id="rId20"/>
    <p:sldId id="259"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C3926-5FB3-1D14-86A7-214E8F354DE6}" v="4" dt="2020-11-27T11:43:49.362"/>
    <p1510:client id="{72DDCC1D-0E1D-44E1-B8A3-D3EBD30AB6EE}" v="9" dt="2020-10-11T08:23:21.993"/>
    <p1510:client id="{991AD78A-395F-41B1-8A6F-7AFF6E235591}" v="3" dt="2024-03-01T15:10:54.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3A14C-219E-4B61-B3C0-44C79EF1F6DA}" type="doc">
      <dgm:prSet loTypeId="urn:microsoft.com/office/officeart/2005/8/layout/default" loCatId="list" qsTypeId="urn:microsoft.com/office/officeart/2005/8/quickstyle/simple4" qsCatId="simple" csTypeId="urn:microsoft.com/office/officeart/2005/8/colors/accent3_2" csCatId="accent3"/>
      <dgm:spPr/>
      <dgm:t>
        <a:bodyPr/>
        <a:lstStyle/>
        <a:p>
          <a:endParaRPr lang="en-US"/>
        </a:p>
      </dgm:t>
    </dgm:pt>
    <dgm:pt modelId="{6F6D3070-6F52-4A62-B6BF-93056F685BF9}">
      <dgm:prSet custT="1"/>
      <dgm:spPr/>
      <dgm:t>
        <a:bodyPr/>
        <a:lstStyle/>
        <a:p>
          <a:r>
            <a:rPr lang="en-GB" sz="1400" dirty="0">
              <a:solidFill>
                <a:schemeClr val="tx1"/>
              </a:solidFill>
            </a:rPr>
            <a:t>Need Preparation for Adulthood (</a:t>
          </a:r>
          <a:r>
            <a:rPr lang="en-GB" sz="1400" dirty="0" err="1">
              <a:solidFill>
                <a:schemeClr val="tx1"/>
              </a:solidFill>
            </a:rPr>
            <a:t>PfA</a:t>
          </a:r>
          <a:r>
            <a:rPr lang="en-GB" sz="1400" dirty="0">
              <a:solidFill>
                <a:schemeClr val="tx1"/>
              </a:solidFill>
            </a:rPr>
            <a:t>) outcomes in their EHCP from Y9  forward –pathway planning. </a:t>
          </a:r>
          <a:endParaRPr lang="en-US" sz="1400" dirty="0">
            <a:solidFill>
              <a:schemeClr val="tx1"/>
            </a:solidFill>
          </a:endParaRPr>
        </a:p>
      </dgm:t>
    </dgm:pt>
    <dgm:pt modelId="{3A52B969-3F5E-438D-9A86-8EC9F7736365}" type="parTrans" cxnId="{569BA934-80F9-4258-BF98-61AE723B8B3B}">
      <dgm:prSet/>
      <dgm:spPr/>
      <dgm:t>
        <a:bodyPr/>
        <a:lstStyle/>
        <a:p>
          <a:endParaRPr lang="en-US"/>
        </a:p>
      </dgm:t>
    </dgm:pt>
    <dgm:pt modelId="{6B1CF18B-A825-45DB-8FF2-52A1638EC4E2}" type="sibTrans" cxnId="{569BA934-80F9-4258-BF98-61AE723B8B3B}">
      <dgm:prSet/>
      <dgm:spPr/>
      <dgm:t>
        <a:bodyPr/>
        <a:lstStyle/>
        <a:p>
          <a:endParaRPr lang="en-US"/>
        </a:p>
      </dgm:t>
    </dgm:pt>
    <dgm:pt modelId="{4DF8617C-E20F-4F2D-A9EC-7F5E7D9B405D}">
      <dgm:prSet custT="1"/>
      <dgm:spPr/>
      <dgm:t>
        <a:bodyPr/>
        <a:lstStyle/>
        <a:p>
          <a:r>
            <a:rPr lang="en-GB" sz="1100" dirty="0">
              <a:solidFill>
                <a:schemeClr val="tx1"/>
              </a:solidFill>
            </a:rPr>
            <a:t>Need revision of the EHCP, including provision, at end of Y9/early in Y10 so that it is </a:t>
          </a:r>
          <a:r>
            <a:rPr lang="en-GB" sz="1100" b="1" i="1" dirty="0">
              <a:solidFill>
                <a:schemeClr val="tx1"/>
              </a:solidFill>
            </a:rPr>
            <a:t>suitable for post 16 consultations.</a:t>
          </a:r>
          <a:r>
            <a:rPr lang="en-US" sz="1100" dirty="0">
              <a:solidFill>
                <a:schemeClr val="tx1"/>
              </a:solidFill>
            </a:rPr>
            <a:t> Be aware that any specific requirements need to be supported by external professional advice. Get the Social Worker involved.</a:t>
          </a:r>
        </a:p>
      </dgm:t>
    </dgm:pt>
    <dgm:pt modelId="{AD5C5815-CA40-40DE-97BE-FA75B43EF883}" type="parTrans" cxnId="{0FE1C206-1838-41E6-9542-496775E50E2E}">
      <dgm:prSet/>
      <dgm:spPr/>
      <dgm:t>
        <a:bodyPr/>
        <a:lstStyle/>
        <a:p>
          <a:endParaRPr lang="en-US"/>
        </a:p>
      </dgm:t>
    </dgm:pt>
    <dgm:pt modelId="{C7760A7C-27E2-44B6-B989-0DBDA5A50E9A}" type="sibTrans" cxnId="{0FE1C206-1838-41E6-9542-496775E50E2E}">
      <dgm:prSet/>
      <dgm:spPr/>
      <dgm:t>
        <a:bodyPr/>
        <a:lstStyle/>
        <a:p>
          <a:endParaRPr lang="en-US"/>
        </a:p>
      </dgm:t>
    </dgm:pt>
    <dgm:pt modelId="{41E53272-484C-4423-84B8-AB8B05CCB849}">
      <dgm:prSet custT="1"/>
      <dgm:spPr/>
      <dgm:t>
        <a:bodyPr/>
        <a:lstStyle/>
        <a:p>
          <a:r>
            <a:rPr lang="en-US" sz="1600" dirty="0">
              <a:solidFill>
                <a:schemeClr val="tx1"/>
              </a:solidFill>
            </a:rPr>
            <a:t>Need the young person’s aspirations. Listen to their voice. I was…, I am…, I will be…</a:t>
          </a:r>
        </a:p>
      </dgm:t>
    </dgm:pt>
    <dgm:pt modelId="{43C8A92D-3C95-4DFF-A05C-BDA0E65A9346}" type="parTrans" cxnId="{61B9D424-4C85-4D43-9786-9506F70C3B73}">
      <dgm:prSet/>
      <dgm:spPr/>
      <dgm:t>
        <a:bodyPr/>
        <a:lstStyle/>
        <a:p>
          <a:endParaRPr lang="en-US"/>
        </a:p>
      </dgm:t>
    </dgm:pt>
    <dgm:pt modelId="{97E46D3C-93AE-4478-854B-65489E866268}" type="sibTrans" cxnId="{61B9D424-4C85-4D43-9786-9506F70C3B73}">
      <dgm:prSet/>
      <dgm:spPr/>
      <dgm:t>
        <a:bodyPr/>
        <a:lstStyle/>
        <a:p>
          <a:endParaRPr lang="en-US"/>
        </a:p>
      </dgm:t>
    </dgm:pt>
    <dgm:pt modelId="{5599D307-5800-441F-BD6A-C5D69E094107}">
      <dgm:prSet/>
      <dgm:spPr/>
      <dgm:t>
        <a:bodyPr/>
        <a:lstStyle/>
        <a:p>
          <a:r>
            <a:rPr lang="en-GB" dirty="0">
              <a:solidFill>
                <a:schemeClr val="tx1"/>
              </a:solidFill>
            </a:rPr>
            <a:t>Consider – does the young person still need the support of an EHCP post 16? Does the young person still want it? Can be a hinderance as  well as a help. Needs may have changed.</a:t>
          </a:r>
          <a:endParaRPr lang="en-US" dirty="0">
            <a:solidFill>
              <a:schemeClr val="tx1"/>
            </a:solidFill>
          </a:endParaRPr>
        </a:p>
      </dgm:t>
    </dgm:pt>
    <dgm:pt modelId="{6F2B8EA5-ADBD-4A68-A76E-5FC6ABE55831}" type="parTrans" cxnId="{EAE8647E-E4BE-4C56-9C83-ABB3D95E979F}">
      <dgm:prSet/>
      <dgm:spPr/>
      <dgm:t>
        <a:bodyPr/>
        <a:lstStyle/>
        <a:p>
          <a:endParaRPr lang="en-US"/>
        </a:p>
      </dgm:t>
    </dgm:pt>
    <dgm:pt modelId="{1714132F-AC38-4CEB-B1D5-12D6E84D30DE}" type="sibTrans" cxnId="{EAE8647E-E4BE-4C56-9C83-ABB3D95E979F}">
      <dgm:prSet/>
      <dgm:spPr/>
      <dgm:t>
        <a:bodyPr/>
        <a:lstStyle/>
        <a:p>
          <a:endParaRPr lang="en-US"/>
        </a:p>
      </dgm:t>
    </dgm:pt>
    <dgm:pt modelId="{B5B394F1-08E1-46B3-881F-8709F3E77325}">
      <dgm:prSet custT="1"/>
      <dgm:spPr/>
      <dgm:t>
        <a:bodyPr/>
        <a:lstStyle/>
        <a:p>
          <a:r>
            <a:rPr lang="en-GB" sz="1600" dirty="0">
              <a:solidFill>
                <a:schemeClr val="tx1"/>
              </a:solidFill>
            </a:rPr>
            <a:t>A young person only needs 4 ‘meaningful encounters’ to reduce the risk of becoming NEET</a:t>
          </a:r>
          <a:endParaRPr lang="en-US" sz="1600" dirty="0">
            <a:solidFill>
              <a:schemeClr val="tx1"/>
            </a:solidFill>
          </a:endParaRPr>
        </a:p>
      </dgm:t>
    </dgm:pt>
    <dgm:pt modelId="{F878C38E-7FF3-4ACD-ACF4-2B05BAA7AEF0}" type="parTrans" cxnId="{105B45E7-D6C8-4AF5-8EDE-5F295014A934}">
      <dgm:prSet/>
      <dgm:spPr/>
      <dgm:t>
        <a:bodyPr/>
        <a:lstStyle/>
        <a:p>
          <a:endParaRPr lang="en-US"/>
        </a:p>
      </dgm:t>
    </dgm:pt>
    <dgm:pt modelId="{E2150174-C56C-44EC-A104-217B4F7387FC}" type="sibTrans" cxnId="{105B45E7-D6C8-4AF5-8EDE-5F295014A934}">
      <dgm:prSet/>
      <dgm:spPr/>
      <dgm:t>
        <a:bodyPr/>
        <a:lstStyle/>
        <a:p>
          <a:endParaRPr lang="en-US"/>
        </a:p>
      </dgm:t>
    </dgm:pt>
    <dgm:pt modelId="{03259782-2EBA-4683-966D-00014B2493E8}">
      <dgm:prSet custT="1"/>
      <dgm:spPr/>
      <dgm:t>
        <a:bodyPr/>
        <a:lstStyle/>
        <a:p>
          <a:r>
            <a:rPr lang="en-GB" sz="1600" dirty="0">
              <a:solidFill>
                <a:schemeClr val="tx1"/>
              </a:solidFill>
            </a:rPr>
            <a:t>SEN schools – what does this look like? Its not just about employment. </a:t>
          </a:r>
          <a:endParaRPr lang="en-US" sz="1600" dirty="0">
            <a:solidFill>
              <a:schemeClr val="tx1"/>
            </a:solidFill>
          </a:endParaRPr>
        </a:p>
      </dgm:t>
    </dgm:pt>
    <dgm:pt modelId="{CBF8834D-D9EC-4760-ABA0-55263AADEA2F}" type="parTrans" cxnId="{E3390975-880A-4E20-850D-94220C0B510F}">
      <dgm:prSet/>
      <dgm:spPr/>
      <dgm:t>
        <a:bodyPr/>
        <a:lstStyle/>
        <a:p>
          <a:endParaRPr lang="en-US"/>
        </a:p>
      </dgm:t>
    </dgm:pt>
    <dgm:pt modelId="{EFE5F4B8-BF1D-460E-B97C-4A706D066A07}" type="sibTrans" cxnId="{E3390975-880A-4E20-850D-94220C0B510F}">
      <dgm:prSet/>
      <dgm:spPr/>
      <dgm:t>
        <a:bodyPr/>
        <a:lstStyle/>
        <a:p>
          <a:endParaRPr lang="en-US"/>
        </a:p>
      </dgm:t>
    </dgm:pt>
    <dgm:pt modelId="{067AF7D6-88F0-4578-833A-8F63F808A463}" type="pres">
      <dgm:prSet presAssocID="{FFA3A14C-219E-4B61-B3C0-44C79EF1F6DA}" presName="diagram" presStyleCnt="0">
        <dgm:presLayoutVars>
          <dgm:dir/>
          <dgm:resizeHandles val="exact"/>
        </dgm:presLayoutVars>
      </dgm:prSet>
      <dgm:spPr/>
    </dgm:pt>
    <dgm:pt modelId="{9434A45E-7A98-4D4D-B9D7-C5F412D8F0F5}" type="pres">
      <dgm:prSet presAssocID="{6F6D3070-6F52-4A62-B6BF-93056F685BF9}" presName="node" presStyleLbl="node1" presStyleIdx="0" presStyleCnt="6">
        <dgm:presLayoutVars>
          <dgm:bulletEnabled val="1"/>
        </dgm:presLayoutVars>
      </dgm:prSet>
      <dgm:spPr/>
    </dgm:pt>
    <dgm:pt modelId="{587AC8C5-7B2F-4A0A-9CAD-F2CEA8086B58}" type="pres">
      <dgm:prSet presAssocID="{6B1CF18B-A825-45DB-8FF2-52A1638EC4E2}" presName="sibTrans" presStyleCnt="0"/>
      <dgm:spPr/>
    </dgm:pt>
    <dgm:pt modelId="{1CC1D8F7-7D55-4A5A-8366-A38B7F325E61}" type="pres">
      <dgm:prSet presAssocID="{4DF8617C-E20F-4F2D-A9EC-7F5E7D9B405D}" presName="node" presStyleLbl="node1" presStyleIdx="1" presStyleCnt="6">
        <dgm:presLayoutVars>
          <dgm:bulletEnabled val="1"/>
        </dgm:presLayoutVars>
      </dgm:prSet>
      <dgm:spPr/>
    </dgm:pt>
    <dgm:pt modelId="{69F2E5F1-192A-4CD7-8DC5-0BF7D071A214}" type="pres">
      <dgm:prSet presAssocID="{C7760A7C-27E2-44B6-B989-0DBDA5A50E9A}" presName="sibTrans" presStyleCnt="0"/>
      <dgm:spPr/>
    </dgm:pt>
    <dgm:pt modelId="{110B76BB-8FA4-4DE3-B224-3C78F392C5A9}" type="pres">
      <dgm:prSet presAssocID="{41E53272-484C-4423-84B8-AB8B05CCB849}" presName="node" presStyleLbl="node1" presStyleIdx="2" presStyleCnt="6">
        <dgm:presLayoutVars>
          <dgm:bulletEnabled val="1"/>
        </dgm:presLayoutVars>
      </dgm:prSet>
      <dgm:spPr/>
    </dgm:pt>
    <dgm:pt modelId="{F1304B82-56CE-4910-B99E-3421509977AB}" type="pres">
      <dgm:prSet presAssocID="{97E46D3C-93AE-4478-854B-65489E866268}" presName="sibTrans" presStyleCnt="0"/>
      <dgm:spPr/>
    </dgm:pt>
    <dgm:pt modelId="{996AD260-BB90-4B9C-817E-027B4B64A51C}" type="pres">
      <dgm:prSet presAssocID="{5599D307-5800-441F-BD6A-C5D69E094107}" presName="node" presStyleLbl="node1" presStyleIdx="3" presStyleCnt="6">
        <dgm:presLayoutVars>
          <dgm:bulletEnabled val="1"/>
        </dgm:presLayoutVars>
      </dgm:prSet>
      <dgm:spPr/>
    </dgm:pt>
    <dgm:pt modelId="{CFE21EA1-A2CD-49CE-84E8-C006125E68F9}" type="pres">
      <dgm:prSet presAssocID="{1714132F-AC38-4CEB-B1D5-12D6E84D30DE}" presName="sibTrans" presStyleCnt="0"/>
      <dgm:spPr/>
    </dgm:pt>
    <dgm:pt modelId="{67B779DD-C70E-4821-ABD5-8ECF0EBA6A23}" type="pres">
      <dgm:prSet presAssocID="{B5B394F1-08E1-46B3-881F-8709F3E77325}" presName="node" presStyleLbl="node1" presStyleIdx="4" presStyleCnt="6">
        <dgm:presLayoutVars>
          <dgm:bulletEnabled val="1"/>
        </dgm:presLayoutVars>
      </dgm:prSet>
      <dgm:spPr/>
    </dgm:pt>
    <dgm:pt modelId="{7829495A-A095-4931-9146-659B00617A55}" type="pres">
      <dgm:prSet presAssocID="{E2150174-C56C-44EC-A104-217B4F7387FC}" presName="sibTrans" presStyleCnt="0"/>
      <dgm:spPr/>
    </dgm:pt>
    <dgm:pt modelId="{B6E0A29B-381B-4F29-8285-FE29850CA1B4}" type="pres">
      <dgm:prSet presAssocID="{03259782-2EBA-4683-966D-00014B2493E8}" presName="node" presStyleLbl="node1" presStyleIdx="5" presStyleCnt="6">
        <dgm:presLayoutVars>
          <dgm:bulletEnabled val="1"/>
        </dgm:presLayoutVars>
      </dgm:prSet>
      <dgm:spPr/>
    </dgm:pt>
  </dgm:ptLst>
  <dgm:cxnLst>
    <dgm:cxn modelId="{0FE1C206-1838-41E6-9542-496775E50E2E}" srcId="{FFA3A14C-219E-4B61-B3C0-44C79EF1F6DA}" destId="{4DF8617C-E20F-4F2D-A9EC-7F5E7D9B405D}" srcOrd="1" destOrd="0" parTransId="{AD5C5815-CA40-40DE-97BE-FA75B43EF883}" sibTransId="{C7760A7C-27E2-44B6-B989-0DBDA5A50E9A}"/>
    <dgm:cxn modelId="{1B111216-157E-43BB-A8E3-7B8F918AB796}" type="presOf" srcId="{4DF8617C-E20F-4F2D-A9EC-7F5E7D9B405D}" destId="{1CC1D8F7-7D55-4A5A-8366-A38B7F325E61}" srcOrd="0" destOrd="0" presId="urn:microsoft.com/office/officeart/2005/8/layout/default"/>
    <dgm:cxn modelId="{61B9D424-4C85-4D43-9786-9506F70C3B73}" srcId="{FFA3A14C-219E-4B61-B3C0-44C79EF1F6DA}" destId="{41E53272-484C-4423-84B8-AB8B05CCB849}" srcOrd="2" destOrd="0" parTransId="{43C8A92D-3C95-4DFF-A05C-BDA0E65A9346}" sibTransId="{97E46D3C-93AE-4478-854B-65489E866268}"/>
    <dgm:cxn modelId="{569BA934-80F9-4258-BF98-61AE723B8B3B}" srcId="{FFA3A14C-219E-4B61-B3C0-44C79EF1F6DA}" destId="{6F6D3070-6F52-4A62-B6BF-93056F685BF9}" srcOrd="0" destOrd="0" parTransId="{3A52B969-3F5E-438D-9A86-8EC9F7736365}" sibTransId="{6B1CF18B-A825-45DB-8FF2-52A1638EC4E2}"/>
    <dgm:cxn modelId="{B7655D41-C745-4AF7-AD79-7742FE2EA814}" type="presOf" srcId="{B5B394F1-08E1-46B3-881F-8709F3E77325}" destId="{67B779DD-C70E-4821-ABD5-8ECF0EBA6A23}" srcOrd="0" destOrd="0" presId="urn:microsoft.com/office/officeart/2005/8/layout/default"/>
    <dgm:cxn modelId="{72DFE361-91A2-4A25-BF3B-E4FEA31E0D17}" type="presOf" srcId="{FFA3A14C-219E-4B61-B3C0-44C79EF1F6DA}" destId="{067AF7D6-88F0-4578-833A-8F63F808A463}" srcOrd="0" destOrd="0" presId="urn:microsoft.com/office/officeart/2005/8/layout/default"/>
    <dgm:cxn modelId="{109F0A6C-5756-46E7-B29A-3962AE1E7EE1}" type="presOf" srcId="{6F6D3070-6F52-4A62-B6BF-93056F685BF9}" destId="{9434A45E-7A98-4D4D-B9D7-C5F412D8F0F5}" srcOrd="0" destOrd="0" presId="urn:microsoft.com/office/officeart/2005/8/layout/default"/>
    <dgm:cxn modelId="{E3390975-880A-4E20-850D-94220C0B510F}" srcId="{FFA3A14C-219E-4B61-B3C0-44C79EF1F6DA}" destId="{03259782-2EBA-4683-966D-00014B2493E8}" srcOrd="5" destOrd="0" parTransId="{CBF8834D-D9EC-4760-ABA0-55263AADEA2F}" sibTransId="{EFE5F4B8-BF1D-460E-B97C-4A706D066A07}"/>
    <dgm:cxn modelId="{EAE8647E-E4BE-4C56-9C83-ABB3D95E979F}" srcId="{FFA3A14C-219E-4B61-B3C0-44C79EF1F6DA}" destId="{5599D307-5800-441F-BD6A-C5D69E094107}" srcOrd="3" destOrd="0" parTransId="{6F2B8EA5-ADBD-4A68-A76E-5FC6ABE55831}" sibTransId="{1714132F-AC38-4CEB-B1D5-12D6E84D30DE}"/>
    <dgm:cxn modelId="{34727AB8-AD9E-4FB5-B7B2-2FB407C2FD48}" type="presOf" srcId="{41E53272-484C-4423-84B8-AB8B05CCB849}" destId="{110B76BB-8FA4-4DE3-B224-3C78F392C5A9}" srcOrd="0" destOrd="0" presId="urn:microsoft.com/office/officeart/2005/8/layout/default"/>
    <dgm:cxn modelId="{105B45E7-D6C8-4AF5-8EDE-5F295014A934}" srcId="{FFA3A14C-219E-4B61-B3C0-44C79EF1F6DA}" destId="{B5B394F1-08E1-46B3-881F-8709F3E77325}" srcOrd="4" destOrd="0" parTransId="{F878C38E-7FF3-4ACD-ACF4-2B05BAA7AEF0}" sibTransId="{E2150174-C56C-44EC-A104-217B4F7387FC}"/>
    <dgm:cxn modelId="{ADBD2EEE-65CF-47F8-8A73-7D031C2BE89C}" type="presOf" srcId="{03259782-2EBA-4683-966D-00014B2493E8}" destId="{B6E0A29B-381B-4F29-8285-FE29850CA1B4}" srcOrd="0" destOrd="0" presId="urn:microsoft.com/office/officeart/2005/8/layout/default"/>
    <dgm:cxn modelId="{A1E9B3F3-1AF1-4F6E-95B9-4B73082C4ADE}" type="presOf" srcId="{5599D307-5800-441F-BD6A-C5D69E094107}" destId="{996AD260-BB90-4B9C-817E-027B4B64A51C}" srcOrd="0" destOrd="0" presId="urn:microsoft.com/office/officeart/2005/8/layout/default"/>
    <dgm:cxn modelId="{B2DE255A-3890-4EDC-9207-C0A57E80B0B1}" type="presParOf" srcId="{067AF7D6-88F0-4578-833A-8F63F808A463}" destId="{9434A45E-7A98-4D4D-B9D7-C5F412D8F0F5}" srcOrd="0" destOrd="0" presId="urn:microsoft.com/office/officeart/2005/8/layout/default"/>
    <dgm:cxn modelId="{B2006646-8B24-4F35-9944-77DCC954134C}" type="presParOf" srcId="{067AF7D6-88F0-4578-833A-8F63F808A463}" destId="{587AC8C5-7B2F-4A0A-9CAD-F2CEA8086B58}" srcOrd="1" destOrd="0" presId="urn:microsoft.com/office/officeart/2005/8/layout/default"/>
    <dgm:cxn modelId="{BE48DC82-8345-4417-B99F-1974A338F35A}" type="presParOf" srcId="{067AF7D6-88F0-4578-833A-8F63F808A463}" destId="{1CC1D8F7-7D55-4A5A-8366-A38B7F325E61}" srcOrd="2" destOrd="0" presId="urn:microsoft.com/office/officeart/2005/8/layout/default"/>
    <dgm:cxn modelId="{C7433CCA-3023-46EF-9093-2A83884EBA20}" type="presParOf" srcId="{067AF7D6-88F0-4578-833A-8F63F808A463}" destId="{69F2E5F1-192A-4CD7-8DC5-0BF7D071A214}" srcOrd="3" destOrd="0" presId="urn:microsoft.com/office/officeart/2005/8/layout/default"/>
    <dgm:cxn modelId="{E3D99335-EAE2-485E-861E-5EE3C38DD0B3}" type="presParOf" srcId="{067AF7D6-88F0-4578-833A-8F63F808A463}" destId="{110B76BB-8FA4-4DE3-B224-3C78F392C5A9}" srcOrd="4" destOrd="0" presId="urn:microsoft.com/office/officeart/2005/8/layout/default"/>
    <dgm:cxn modelId="{9BB40D90-77A0-41AA-A9FC-21D07DDFA2C4}" type="presParOf" srcId="{067AF7D6-88F0-4578-833A-8F63F808A463}" destId="{F1304B82-56CE-4910-B99E-3421509977AB}" srcOrd="5" destOrd="0" presId="urn:microsoft.com/office/officeart/2005/8/layout/default"/>
    <dgm:cxn modelId="{4FBBECA7-40B3-41AA-B1C4-8EE35E3DB84A}" type="presParOf" srcId="{067AF7D6-88F0-4578-833A-8F63F808A463}" destId="{996AD260-BB90-4B9C-817E-027B4B64A51C}" srcOrd="6" destOrd="0" presId="urn:microsoft.com/office/officeart/2005/8/layout/default"/>
    <dgm:cxn modelId="{07C8B2FF-DCF6-4FD7-BBD9-DC6D4880E6E4}" type="presParOf" srcId="{067AF7D6-88F0-4578-833A-8F63F808A463}" destId="{CFE21EA1-A2CD-49CE-84E8-C006125E68F9}" srcOrd="7" destOrd="0" presId="urn:microsoft.com/office/officeart/2005/8/layout/default"/>
    <dgm:cxn modelId="{5EFEB597-447B-4079-B661-91457B6B9469}" type="presParOf" srcId="{067AF7D6-88F0-4578-833A-8F63F808A463}" destId="{67B779DD-C70E-4821-ABD5-8ECF0EBA6A23}" srcOrd="8" destOrd="0" presId="urn:microsoft.com/office/officeart/2005/8/layout/default"/>
    <dgm:cxn modelId="{3B21EC51-8419-4270-83B8-143E0D04C1D2}" type="presParOf" srcId="{067AF7D6-88F0-4578-833A-8F63F808A463}" destId="{7829495A-A095-4931-9146-659B00617A55}" srcOrd="9" destOrd="0" presId="urn:microsoft.com/office/officeart/2005/8/layout/default"/>
    <dgm:cxn modelId="{3FA284ED-F3DB-4465-B4D2-BFAEB750A840}" type="presParOf" srcId="{067AF7D6-88F0-4578-833A-8F63F808A463}" destId="{B6E0A29B-381B-4F29-8285-FE29850CA1B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4A45E-7A98-4D4D-B9D7-C5F412D8F0F5}">
      <dsp:nvSpPr>
        <dsp:cNvPr id="0" name=""/>
        <dsp:cNvSpPr/>
      </dsp:nvSpPr>
      <dsp:spPr>
        <a:xfrm>
          <a:off x="0" y="699723"/>
          <a:ext cx="2271612" cy="136296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tx1"/>
              </a:solidFill>
            </a:rPr>
            <a:t>Need Preparation for Adulthood (</a:t>
          </a:r>
          <a:r>
            <a:rPr lang="en-GB" sz="1400" kern="1200" dirty="0" err="1">
              <a:solidFill>
                <a:schemeClr val="tx1"/>
              </a:solidFill>
            </a:rPr>
            <a:t>PfA</a:t>
          </a:r>
          <a:r>
            <a:rPr lang="en-GB" sz="1400" kern="1200" dirty="0">
              <a:solidFill>
                <a:schemeClr val="tx1"/>
              </a:solidFill>
            </a:rPr>
            <a:t>) outcomes in their EHCP from Y9  forward –pathway planning. </a:t>
          </a:r>
          <a:endParaRPr lang="en-US" sz="1400" kern="1200" dirty="0">
            <a:solidFill>
              <a:schemeClr val="tx1"/>
            </a:solidFill>
          </a:endParaRPr>
        </a:p>
      </dsp:txBody>
      <dsp:txXfrm>
        <a:off x="0" y="699723"/>
        <a:ext cx="2271612" cy="1362967"/>
      </dsp:txXfrm>
    </dsp:sp>
    <dsp:sp modelId="{1CC1D8F7-7D55-4A5A-8366-A38B7F325E61}">
      <dsp:nvSpPr>
        <dsp:cNvPr id="0" name=""/>
        <dsp:cNvSpPr/>
      </dsp:nvSpPr>
      <dsp:spPr>
        <a:xfrm>
          <a:off x="2498774" y="699723"/>
          <a:ext cx="2271612" cy="136296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rPr>
            <a:t>Need revision of the EHCP, including provision, at end of Y9/early in Y10 so that it is </a:t>
          </a:r>
          <a:r>
            <a:rPr lang="en-GB" sz="1100" b="1" i="1" kern="1200" dirty="0">
              <a:solidFill>
                <a:schemeClr val="tx1"/>
              </a:solidFill>
            </a:rPr>
            <a:t>suitable for post 16 consultations.</a:t>
          </a:r>
          <a:r>
            <a:rPr lang="en-US" sz="1100" kern="1200" dirty="0">
              <a:solidFill>
                <a:schemeClr val="tx1"/>
              </a:solidFill>
            </a:rPr>
            <a:t> Be aware that any specific requirements need to be supported by external professional advice. Get the Social Worker involved.</a:t>
          </a:r>
        </a:p>
      </dsp:txBody>
      <dsp:txXfrm>
        <a:off x="2498774" y="699723"/>
        <a:ext cx="2271612" cy="1362967"/>
      </dsp:txXfrm>
    </dsp:sp>
    <dsp:sp modelId="{110B76BB-8FA4-4DE3-B224-3C78F392C5A9}">
      <dsp:nvSpPr>
        <dsp:cNvPr id="0" name=""/>
        <dsp:cNvSpPr/>
      </dsp:nvSpPr>
      <dsp:spPr>
        <a:xfrm>
          <a:off x="4997548" y="699723"/>
          <a:ext cx="2271612" cy="136296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Need the young person’s aspirations. Listen to their voice. I was…, I am…, I will be…</a:t>
          </a:r>
        </a:p>
      </dsp:txBody>
      <dsp:txXfrm>
        <a:off x="4997548" y="699723"/>
        <a:ext cx="2271612" cy="1362967"/>
      </dsp:txXfrm>
    </dsp:sp>
    <dsp:sp modelId="{996AD260-BB90-4B9C-817E-027B4B64A51C}">
      <dsp:nvSpPr>
        <dsp:cNvPr id="0" name=""/>
        <dsp:cNvSpPr/>
      </dsp:nvSpPr>
      <dsp:spPr>
        <a:xfrm>
          <a:off x="0" y="2289852"/>
          <a:ext cx="2271612" cy="136296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Consider – does the young person still need the support of an EHCP post 16? Does the young person still want it? Can be a hinderance as  well as a help. Needs may have changed.</a:t>
          </a:r>
          <a:endParaRPr lang="en-US" sz="1300" kern="1200" dirty="0">
            <a:solidFill>
              <a:schemeClr val="tx1"/>
            </a:solidFill>
          </a:endParaRPr>
        </a:p>
      </dsp:txBody>
      <dsp:txXfrm>
        <a:off x="0" y="2289852"/>
        <a:ext cx="2271612" cy="1362967"/>
      </dsp:txXfrm>
    </dsp:sp>
    <dsp:sp modelId="{67B779DD-C70E-4821-ABD5-8ECF0EBA6A23}">
      <dsp:nvSpPr>
        <dsp:cNvPr id="0" name=""/>
        <dsp:cNvSpPr/>
      </dsp:nvSpPr>
      <dsp:spPr>
        <a:xfrm>
          <a:off x="2498774" y="2289852"/>
          <a:ext cx="2271612" cy="136296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A young person only needs 4 ‘meaningful encounters’ to reduce the risk of becoming NEET</a:t>
          </a:r>
          <a:endParaRPr lang="en-US" sz="1600" kern="1200" dirty="0">
            <a:solidFill>
              <a:schemeClr val="tx1"/>
            </a:solidFill>
          </a:endParaRPr>
        </a:p>
      </dsp:txBody>
      <dsp:txXfrm>
        <a:off x="2498774" y="2289852"/>
        <a:ext cx="2271612" cy="1362967"/>
      </dsp:txXfrm>
    </dsp:sp>
    <dsp:sp modelId="{B6E0A29B-381B-4F29-8285-FE29850CA1B4}">
      <dsp:nvSpPr>
        <dsp:cNvPr id="0" name=""/>
        <dsp:cNvSpPr/>
      </dsp:nvSpPr>
      <dsp:spPr>
        <a:xfrm>
          <a:off x="4997548" y="2289852"/>
          <a:ext cx="2271612" cy="136296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SEN schools – what does this look like? Its not just about employment. </a:t>
          </a:r>
          <a:endParaRPr lang="en-US" sz="1600" kern="1200" dirty="0">
            <a:solidFill>
              <a:schemeClr val="tx1"/>
            </a:solidFill>
          </a:endParaRPr>
        </a:p>
      </dsp:txBody>
      <dsp:txXfrm>
        <a:off x="4997548" y="2289852"/>
        <a:ext cx="2271612" cy="13629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5798527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6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E2DFA499-A305-4D99-6635-DE4314803594}"/>
            </a:ext>
          </a:extLst>
        </p:cNvPr>
        <p:cNvGrpSpPr/>
        <p:nvPr/>
      </p:nvGrpSpPr>
      <p:grpSpPr>
        <a:xfrm>
          <a:off x="0" y="0"/>
          <a:ext cx="0" cy="0"/>
          <a:chOff x="0" y="0"/>
          <a:chExt cx="0" cy="0"/>
        </a:xfrm>
      </p:grpSpPr>
      <p:sp>
        <p:nvSpPr>
          <p:cNvPr id="87" name="Shape 87">
            <a:extLst>
              <a:ext uri="{FF2B5EF4-FFF2-40B4-BE49-F238E27FC236}">
                <a16:creationId xmlns:a16="http://schemas.microsoft.com/office/drawing/2014/main" id="{6A1D1192-2F0F-DE8F-76FF-B23CB4BDCDFC}"/>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a:extLst>
              <a:ext uri="{FF2B5EF4-FFF2-40B4-BE49-F238E27FC236}">
                <a16:creationId xmlns:a16="http://schemas.microsoft.com/office/drawing/2014/main" id="{C2520311-63C4-5416-1431-767772F1C0F0}"/>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78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3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1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472183" y="2130425"/>
            <a:ext cx="7013447"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778508"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129942" y="2569305"/>
            <a:ext cx="5056314" cy="2057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rot="5400000">
            <a:off x="1377854" y="1027017"/>
            <a:ext cx="5056314" cy="514197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1417637" y="2166938"/>
            <a:ext cx="7269161" cy="39592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371599" y="4406900"/>
            <a:ext cx="7123113"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1371599" y="2906713"/>
            <a:ext cx="7123113"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1"/>
          </p:nvPr>
        </p:nvSpPr>
        <p:spPr>
          <a:xfrm>
            <a:off x="1417320" y="2221991"/>
            <a:ext cx="3527999" cy="390417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5166360" y="2221991"/>
            <a:ext cx="3527999" cy="390417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a:off x="1417320" y="2193481"/>
            <a:ext cx="352799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417320" y="2871216"/>
            <a:ext cx="3527999" cy="3240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5157089" y="2193798"/>
            <a:ext cx="352799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5157089" y="2871215"/>
            <a:ext cx="3527999" cy="3240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508759" y="1069848"/>
            <a:ext cx="3008313" cy="1105153"/>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4636007" y="1069848"/>
            <a:ext cx="4050791" cy="505631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508759" y="2203703"/>
            <a:ext cx="3008313" cy="3922458"/>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rot="5400000">
            <a:off x="3072606" y="511969"/>
            <a:ext cx="3959225" cy="72691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1417637" y="2166938"/>
            <a:ext cx="7269161" cy="39592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www.preparingforadulthood.org.uk/search/employment%20video" TargetMode="External"/><Relationship Id="rId3" Type="http://schemas.openxmlformats.org/officeDocument/2006/relationships/image" Target="../media/image8.png"/><Relationship Id="rId7" Type="http://schemas.openxmlformats.org/officeDocument/2006/relationships/hyperlink" Target="https://www.base-uk.org/knowledge/afl"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www.thechildrenssleepcharity.org.uk/" TargetMode="External"/><Relationship Id="rId5" Type="http://schemas.openxmlformats.org/officeDocument/2006/relationships/hyperlink" Target="https://www.thecommunicationtrust.org.uk/"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hyperlink" Target="https://www.preparingforadulthood.org.uk/downloads/employment/apprenticeships-for-young-people-a-good-practice-report.htm" TargetMode="External"/><Relationship Id="rId13" Type="http://schemas.openxmlformats.org/officeDocument/2006/relationships/hyperlink" Target="https://www.preparingforadulthood.org.uk/downloads/young-people-and-family-participation/factsheet-the-mental-capacity-act-2005-and-supported-decision-making.htm" TargetMode="External"/><Relationship Id="rId3" Type="http://schemas.openxmlformats.org/officeDocument/2006/relationships/hyperlink" Target="https://nationalcareersservice.direct.gov.uk/" TargetMode="External"/><Relationship Id="rId7" Type="http://schemas.openxmlformats.org/officeDocument/2006/relationships/hyperlink" Target="https://www.preparingforadulthood.org.uk/downloads/supported-internships" TargetMode="External"/><Relationship Id="rId12" Type="http://schemas.openxmlformats.org/officeDocument/2006/relationships/hyperlink" Target="https://www.preparingforadulthood.org.uk/downloads/young-people-and-family-participation/factsheet-the-children-and-families-act-and-the-care-act.htm" TargetMode="External"/><Relationship Id="rId17" Type="http://schemas.openxmlformats.org/officeDocument/2006/relationships/image" Target="../media/image11.png"/><Relationship Id="rId2" Type="http://schemas.openxmlformats.org/officeDocument/2006/relationships/hyperlink" Target="https://www.preparingforadulthood.org.uk/downloads/employment/vocational-profile-workbook.htm" TargetMode="Externa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www.preparingforadulthood.org.uk/downloads/pfa-review-toolkit.htm" TargetMode="External"/><Relationship Id="rId11" Type="http://schemas.openxmlformats.org/officeDocument/2006/relationships/hyperlink" Target="https://www.disabilityrightsuk.org/sites/default/files/pdf/IntoHE2017.pdf" TargetMode="External"/><Relationship Id="rId5" Type="http://schemas.openxmlformats.org/officeDocument/2006/relationships/hyperlink" Target="http://www.dsworkfit.org.uk/" TargetMode="External"/><Relationship Id="rId15" Type="http://schemas.openxmlformats.org/officeDocument/2006/relationships/hyperlink" Target="https://www.scie.org.uk/care-act-2014/transition-from-childhood-to-adulthood/" TargetMode="External"/><Relationship Id="rId10" Type="http://schemas.openxmlformats.org/officeDocument/2006/relationships/hyperlink" Target="https://www.disabilityrightsuk.org/how-we-can-help/benefits-information/factsheets" TargetMode="External"/><Relationship Id="rId4" Type="http://schemas.openxmlformats.org/officeDocument/2006/relationships/hyperlink" Target="https://www.preparingforadulthood.org.uk/downloads/employment" TargetMode="External"/><Relationship Id="rId9" Type="http://schemas.openxmlformats.org/officeDocument/2006/relationships/hyperlink" Target="https://www.preparingforadulthood.org.uk/downloads/supported-internships/fact-sheet-study-programmes.htm" TargetMode="External"/><Relationship Id="rId14" Type="http://schemas.openxmlformats.org/officeDocument/2006/relationships/hyperlink" Target="https://www.preparingforadulthood.org.uk/downloads/education-health-and-care-planning/building-independence-through-planning-for-transition.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ngland.nhs.uk/ipc/" TargetMode="External"/><Relationship Id="rId7" Type="http://schemas.openxmlformats.org/officeDocument/2006/relationships/image" Target="../media/image15.png"/><Relationship Id="rId2" Type="http://schemas.openxmlformats.org/officeDocument/2006/relationships/hyperlink" Target="https://www.kids.org.uk/pages/search.aspx?q=keeping%20it%20personal"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hyperlink" Target="https://www.downs-syndrome.org.uk/for-professionals/social-care/supported-living/" TargetMode="External"/><Relationship Id="rId13" Type="http://schemas.openxmlformats.org/officeDocument/2006/relationships/image" Target="../media/image18.png"/><Relationship Id="rId3" Type="http://schemas.openxmlformats.org/officeDocument/2006/relationships/hyperlink" Target="http://www.housingandsupport.org.uk/your-place-to-live" TargetMode="External"/><Relationship Id="rId7" Type="http://schemas.openxmlformats.org/officeDocument/2006/relationships/hyperlink" Target="http://www.paradigm-uk.org/reach-standards/" TargetMode="External"/><Relationship Id="rId12" Type="http://schemas.openxmlformats.org/officeDocument/2006/relationships/image" Target="../media/image17.png"/><Relationship Id="rId2" Type="http://schemas.openxmlformats.org/officeDocument/2006/relationships/hyperlink" Target="https://www.ndti.org.uk/resources/publications/my-own-housing" TargetMode="External"/><Relationship Id="rId1" Type="http://schemas.openxmlformats.org/officeDocument/2006/relationships/slideLayout" Target="../slideLayouts/slideLayout7.xml"/><Relationship Id="rId6" Type="http://schemas.openxmlformats.org/officeDocument/2006/relationships/hyperlink" Target="https://www.ndti.org.uk/resources/publications/housing-choices-integrated-discussion-paper" TargetMode="External"/><Relationship Id="rId11" Type="http://schemas.openxmlformats.org/officeDocument/2006/relationships/image" Target="../media/image16.png"/><Relationship Id="rId5" Type="http://schemas.openxmlformats.org/officeDocument/2006/relationships/hyperlink" Target="https://www.preparingforadulthood.org.uk/downloads/independent-living/no-place-like-home-guide.htm" TargetMode="External"/><Relationship Id="rId15" Type="http://schemas.openxmlformats.org/officeDocument/2006/relationships/image" Target="../media/image15.png"/><Relationship Id="rId10" Type="http://schemas.openxmlformats.org/officeDocument/2006/relationships/hyperlink" Target="https://www.england.nhs.uk/ipc/" TargetMode="External"/><Relationship Id="rId4" Type="http://schemas.openxmlformats.org/officeDocument/2006/relationships/hyperlink" Target="http://www.housingandsupport.org.uk/home" TargetMode="External"/><Relationship Id="rId9" Type="http://schemas.openxmlformats.org/officeDocument/2006/relationships/hyperlink" Target="https://www.kids.org.uk/pages/search.aspx?q=keeping%20it%20personal" TargetMode="External"/><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www.ndti.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worcestershire.gov.uk/council-services/schools-education-and-learning/virtual-school/virtual-school-useful-links-guidance-and-resources" TargetMode="External"/><Relationship Id="rId4" Type="http://schemas.openxmlformats.org/officeDocument/2006/relationships/hyperlink" Target="https://www.gov.uk/government/publications/careers-guidance-provision-for-young-people-in-schoo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government/publications/careers-guidance-provision-for-young-people-in-school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info@preparingforadulthood.org.u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4">
            <a:extLst>
              <a:ext uri="{FF2B5EF4-FFF2-40B4-BE49-F238E27FC236}">
                <a16:creationId xmlns:a16="http://schemas.microsoft.com/office/drawing/2014/main" id="{24745B97-C36C-408C-9CCD-6A44194C34D2}"/>
              </a:ext>
            </a:extLst>
          </p:cNvPr>
          <p:cNvSpPr>
            <a:spLocks noGrp="1"/>
          </p:cNvSpPr>
          <p:nvPr>
            <p:ph type="ctrTitle"/>
          </p:nvPr>
        </p:nvSpPr>
        <p:spPr>
          <a:xfrm>
            <a:off x="838941" y="1052736"/>
            <a:ext cx="7013447" cy="2019040"/>
          </a:xfrm>
        </p:spPr>
        <p:txBody>
          <a:bodyPr/>
          <a:lstStyle/>
          <a:p>
            <a:br>
              <a:rPr lang="en-GB" sz="3200" b="1" dirty="0">
                <a:solidFill>
                  <a:schemeClr val="accent4"/>
                </a:solidFill>
              </a:rPr>
            </a:br>
            <a:r>
              <a:rPr lang="en-GB" sz="4000" b="1" dirty="0">
                <a:solidFill>
                  <a:schemeClr val="accent4"/>
                </a:solidFill>
              </a:rPr>
              <a:t>Designated Teacher </a:t>
            </a:r>
            <a:br>
              <a:rPr lang="en-GB" sz="4000" b="1" dirty="0">
                <a:solidFill>
                  <a:schemeClr val="accent4"/>
                </a:solidFill>
              </a:rPr>
            </a:br>
            <a:r>
              <a:rPr lang="en-GB" sz="4000" b="1" dirty="0">
                <a:solidFill>
                  <a:schemeClr val="accent4"/>
                </a:solidFill>
              </a:rPr>
              <a:t>Updates and Guidance Session</a:t>
            </a:r>
            <a:br>
              <a:rPr lang="en-GB" sz="4000" b="1" dirty="0">
                <a:solidFill>
                  <a:schemeClr val="accent4"/>
                </a:solidFill>
              </a:rPr>
            </a:br>
            <a:r>
              <a:rPr lang="en-GB" sz="4000" b="1" dirty="0">
                <a:solidFill>
                  <a:schemeClr val="accent4"/>
                </a:solidFill>
              </a:rPr>
              <a:t>Spring 2025</a:t>
            </a:r>
            <a:br>
              <a:rPr lang="en-GB" sz="4400" b="1" dirty="0">
                <a:solidFill>
                  <a:schemeClr val="tx2">
                    <a:lumMod val="60000"/>
                    <a:lumOff val="40000"/>
                  </a:schemeClr>
                </a:solidFill>
              </a:rPr>
            </a:br>
            <a:endParaRPr lang="en-US" dirty="0"/>
          </a:p>
        </p:txBody>
      </p:sp>
      <p:sp>
        <p:nvSpPr>
          <p:cNvPr id="3" name="Subtitle 2">
            <a:extLst>
              <a:ext uri="{FF2B5EF4-FFF2-40B4-BE49-F238E27FC236}">
                <a16:creationId xmlns:a16="http://schemas.microsoft.com/office/drawing/2014/main" id="{39EAB894-67AA-441E-85B4-FFDFB63728AC}"/>
              </a:ext>
            </a:extLst>
          </p:cNvPr>
          <p:cNvSpPr>
            <a:spLocks noGrp="1"/>
          </p:cNvSpPr>
          <p:nvPr>
            <p:ph type="subTitle" idx="1"/>
          </p:nvPr>
        </p:nvSpPr>
        <p:spPr/>
        <p:txBody>
          <a:bodyPr/>
          <a:lstStyle/>
          <a:p>
            <a:endParaRPr lang="en-US" dirty="0"/>
          </a:p>
        </p:txBody>
      </p:sp>
      <p:pic>
        <p:nvPicPr>
          <p:cNvPr id="2" name="Picture 1">
            <a:extLst>
              <a:ext uri="{FF2B5EF4-FFF2-40B4-BE49-F238E27FC236}">
                <a16:creationId xmlns:a16="http://schemas.microsoft.com/office/drawing/2014/main" id="{C83221A3-E6B6-914C-03CD-7802A66FD15E}"/>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65860" y="3212976"/>
            <a:ext cx="6359610" cy="22016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object 21"/>
          <p:cNvSpPr txBox="1">
            <a:spLocks noGrp="1"/>
          </p:cNvSpPr>
          <p:nvPr>
            <p:ph type="title" idx="4294967295"/>
          </p:nvPr>
        </p:nvSpPr>
        <p:spPr>
          <a:xfrm>
            <a:off x="0" y="542925"/>
            <a:ext cx="4689475" cy="641350"/>
          </a:xfrm>
          <a:prstGeom prst="rect">
            <a:avLst/>
          </a:prstGeom>
        </p:spPr>
        <p:txBody>
          <a:bodyPr vert="horz" wrap="square" lIns="0" tIns="10860" rIns="0" bIns="0" rtlCol="0">
            <a:spAutoFit/>
          </a:bodyPr>
          <a:lstStyle/>
          <a:p>
            <a:pPr marL="10860">
              <a:lnSpc>
                <a:spcPct val="100000"/>
              </a:lnSpc>
              <a:spcBef>
                <a:spcPts val="86"/>
              </a:spcBef>
            </a:pPr>
            <a:r>
              <a:rPr sz="2052" b="1" spc="-94" dirty="0">
                <a:solidFill>
                  <a:srgbClr val="6D245D"/>
                </a:solidFill>
                <a:latin typeface="Gill Sans MT"/>
                <a:cs typeface="Gill Sans MT"/>
              </a:rPr>
              <a:t>Things</a:t>
            </a:r>
            <a:r>
              <a:rPr sz="2052" b="1" spc="-103" dirty="0">
                <a:solidFill>
                  <a:srgbClr val="6D245D"/>
                </a:solidFill>
                <a:latin typeface="Gill Sans MT"/>
                <a:cs typeface="Gill Sans MT"/>
              </a:rPr>
              <a:t> </a:t>
            </a:r>
            <a:r>
              <a:rPr sz="2052" b="1" spc="-73" dirty="0">
                <a:solidFill>
                  <a:srgbClr val="6D245D"/>
                </a:solidFill>
                <a:latin typeface="Gill Sans MT"/>
                <a:cs typeface="Gill Sans MT"/>
              </a:rPr>
              <a:t>to</a:t>
            </a:r>
            <a:r>
              <a:rPr sz="2052" b="1" spc="-103" dirty="0">
                <a:solidFill>
                  <a:srgbClr val="6D245D"/>
                </a:solidFill>
                <a:latin typeface="Gill Sans MT"/>
                <a:cs typeface="Gill Sans MT"/>
              </a:rPr>
              <a:t> </a:t>
            </a:r>
            <a:r>
              <a:rPr sz="2052" b="1" spc="-133" dirty="0">
                <a:solidFill>
                  <a:srgbClr val="6D245D"/>
                </a:solidFill>
                <a:latin typeface="Gill Sans MT"/>
                <a:cs typeface="Gill Sans MT"/>
              </a:rPr>
              <a:t>remember</a:t>
            </a:r>
            <a:r>
              <a:rPr sz="2052" b="1" spc="-103" dirty="0">
                <a:solidFill>
                  <a:srgbClr val="6D245D"/>
                </a:solidFill>
                <a:latin typeface="Gill Sans MT"/>
                <a:cs typeface="Gill Sans MT"/>
              </a:rPr>
              <a:t> </a:t>
            </a:r>
            <a:r>
              <a:rPr sz="2052" b="1" spc="-64" dirty="0">
                <a:solidFill>
                  <a:srgbClr val="6D245D"/>
                </a:solidFill>
                <a:latin typeface="Gill Sans MT"/>
                <a:cs typeface="Gill Sans MT"/>
              </a:rPr>
              <a:t>when</a:t>
            </a:r>
            <a:r>
              <a:rPr sz="2052" b="1" spc="-103" dirty="0">
                <a:solidFill>
                  <a:srgbClr val="6D245D"/>
                </a:solidFill>
                <a:latin typeface="Gill Sans MT"/>
                <a:cs typeface="Gill Sans MT"/>
              </a:rPr>
              <a:t> </a:t>
            </a:r>
            <a:r>
              <a:rPr sz="2052" b="1" spc="-30" dirty="0">
                <a:solidFill>
                  <a:srgbClr val="6D245D"/>
                </a:solidFill>
                <a:latin typeface="Gill Sans MT"/>
                <a:cs typeface="Gill Sans MT"/>
              </a:rPr>
              <a:t>using</a:t>
            </a:r>
            <a:r>
              <a:rPr sz="2052" b="1" spc="-103" dirty="0">
                <a:solidFill>
                  <a:srgbClr val="6D245D"/>
                </a:solidFill>
                <a:latin typeface="Gill Sans MT"/>
                <a:cs typeface="Gill Sans MT"/>
              </a:rPr>
              <a:t> </a:t>
            </a:r>
            <a:r>
              <a:rPr sz="2052" b="1" spc="-90" dirty="0">
                <a:solidFill>
                  <a:srgbClr val="6D245D"/>
                </a:solidFill>
                <a:latin typeface="Gill Sans MT"/>
                <a:cs typeface="Gill Sans MT"/>
              </a:rPr>
              <a:t>the</a:t>
            </a:r>
            <a:r>
              <a:rPr sz="2052" b="1" spc="-97" dirty="0">
                <a:solidFill>
                  <a:srgbClr val="6D245D"/>
                </a:solidFill>
                <a:latin typeface="Gill Sans MT"/>
                <a:cs typeface="Gill Sans MT"/>
              </a:rPr>
              <a:t> </a:t>
            </a:r>
            <a:r>
              <a:rPr sz="2052" b="1" spc="-9" dirty="0">
                <a:solidFill>
                  <a:srgbClr val="6D245D"/>
                </a:solidFill>
                <a:latin typeface="Gill Sans MT"/>
                <a:cs typeface="Gill Sans MT"/>
              </a:rPr>
              <a:t>tool:</a:t>
            </a:r>
            <a:endParaRPr sz="2052">
              <a:latin typeface="Gill Sans MT"/>
              <a:cs typeface="Gill Sans MT"/>
            </a:endParaRPr>
          </a:p>
        </p:txBody>
      </p:sp>
      <p:sp>
        <p:nvSpPr>
          <p:cNvPr id="22" name="object 22"/>
          <p:cNvSpPr txBox="1"/>
          <p:nvPr/>
        </p:nvSpPr>
        <p:spPr>
          <a:xfrm>
            <a:off x="954212" y="1011618"/>
            <a:ext cx="7722243" cy="4966169"/>
          </a:xfrm>
          <a:prstGeom prst="rect">
            <a:avLst/>
          </a:prstGeom>
        </p:spPr>
        <p:txBody>
          <a:bodyPr vert="horz" wrap="square" lIns="0" tIns="10860" rIns="0" bIns="0" rtlCol="0">
            <a:spAutoFit/>
          </a:bodyPr>
          <a:lstStyle/>
          <a:p>
            <a:pPr marL="206336" marR="132489" indent="-195476">
              <a:lnSpc>
                <a:spcPct val="100000"/>
              </a:lnSpc>
              <a:spcBef>
                <a:spcPts val="86"/>
              </a:spcBef>
              <a:buChar char="•"/>
              <a:tabLst>
                <a:tab pos="206336" algn="l"/>
              </a:tabLst>
            </a:pPr>
            <a:r>
              <a:rPr sz="1200" b="1" dirty="0">
                <a:latin typeface="Calibri"/>
                <a:cs typeface="Calibri"/>
              </a:rPr>
              <a:t>The</a:t>
            </a:r>
            <a:r>
              <a:rPr sz="1200" b="1" spc="-13" dirty="0">
                <a:latin typeface="Calibri"/>
                <a:cs typeface="Calibri"/>
              </a:rPr>
              <a:t> </a:t>
            </a:r>
            <a:r>
              <a:rPr sz="1200" b="1" spc="-9" dirty="0">
                <a:latin typeface="Calibri"/>
                <a:cs typeface="Calibri"/>
              </a:rPr>
              <a:t>outcomes</a:t>
            </a:r>
            <a:r>
              <a:rPr sz="1200" b="1" spc="-13" dirty="0">
                <a:latin typeface="Calibri"/>
                <a:cs typeface="Calibri"/>
              </a:rPr>
              <a:t> </a:t>
            </a:r>
            <a:r>
              <a:rPr sz="1200" b="1" dirty="0">
                <a:latin typeface="Calibri"/>
                <a:cs typeface="Calibri"/>
              </a:rPr>
              <a:t>will</a:t>
            </a:r>
            <a:r>
              <a:rPr sz="1200" b="1" spc="-13" dirty="0">
                <a:latin typeface="Calibri"/>
                <a:cs typeface="Calibri"/>
              </a:rPr>
              <a:t> </a:t>
            </a:r>
            <a:r>
              <a:rPr sz="1200" b="1" dirty="0">
                <a:latin typeface="Calibri"/>
                <a:cs typeface="Calibri"/>
              </a:rPr>
              <a:t>need</a:t>
            </a:r>
            <a:r>
              <a:rPr sz="1200" b="1" spc="-17" dirty="0">
                <a:latin typeface="Calibri"/>
                <a:cs typeface="Calibri"/>
              </a:rPr>
              <a:t> </a:t>
            </a:r>
            <a:r>
              <a:rPr sz="1200" b="1" dirty="0">
                <a:latin typeface="Calibri"/>
                <a:cs typeface="Calibri"/>
              </a:rPr>
              <a:t>to</a:t>
            </a:r>
            <a:r>
              <a:rPr sz="1200" b="1" spc="-13" dirty="0">
                <a:latin typeface="Calibri"/>
                <a:cs typeface="Calibri"/>
              </a:rPr>
              <a:t> </a:t>
            </a:r>
            <a:r>
              <a:rPr sz="1200" b="1" dirty="0">
                <a:latin typeface="Calibri"/>
                <a:cs typeface="Calibri"/>
              </a:rPr>
              <a:t>be</a:t>
            </a:r>
            <a:r>
              <a:rPr sz="1200" b="1" spc="-9" dirty="0">
                <a:latin typeface="Calibri"/>
                <a:cs typeface="Calibri"/>
              </a:rPr>
              <a:t> personalised</a:t>
            </a:r>
            <a:r>
              <a:rPr sz="1200" b="1" spc="-17" dirty="0">
                <a:latin typeface="Calibri"/>
                <a:cs typeface="Calibri"/>
              </a:rPr>
              <a:t> </a:t>
            </a:r>
            <a:r>
              <a:rPr sz="1200" b="1" dirty="0">
                <a:latin typeface="Calibri"/>
                <a:cs typeface="Calibri"/>
              </a:rPr>
              <a:t>and</a:t>
            </a:r>
            <a:r>
              <a:rPr sz="1200" b="1" spc="-13" dirty="0">
                <a:latin typeface="Calibri"/>
                <a:cs typeface="Calibri"/>
              </a:rPr>
              <a:t> </a:t>
            </a:r>
            <a:r>
              <a:rPr sz="1200" b="1" spc="-9" dirty="0">
                <a:latin typeface="Calibri"/>
                <a:cs typeface="Calibri"/>
              </a:rPr>
              <a:t>focused</a:t>
            </a:r>
            <a:r>
              <a:rPr sz="1200" b="1" spc="-13" dirty="0">
                <a:latin typeface="Calibri"/>
                <a:cs typeface="Calibri"/>
              </a:rPr>
              <a:t> </a:t>
            </a:r>
            <a:r>
              <a:rPr sz="1200" b="1" dirty="0">
                <a:latin typeface="Calibri"/>
                <a:cs typeface="Calibri"/>
              </a:rPr>
              <a:t>on</a:t>
            </a:r>
            <a:r>
              <a:rPr sz="1200" b="1" spc="-17" dirty="0">
                <a:latin typeface="Calibri"/>
                <a:cs typeface="Calibri"/>
              </a:rPr>
              <a:t> </a:t>
            </a:r>
            <a:r>
              <a:rPr sz="1200" b="1" dirty="0">
                <a:latin typeface="Calibri"/>
                <a:cs typeface="Calibri"/>
              </a:rPr>
              <a:t>the</a:t>
            </a:r>
            <a:r>
              <a:rPr sz="1200" b="1" spc="-9" dirty="0">
                <a:latin typeface="Calibri"/>
                <a:cs typeface="Calibri"/>
              </a:rPr>
              <a:t> </a:t>
            </a:r>
            <a:r>
              <a:rPr sz="1200" b="1" dirty="0">
                <a:latin typeface="Calibri"/>
                <a:cs typeface="Calibri"/>
              </a:rPr>
              <a:t>young</a:t>
            </a:r>
            <a:r>
              <a:rPr sz="1200" b="1" spc="-9" dirty="0">
                <a:latin typeface="Calibri"/>
                <a:cs typeface="Calibri"/>
              </a:rPr>
              <a:t> person’s</a:t>
            </a:r>
            <a:r>
              <a:rPr sz="1200" b="1" spc="-13" dirty="0">
                <a:latin typeface="Calibri"/>
                <a:cs typeface="Calibri"/>
              </a:rPr>
              <a:t> </a:t>
            </a:r>
            <a:r>
              <a:rPr sz="1200" b="1" spc="-9" dirty="0">
                <a:latin typeface="Calibri"/>
                <a:cs typeface="Calibri"/>
              </a:rPr>
              <a:t>aspirations,</a:t>
            </a:r>
            <a:r>
              <a:rPr sz="1200" b="1" spc="-13" dirty="0">
                <a:latin typeface="Calibri"/>
                <a:cs typeface="Calibri"/>
              </a:rPr>
              <a:t> </a:t>
            </a:r>
            <a:r>
              <a:rPr sz="1200" b="1" dirty="0">
                <a:latin typeface="Calibri"/>
                <a:cs typeface="Calibri"/>
              </a:rPr>
              <a:t>supporting</a:t>
            </a:r>
            <a:r>
              <a:rPr sz="1200" b="1" spc="-9" dirty="0">
                <a:latin typeface="Calibri"/>
                <a:cs typeface="Calibri"/>
              </a:rPr>
              <a:t> </a:t>
            </a:r>
            <a:r>
              <a:rPr sz="1200" b="1" dirty="0">
                <a:latin typeface="Calibri"/>
                <a:cs typeface="Calibri"/>
              </a:rPr>
              <a:t>as</a:t>
            </a:r>
            <a:r>
              <a:rPr sz="1200" b="1" spc="-13" dirty="0">
                <a:latin typeface="Calibri"/>
                <a:cs typeface="Calibri"/>
              </a:rPr>
              <a:t> </a:t>
            </a:r>
            <a:r>
              <a:rPr sz="1200" b="1" dirty="0">
                <a:latin typeface="Calibri"/>
                <a:cs typeface="Calibri"/>
              </a:rPr>
              <a:t>independent</a:t>
            </a:r>
            <a:r>
              <a:rPr sz="1200" b="1" spc="-13" dirty="0">
                <a:latin typeface="Calibri"/>
                <a:cs typeface="Calibri"/>
              </a:rPr>
              <a:t> </a:t>
            </a:r>
            <a:r>
              <a:rPr sz="1200" b="1" dirty="0">
                <a:latin typeface="Calibri"/>
                <a:cs typeface="Calibri"/>
              </a:rPr>
              <a:t>a</a:t>
            </a:r>
            <a:r>
              <a:rPr sz="1200" b="1" spc="-13" dirty="0">
                <a:latin typeface="Calibri"/>
                <a:cs typeface="Calibri"/>
              </a:rPr>
              <a:t> </a:t>
            </a:r>
            <a:r>
              <a:rPr sz="1200" b="1" dirty="0">
                <a:latin typeface="Calibri"/>
                <a:cs typeface="Calibri"/>
              </a:rPr>
              <a:t>life</a:t>
            </a:r>
            <a:r>
              <a:rPr sz="1200" b="1" spc="-9" dirty="0">
                <a:latin typeface="Calibri"/>
                <a:cs typeface="Calibri"/>
              </a:rPr>
              <a:t> </a:t>
            </a:r>
            <a:r>
              <a:rPr sz="1200" b="1" spc="-21" dirty="0">
                <a:latin typeface="Calibri"/>
                <a:cs typeface="Calibri"/>
              </a:rPr>
              <a:t>as </a:t>
            </a:r>
            <a:r>
              <a:rPr sz="1200" b="1" spc="-9" dirty="0">
                <a:latin typeface="Calibri"/>
                <a:cs typeface="Calibri"/>
              </a:rPr>
              <a:t>possible</a:t>
            </a:r>
            <a:endParaRPr sz="1200" b="1" dirty="0">
              <a:latin typeface="Calibri"/>
              <a:cs typeface="Calibri"/>
            </a:endParaRPr>
          </a:p>
          <a:p>
            <a:pPr marL="206336" marR="53756" indent="-195476" algn="just">
              <a:lnSpc>
                <a:spcPct val="100000"/>
              </a:lnSpc>
              <a:spcBef>
                <a:spcPts val="1231"/>
              </a:spcBef>
              <a:buChar char="•"/>
              <a:tabLst>
                <a:tab pos="206336" algn="l"/>
                <a:tab pos="207422" algn="l"/>
              </a:tabLst>
            </a:pPr>
            <a:r>
              <a:rPr sz="1200" b="1" dirty="0">
                <a:latin typeface="Calibri"/>
                <a:cs typeface="Calibri"/>
              </a:rPr>
              <a:t>	Children</a:t>
            </a:r>
            <a:r>
              <a:rPr sz="1200" b="1" spc="-21" dirty="0">
                <a:latin typeface="Calibri"/>
                <a:cs typeface="Calibri"/>
              </a:rPr>
              <a:t> </a:t>
            </a:r>
            <a:r>
              <a:rPr sz="1200" b="1" dirty="0">
                <a:latin typeface="Calibri"/>
                <a:cs typeface="Calibri"/>
              </a:rPr>
              <a:t>develop</a:t>
            </a:r>
            <a:r>
              <a:rPr sz="1200" b="1" spc="-21" dirty="0">
                <a:latin typeface="Calibri"/>
                <a:cs typeface="Calibri"/>
              </a:rPr>
              <a:t> </a:t>
            </a:r>
            <a:r>
              <a:rPr sz="1200" b="1" dirty="0">
                <a:latin typeface="Calibri"/>
                <a:cs typeface="Calibri"/>
              </a:rPr>
              <a:t>at</a:t>
            </a:r>
            <a:r>
              <a:rPr sz="1200" b="1" spc="-17" dirty="0">
                <a:latin typeface="Calibri"/>
                <a:cs typeface="Calibri"/>
              </a:rPr>
              <a:t> </a:t>
            </a:r>
            <a:r>
              <a:rPr sz="1200" b="1" spc="-9" dirty="0">
                <a:latin typeface="Calibri"/>
                <a:cs typeface="Calibri"/>
              </a:rPr>
              <a:t>different</a:t>
            </a:r>
            <a:r>
              <a:rPr sz="1200" b="1" spc="-17" dirty="0">
                <a:latin typeface="Calibri"/>
                <a:cs typeface="Calibri"/>
              </a:rPr>
              <a:t> </a:t>
            </a:r>
            <a:r>
              <a:rPr sz="1200" b="1" spc="-9" dirty="0">
                <a:latin typeface="Calibri"/>
                <a:cs typeface="Calibri"/>
              </a:rPr>
              <a:t>rates.</a:t>
            </a:r>
            <a:r>
              <a:rPr sz="1200" b="1" spc="-21" dirty="0">
                <a:latin typeface="Calibri"/>
                <a:cs typeface="Calibri"/>
              </a:rPr>
              <a:t> </a:t>
            </a:r>
            <a:r>
              <a:rPr sz="1200" b="1" dirty="0">
                <a:latin typeface="Calibri"/>
                <a:cs typeface="Calibri"/>
              </a:rPr>
              <a:t>For</a:t>
            </a:r>
            <a:r>
              <a:rPr sz="1200" b="1" spc="-17" dirty="0">
                <a:latin typeface="Calibri"/>
                <a:cs typeface="Calibri"/>
              </a:rPr>
              <a:t> </a:t>
            </a:r>
            <a:r>
              <a:rPr sz="1200" b="1" dirty="0">
                <a:latin typeface="Calibri"/>
                <a:cs typeface="Calibri"/>
              </a:rPr>
              <a:t>some</a:t>
            </a:r>
            <a:r>
              <a:rPr sz="1200" b="1" spc="-17" dirty="0">
                <a:latin typeface="Calibri"/>
                <a:cs typeface="Calibri"/>
              </a:rPr>
              <a:t> </a:t>
            </a:r>
            <a:r>
              <a:rPr sz="1200" b="1" dirty="0">
                <a:latin typeface="Calibri"/>
                <a:cs typeface="Calibri"/>
              </a:rPr>
              <a:t>young</a:t>
            </a:r>
            <a:r>
              <a:rPr sz="1200" b="1" spc="-17" dirty="0">
                <a:latin typeface="Calibri"/>
                <a:cs typeface="Calibri"/>
              </a:rPr>
              <a:t> </a:t>
            </a:r>
            <a:r>
              <a:rPr sz="1200" b="1" dirty="0">
                <a:latin typeface="Calibri"/>
                <a:cs typeface="Calibri"/>
              </a:rPr>
              <a:t>people</a:t>
            </a:r>
            <a:r>
              <a:rPr sz="1200" b="1" spc="-17" dirty="0">
                <a:latin typeface="Calibri"/>
                <a:cs typeface="Calibri"/>
              </a:rPr>
              <a:t> </a:t>
            </a:r>
            <a:r>
              <a:rPr sz="1200" b="1" spc="-9" dirty="0">
                <a:latin typeface="Calibri"/>
                <a:cs typeface="Calibri"/>
              </a:rPr>
              <a:t>indicators</a:t>
            </a:r>
            <a:r>
              <a:rPr sz="1200" b="1" spc="-21" dirty="0">
                <a:latin typeface="Calibri"/>
                <a:cs typeface="Calibri"/>
              </a:rPr>
              <a:t> </a:t>
            </a:r>
            <a:r>
              <a:rPr sz="1200" b="1" dirty="0">
                <a:latin typeface="Calibri"/>
                <a:cs typeface="Calibri"/>
              </a:rPr>
              <a:t>included</a:t>
            </a:r>
            <a:r>
              <a:rPr sz="1200" b="1" spc="-21" dirty="0">
                <a:latin typeface="Calibri"/>
                <a:cs typeface="Calibri"/>
              </a:rPr>
              <a:t> </a:t>
            </a:r>
            <a:r>
              <a:rPr sz="1200" b="1" dirty="0">
                <a:latin typeface="Calibri"/>
                <a:cs typeface="Calibri"/>
              </a:rPr>
              <a:t>in</a:t>
            </a:r>
            <a:r>
              <a:rPr sz="1200" b="1" spc="-21" dirty="0">
                <a:latin typeface="Calibri"/>
                <a:cs typeface="Calibri"/>
              </a:rPr>
              <a:t> </a:t>
            </a:r>
            <a:r>
              <a:rPr sz="1200" b="1" dirty="0">
                <a:latin typeface="Calibri"/>
                <a:cs typeface="Calibri"/>
              </a:rPr>
              <a:t>early</a:t>
            </a:r>
            <a:r>
              <a:rPr sz="1200" b="1" spc="-17" dirty="0">
                <a:latin typeface="Calibri"/>
                <a:cs typeface="Calibri"/>
              </a:rPr>
              <a:t> </a:t>
            </a:r>
            <a:r>
              <a:rPr sz="1200" b="1" dirty="0">
                <a:latin typeface="Calibri"/>
                <a:cs typeface="Calibri"/>
              </a:rPr>
              <a:t>childhood</a:t>
            </a:r>
            <a:r>
              <a:rPr sz="1200" b="1" spc="-21" dirty="0">
                <a:latin typeface="Calibri"/>
                <a:cs typeface="Calibri"/>
              </a:rPr>
              <a:t> </a:t>
            </a:r>
            <a:r>
              <a:rPr sz="1200" b="1" dirty="0">
                <a:latin typeface="Calibri"/>
                <a:cs typeface="Calibri"/>
              </a:rPr>
              <a:t>may</a:t>
            </a:r>
            <a:r>
              <a:rPr sz="1200" b="1" spc="-17" dirty="0">
                <a:latin typeface="Calibri"/>
                <a:cs typeface="Calibri"/>
              </a:rPr>
              <a:t> </a:t>
            </a:r>
            <a:r>
              <a:rPr sz="1200" b="1" dirty="0">
                <a:latin typeface="Calibri"/>
                <a:cs typeface="Calibri"/>
              </a:rPr>
              <a:t>continue</a:t>
            </a:r>
            <a:r>
              <a:rPr sz="1200" b="1" spc="-17" dirty="0">
                <a:latin typeface="Calibri"/>
                <a:cs typeface="Calibri"/>
              </a:rPr>
              <a:t> </a:t>
            </a:r>
            <a:r>
              <a:rPr sz="1200" b="1" dirty="0">
                <a:latin typeface="Calibri"/>
                <a:cs typeface="Calibri"/>
              </a:rPr>
              <a:t>to</a:t>
            </a:r>
            <a:r>
              <a:rPr sz="1200" b="1" spc="-21" dirty="0">
                <a:latin typeface="Calibri"/>
                <a:cs typeface="Calibri"/>
              </a:rPr>
              <a:t> </a:t>
            </a:r>
            <a:r>
              <a:rPr sz="1200" b="1" dirty="0">
                <a:latin typeface="Calibri"/>
                <a:cs typeface="Calibri"/>
              </a:rPr>
              <a:t>be</a:t>
            </a:r>
            <a:r>
              <a:rPr sz="1200" b="1" spc="-17" dirty="0">
                <a:latin typeface="Calibri"/>
                <a:cs typeface="Calibri"/>
              </a:rPr>
              <a:t> </a:t>
            </a:r>
            <a:r>
              <a:rPr sz="1200" b="1" spc="-9" dirty="0">
                <a:latin typeface="Calibri"/>
                <a:cs typeface="Calibri"/>
              </a:rPr>
              <a:t>outcomes </a:t>
            </a:r>
            <a:r>
              <a:rPr sz="1200" b="1" dirty="0">
                <a:latin typeface="Calibri"/>
                <a:cs typeface="Calibri"/>
              </a:rPr>
              <a:t>they</a:t>
            </a:r>
            <a:r>
              <a:rPr sz="1200" b="1" spc="-21" dirty="0">
                <a:latin typeface="Calibri"/>
                <a:cs typeface="Calibri"/>
              </a:rPr>
              <a:t> </a:t>
            </a:r>
            <a:r>
              <a:rPr sz="1200" b="1" dirty="0">
                <a:latin typeface="Calibri"/>
                <a:cs typeface="Calibri"/>
              </a:rPr>
              <a:t>are</a:t>
            </a:r>
            <a:r>
              <a:rPr sz="1200" b="1" spc="-17" dirty="0">
                <a:latin typeface="Calibri"/>
                <a:cs typeface="Calibri"/>
              </a:rPr>
              <a:t> </a:t>
            </a:r>
            <a:r>
              <a:rPr sz="1200" b="1" dirty="0">
                <a:latin typeface="Calibri"/>
                <a:cs typeface="Calibri"/>
              </a:rPr>
              <a:t>progressing</a:t>
            </a:r>
            <a:r>
              <a:rPr sz="1200" b="1" spc="-17" dirty="0">
                <a:latin typeface="Calibri"/>
                <a:cs typeface="Calibri"/>
              </a:rPr>
              <a:t> </a:t>
            </a:r>
            <a:r>
              <a:rPr sz="1200" b="1" spc="-9" dirty="0">
                <a:latin typeface="Calibri"/>
                <a:cs typeface="Calibri"/>
              </a:rPr>
              <a:t>toward</a:t>
            </a:r>
            <a:r>
              <a:rPr sz="1200" b="1" spc="-21" dirty="0">
                <a:latin typeface="Calibri"/>
                <a:cs typeface="Calibri"/>
              </a:rPr>
              <a:t> </a:t>
            </a:r>
            <a:r>
              <a:rPr sz="1200" b="1" dirty="0">
                <a:latin typeface="Calibri"/>
                <a:cs typeface="Calibri"/>
              </a:rPr>
              <a:t>as</a:t>
            </a:r>
            <a:r>
              <a:rPr sz="1200" b="1" spc="-21" dirty="0">
                <a:latin typeface="Calibri"/>
                <a:cs typeface="Calibri"/>
              </a:rPr>
              <a:t> </a:t>
            </a:r>
            <a:r>
              <a:rPr sz="1200" b="1" dirty="0">
                <a:latin typeface="Calibri"/>
                <a:cs typeface="Calibri"/>
              </a:rPr>
              <a:t>they</a:t>
            </a:r>
            <a:r>
              <a:rPr sz="1200" b="1" spc="-17" dirty="0">
                <a:latin typeface="Calibri"/>
                <a:cs typeface="Calibri"/>
              </a:rPr>
              <a:t> </a:t>
            </a:r>
            <a:r>
              <a:rPr sz="1200" b="1" dirty="0">
                <a:latin typeface="Calibri"/>
                <a:cs typeface="Calibri"/>
              </a:rPr>
              <a:t>get</a:t>
            </a:r>
            <a:r>
              <a:rPr sz="1200" b="1" spc="-17" dirty="0">
                <a:latin typeface="Calibri"/>
                <a:cs typeface="Calibri"/>
              </a:rPr>
              <a:t> older.</a:t>
            </a:r>
            <a:r>
              <a:rPr sz="1200" b="1" spc="-21" dirty="0">
                <a:latin typeface="Calibri"/>
                <a:cs typeface="Calibri"/>
              </a:rPr>
              <a:t> </a:t>
            </a:r>
            <a:r>
              <a:rPr sz="1200" b="1" spc="-9" dirty="0">
                <a:latin typeface="Calibri"/>
                <a:cs typeface="Calibri"/>
              </a:rPr>
              <a:t>Therefore</a:t>
            </a:r>
            <a:r>
              <a:rPr sz="1200" b="1" spc="-17" dirty="0">
                <a:latin typeface="Calibri"/>
                <a:cs typeface="Calibri"/>
              </a:rPr>
              <a:t> </a:t>
            </a:r>
            <a:r>
              <a:rPr sz="1200" b="1" dirty="0">
                <a:latin typeface="Calibri"/>
                <a:cs typeface="Calibri"/>
              </a:rPr>
              <a:t>it</a:t>
            </a:r>
            <a:r>
              <a:rPr sz="1200" b="1" spc="-17" dirty="0">
                <a:latin typeface="Calibri"/>
                <a:cs typeface="Calibri"/>
              </a:rPr>
              <a:t> </a:t>
            </a:r>
            <a:r>
              <a:rPr sz="1200" b="1" dirty="0">
                <a:latin typeface="Calibri"/>
                <a:cs typeface="Calibri"/>
              </a:rPr>
              <a:t>is</a:t>
            </a:r>
            <a:r>
              <a:rPr sz="1200" b="1" spc="-21" dirty="0">
                <a:latin typeface="Calibri"/>
                <a:cs typeface="Calibri"/>
              </a:rPr>
              <a:t> </a:t>
            </a:r>
            <a:r>
              <a:rPr sz="1200" b="1" dirty="0">
                <a:latin typeface="Calibri"/>
                <a:cs typeface="Calibri"/>
              </a:rPr>
              <a:t>important</a:t>
            </a:r>
            <a:r>
              <a:rPr sz="1200" b="1" spc="-17" dirty="0">
                <a:latin typeface="Calibri"/>
                <a:cs typeface="Calibri"/>
              </a:rPr>
              <a:t> </a:t>
            </a:r>
            <a:r>
              <a:rPr sz="1200" b="1" dirty="0">
                <a:latin typeface="Calibri"/>
                <a:cs typeface="Calibri"/>
              </a:rPr>
              <a:t>that</a:t>
            </a:r>
            <a:r>
              <a:rPr sz="1200" b="1" spc="-17" dirty="0">
                <a:latin typeface="Calibri"/>
                <a:cs typeface="Calibri"/>
              </a:rPr>
              <a:t> </a:t>
            </a:r>
            <a:r>
              <a:rPr sz="1200" b="1" dirty="0">
                <a:latin typeface="Calibri"/>
                <a:cs typeface="Calibri"/>
              </a:rPr>
              <a:t>each</a:t>
            </a:r>
            <a:r>
              <a:rPr sz="1200" b="1" spc="-21" dirty="0">
                <a:latin typeface="Calibri"/>
                <a:cs typeface="Calibri"/>
              </a:rPr>
              <a:t> </a:t>
            </a:r>
            <a:r>
              <a:rPr sz="1200" b="1" dirty="0">
                <a:latin typeface="Calibri"/>
                <a:cs typeface="Calibri"/>
              </a:rPr>
              <a:t>new</a:t>
            </a:r>
            <a:r>
              <a:rPr sz="1200" b="1" spc="-17" dirty="0">
                <a:latin typeface="Calibri"/>
                <a:cs typeface="Calibri"/>
              </a:rPr>
              <a:t> </a:t>
            </a:r>
            <a:r>
              <a:rPr sz="1200" b="1" spc="-9" dirty="0">
                <a:latin typeface="Calibri"/>
                <a:cs typeface="Calibri"/>
              </a:rPr>
              <a:t>age/stage</a:t>
            </a:r>
            <a:r>
              <a:rPr sz="1200" b="1" spc="-17" dirty="0">
                <a:latin typeface="Calibri"/>
                <a:cs typeface="Calibri"/>
              </a:rPr>
              <a:t> </a:t>
            </a:r>
            <a:r>
              <a:rPr sz="1200" b="1" spc="-9" dirty="0">
                <a:latin typeface="Calibri"/>
                <a:cs typeface="Calibri"/>
              </a:rPr>
              <a:t>continues</a:t>
            </a:r>
            <a:r>
              <a:rPr sz="1200" b="1" spc="-21" dirty="0">
                <a:latin typeface="Calibri"/>
                <a:cs typeface="Calibri"/>
              </a:rPr>
              <a:t> </a:t>
            </a:r>
            <a:r>
              <a:rPr sz="1200" b="1" dirty="0">
                <a:latin typeface="Calibri"/>
                <a:cs typeface="Calibri"/>
              </a:rPr>
              <a:t>to</a:t>
            </a:r>
            <a:r>
              <a:rPr sz="1200" b="1" spc="-21" dirty="0">
                <a:latin typeface="Calibri"/>
                <a:cs typeface="Calibri"/>
              </a:rPr>
              <a:t> </a:t>
            </a:r>
            <a:r>
              <a:rPr sz="1200" b="1" dirty="0">
                <a:latin typeface="Calibri"/>
                <a:cs typeface="Calibri"/>
              </a:rPr>
              <a:t>develop</a:t>
            </a:r>
            <a:r>
              <a:rPr sz="1200" b="1" spc="-21" dirty="0">
                <a:latin typeface="Calibri"/>
                <a:cs typeface="Calibri"/>
              </a:rPr>
              <a:t> </a:t>
            </a:r>
            <a:r>
              <a:rPr sz="1200" b="1" dirty="0">
                <a:latin typeface="Calibri"/>
                <a:cs typeface="Calibri"/>
              </a:rPr>
              <a:t>and</a:t>
            </a:r>
            <a:r>
              <a:rPr sz="1200" b="1" spc="-21" dirty="0">
                <a:latin typeface="Calibri"/>
                <a:cs typeface="Calibri"/>
              </a:rPr>
              <a:t> </a:t>
            </a:r>
            <a:r>
              <a:rPr sz="1200" b="1" spc="-9" dirty="0">
                <a:latin typeface="Calibri"/>
                <a:cs typeface="Calibri"/>
              </a:rPr>
              <a:t>build </a:t>
            </a:r>
            <a:r>
              <a:rPr sz="1200" b="1" dirty="0">
                <a:latin typeface="Calibri"/>
                <a:cs typeface="Calibri"/>
              </a:rPr>
              <a:t>on</a:t>
            </a:r>
            <a:r>
              <a:rPr sz="1200" b="1" spc="-21" dirty="0">
                <a:latin typeface="Calibri"/>
                <a:cs typeface="Calibri"/>
              </a:rPr>
              <a:t> </a:t>
            </a:r>
            <a:r>
              <a:rPr sz="1200" b="1" dirty="0">
                <a:latin typeface="Calibri"/>
                <a:cs typeface="Calibri"/>
              </a:rPr>
              <a:t>the</a:t>
            </a:r>
            <a:r>
              <a:rPr sz="1200" b="1" spc="-13" dirty="0">
                <a:latin typeface="Calibri"/>
                <a:cs typeface="Calibri"/>
              </a:rPr>
              <a:t> </a:t>
            </a:r>
            <a:r>
              <a:rPr sz="1200" b="1" dirty="0">
                <a:latin typeface="Calibri"/>
                <a:cs typeface="Calibri"/>
              </a:rPr>
              <a:t>previous</a:t>
            </a:r>
            <a:r>
              <a:rPr sz="1200" b="1" spc="-17" dirty="0">
                <a:latin typeface="Calibri"/>
                <a:cs typeface="Calibri"/>
              </a:rPr>
              <a:t> ones</a:t>
            </a:r>
            <a:endParaRPr sz="1200" b="1" dirty="0">
              <a:latin typeface="Calibri"/>
              <a:cs typeface="Calibri"/>
            </a:endParaRPr>
          </a:p>
          <a:p>
            <a:pPr marL="206336" marR="74932" indent="-195476" algn="just">
              <a:lnSpc>
                <a:spcPct val="100000"/>
              </a:lnSpc>
              <a:spcBef>
                <a:spcPts val="1231"/>
              </a:spcBef>
              <a:buChar char="•"/>
              <a:tabLst>
                <a:tab pos="206336" algn="l"/>
                <a:tab pos="207422" algn="l"/>
              </a:tabLst>
            </a:pPr>
            <a:r>
              <a:rPr sz="1200" b="1" dirty="0">
                <a:latin typeface="Calibri"/>
                <a:cs typeface="Calibri"/>
              </a:rPr>
              <a:t>	At</a:t>
            </a:r>
            <a:r>
              <a:rPr sz="1200" b="1" spc="-21" dirty="0">
                <a:latin typeface="Calibri"/>
                <a:cs typeface="Calibri"/>
              </a:rPr>
              <a:t> </a:t>
            </a:r>
            <a:r>
              <a:rPr sz="1200" b="1" dirty="0">
                <a:latin typeface="Calibri"/>
                <a:cs typeface="Calibri"/>
              </a:rPr>
              <a:t>review</a:t>
            </a:r>
            <a:r>
              <a:rPr sz="1200" b="1" spc="-21" dirty="0">
                <a:latin typeface="Calibri"/>
                <a:cs typeface="Calibri"/>
              </a:rPr>
              <a:t> </a:t>
            </a:r>
            <a:r>
              <a:rPr sz="1200" b="1" spc="-9" dirty="0">
                <a:latin typeface="Calibri"/>
                <a:cs typeface="Calibri"/>
              </a:rPr>
              <a:t>meetings</a:t>
            </a:r>
            <a:r>
              <a:rPr sz="1200" b="1" spc="-21" dirty="0">
                <a:latin typeface="Calibri"/>
                <a:cs typeface="Calibri"/>
              </a:rPr>
              <a:t> </a:t>
            </a:r>
            <a:r>
              <a:rPr sz="1200" b="1" dirty="0">
                <a:latin typeface="Calibri"/>
                <a:cs typeface="Calibri"/>
              </a:rPr>
              <a:t>the</a:t>
            </a:r>
            <a:r>
              <a:rPr sz="1200" b="1" spc="-21" dirty="0">
                <a:latin typeface="Calibri"/>
                <a:cs typeface="Calibri"/>
              </a:rPr>
              <a:t> </a:t>
            </a:r>
            <a:r>
              <a:rPr sz="1200" b="1" dirty="0">
                <a:latin typeface="Calibri"/>
                <a:cs typeface="Calibri"/>
              </a:rPr>
              <a:t>tool</a:t>
            </a:r>
            <a:r>
              <a:rPr sz="1200" b="1" spc="-21" dirty="0">
                <a:latin typeface="Calibri"/>
                <a:cs typeface="Calibri"/>
              </a:rPr>
              <a:t> </a:t>
            </a:r>
            <a:r>
              <a:rPr sz="1200" b="1" dirty="0">
                <a:latin typeface="Calibri"/>
                <a:cs typeface="Calibri"/>
              </a:rPr>
              <a:t>can</a:t>
            </a:r>
            <a:r>
              <a:rPr sz="1200" b="1" spc="-26" dirty="0">
                <a:latin typeface="Calibri"/>
                <a:cs typeface="Calibri"/>
              </a:rPr>
              <a:t> </a:t>
            </a:r>
            <a:r>
              <a:rPr sz="1200" b="1" dirty="0">
                <a:latin typeface="Calibri"/>
                <a:cs typeface="Calibri"/>
              </a:rPr>
              <a:t>be</a:t>
            </a:r>
            <a:r>
              <a:rPr sz="1200" b="1" spc="-17" dirty="0">
                <a:latin typeface="Calibri"/>
                <a:cs typeface="Calibri"/>
              </a:rPr>
              <a:t> </a:t>
            </a:r>
            <a:r>
              <a:rPr sz="1200" b="1" dirty="0">
                <a:latin typeface="Calibri"/>
                <a:cs typeface="Calibri"/>
              </a:rPr>
              <a:t>used</a:t>
            </a:r>
            <a:r>
              <a:rPr sz="1200" b="1" spc="-26" dirty="0">
                <a:latin typeface="Calibri"/>
                <a:cs typeface="Calibri"/>
              </a:rPr>
              <a:t> </a:t>
            </a:r>
            <a:r>
              <a:rPr sz="1200" b="1" dirty="0">
                <a:latin typeface="Calibri"/>
                <a:cs typeface="Calibri"/>
              </a:rPr>
              <a:t>to</a:t>
            </a:r>
            <a:r>
              <a:rPr sz="1200" b="1" spc="-21" dirty="0">
                <a:latin typeface="Calibri"/>
                <a:cs typeface="Calibri"/>
              </a:rPr>
              <a:t> </a:t>
            </a:r>
            <a:r>
              <a:rPr sz="1200" b="1" dirty="0">
                <a:latin typeface="Calibri"/>
                <a:cs typeface="Calibri"/>
              </a:rPr>
              <a:t>support</a:t>
            </a:r>
            <a:r>
              <a:rPr sz="1200" b="1" spc="-21" dirty="0">
                <a:latin typeface="Calibri"/>
                <a:cs typeface="Calibri"/>
              </a:rPr>
              <a:t> </a:t>
            </a:r>
            <a:r>
              <a:rPr sz="1200" b="1" spc="-9" dirty="0">
                <a:latin typeface="Calibri"/>
                <a:cs typeface="Calibri"/>
              </a:rPr>
              <a:t>development</a:t>
            </a:r>
            <a:r>
              <a:rPr sz="1200" b="1" spc="-21" dirty="0">
                <a:latin typeface="Calibri"/>
                <a:cs typeface="Calibri"/>
              </a:rPr>
              <a:t> </a:t>
            </a:r>
            <a:r>
              <a:rPr sz="1200" b="1" dirty="0">
                <a:latin typeface="Calibri"/>
                <a:cs typeface="Calibri"/>
              </a:rPr>
              <a:t>of</a:t>
            </a:r>
            <a:r>
              <a:rPr sz="1200" b="1" spc="-21" dirty="0">
                <a:latin typeface="Calibri"/>
                <a:cs typeface="Calibri"/>
              </a:rPr>
              <a:t> </a:t>
            </a:r>
            <a:r>
              <a:rPr sz="1200" b="1" dirty="0">
                <a:latin typeface="Calibri"/>
                <a:cs typeface="Calibri"/>
              </a:rPr>
              <a:t>imaginative</a:t>
            </a:r>
            <a:r>
              <a:rPr sz="1200" b="1" spc="-21" dirty="0">
                <a:latin typeface="Calibri"/>
                <a:cs typeface="Calibri"/>
              </a:rPr>
              <a:t> </a:t>
            </a:r>
            <a:r>
              <a:rPr sz="1200" b="1" dirty="0">
                <a:latin typeface="Calibri"/>
                <a:cs typeface="Calibri"/>
              </a:rPr>
              <a:t>yet</a:t>
            </a:r>
            <a:r>
              <a:rPr sz="1200" b="1" spc="-17" dirty="0">
                <a:latin typeface="Calibri"/>
                <a:cs typeface="Calibri"/>
              </a:rPr>
              <a:t> </a:t>
            </a:r>
            <a:r>
              <a:rPr sz="1200" b="1" dirty="0">
                <a:latin typeface="Calibri"/>
                <a:cs typeface="Calibri"/>
              </a:rPr>
              <a:t>achievable</a:t>
            </a:r>
            <a:r>
              <a:rPr sz="1200" b="1" spc="-21" dirty="0">
                <a:latin typeface="Calibri"/>
                <a:cs typeface="Calibri"/>
              </a:rPr>
              <a:t> </a:t>
            </a:r>
            <a:r>
              <a:rPr sz="1200" b="1" spc="-9" dirty="0">
                <a:latin typeface="Calibri"/>
                <a:cs typeface="Calibri"/>
              </a:rPr>
              <a:t>ways</a:t>
            </a:r>
            <a:r>
              <a:rPr sz="1200" b="1" spc="-21" dirty="0">
                <a:latin typeface="Calibri"/>
                <a:cs typeface="Calibri"/>
              </a:rPr>
              <a:t> </a:t>
            </a:r>
            <a:r>
              <a:rPr sz="1200" b="1" dirty="0">
                <a:latin typeface="Calibri"/>
                <a:cs typeface="Calibri"/>
              </a:rPr>
              <a:t>to</a:t>
            </a:r>
            <a:r>
              <a:rPr sz="1200" b="1" spc="-26" dirty="0">
                <a:latin typeface="Calibri"/>
                <a:cs typeface="Calibri"/>
              </a:rPr>
              <a:t> </a:t>
            </a:r>
            <a:r>
              <a:rPr sz="1200" b="1" dirty="0">
                <a:latin typeface="Calibri"/>
                <a:cs typeface="Calibri"/>
              </a:rPr>
              <a:t>support</a:t>
            </a:r>
            <a:r>
              <a:rPr sz="1200" b="1" spc="-17" dirty="0">
                <a:latin typeface="Calibri"/>
                <a:cs typeface="Calibri"/>
              </a:rPr>
              <a:t> </a:t>
            </a:r>
            <a:r>
              <a:rPr sz="1200" b="1" dirty="0">
                <a:latin typeface="Calibri"/>
                <a:cs typeface="Calibri"/>
              </a:rPr>
              <a:t>progress</a:t>
            </a:r>
            <a:r>
              <a:rPr sz="1200" b="1" spc="-26" dirty="0">
                <a:latin typeface="Calibri"/>
                <a:cs typeface="Calibri"/>
              </a:rPr>
              <a:t> </a:t>
            </a:r>
            <a:r>
              <a:rPr sz="1200" b="1" spc="-9" dirty="0">
                <a:latin typeface="Calibri"/>
                <a:cs typeface="Calibri"/>
              </a:rPr>
              <a:t>under </a:t>
            </a:r>
            <a:r>
              <a:rPr sz="1200" b="1" dirty="0">
                <a:latin typeface="Calibri"/>
                <a:cs typeface="Calibri"/>
              </a:rPr>
              <a:t>each</a:t>
            </a:r>
            <a:r>
              <a:rPr sz="1200" b="1" spc="-38" dirty="0">
                <a:latin typeface="Calibri"/>
                <a:cs typeface="Calibri"/>
              </a:rPr>
              <a:t> </a:t>
            </a:r>
            <a:r>
              <a:rPr sz="1200" b="1" spc="-9" dirty="0">
                <a:latin typeface="Calibri"/>
                <a:cs typeface="Calibri"/>
              </a:rPr>
              <a:t>outcome</a:t>
            </a:r>
            <a:endParaRPr sz="1200" b="1" dirty="0">
              <a:latin typeface="Calibri"/>
              <a:cs typeface="Calibri"/>
            </a:endParaRPr>
          </a:p>
          <a:p>
            <a:pPr marL="206336" marR="54299" indent="-195476">
              <a:lnSpc>
                <a:spcPct val="100000"/>
              </a:lnSpc>
              <a:spcBef>
                <a:spcPts val="1231"/>
              </a:spcBef>
              <a:buChar char="•"/>
              <a:tabLst>
                <a:tab pos="206336" algn="l"/>
              </a:tabLst>
            </a:pPr>
            <a:r>
              <a:rPr sz="1200" b="1" dirty="0">
                <a:latin typeface="Calibri"/>
                <a:cs typeface="Calibri"/>
              </a:rPr>
              <a:t>This</a:t>
            </a:r>
            <a:r>
              <a:rPr sz="1200" b="1" spc="-21" dirty="0">
                <a:latin typeface="Calibri"/>
                <a:cs typeface="Calibri"/>
              </a:rPr>
              <a:t> </a:t>
            </a:r>
            <a:r>
              <a:rPr sz="1200" b="1" dirty="0">
                <a:latin typeface="Calibri"/>
                <a:cs typeface="Calibri"/>
              </a:rPr>
              <a:t>tool</a:t>
            </a:r>
            <a:r>
              <a:rPr sz="1200" b="1" spc="-21" dirty="0">
                <a:latin typeface="Calibri"/>
                <a:cs typeface="Calibri"/>
              </a:rPr>
              <a:t> </a:t>
            </a:r>
            <a:r>
              <a:rPr sz="1200" b="1" dirty="0">
                <a:latin typeface="Calibri"/>
                <a:cs typeface="Calibri"/>
              </a:rPr>
              <a:t>should</a:t>
            </a:r>
            <a:r>
              <a:rPr sz="1200" b="1" spc="-21" dirty="0">
                <a:latin typeface="Calibri"/>
                <a:cs typeface="Calibri"/>
              </a:rPr>
              <a:t> </a:t>
            </a:r>
            <a:r>
              <a:rPr sz="1200" b="1" dirty="0">
                <a:latin typeface="Calibri"/>
                <a:cs typeface="Calibri"/>
              </a:rPr>
              <a:t>be</a:t>
            </a:r>
            <a:r>
              <a:rPr sz="1200" b="1" spc="-13" dirty="0">
                <a:latin typeface="Calibri"/>
                <a:cs typeface="Calibri"/>
              </a:rPr>
              <a:t> </a:t>
            </a:r>
            <a:r>
              <a:rPr sz="1200" b="1" dirty="0">
                <a:latin typeface="Calibri"/>
                <a:cs typeface="Calibri"/>
              </a:rPr>
              <a:t>used</a:t>
            </a:r>
            <a:r>
              <a:rPr sz="1200" b="1" spc="-21" dirty="0">
                <a:latin typeface="Calibri"/>
                <a:cs typeface="Calibri"/>
              </a:rPr>
              <a:t> </a:t>
            </a:r>
            <a:r>
              <a:rPr sz="1200" b="1" dirty="0">
                <a:latin typeface="Calibri"/>
                <a:cs typeface="Calibri"/>
              </a:rPr>
              <a:t>as</a:t>
            </a:r>
            <a:r>
              <a:rPr sz="1200" b="1" spc="-21" dirty="0">
                <a:latin typeface="Calibri"/>
                <a:cs typeface="Calibri"/>
              </a:rPr>
              <a:t> </a:t>
            </a:r>
            <a:r>
              <a:rPr sz="1200" b="1" dirty="0">
                <a:latin typeface="Calibri"/>
                <a:cs typeface="Calibri"/>
              </a:rPr>
              <a:t>part</a:t>
            </a:r>
            <a:r>
              <a:rPr sz="1200" b="1" spc="-17" dirty="0">
                <a:latin typeface="Calibri"/>
                <a:cs typeface="Calibri"/>
              </a:rPr>
              <a:t> </a:t>
            </a:r>
            <a:r>
              <a:rPr sz="1200" b="1" dirty="0">
                <a:latin typeface="Calibri"/>
                <a:cs typeface="Calibri"/>
              </a:rPr>
              <a:t>of</a:t>
            </a:r>
            <a:r>
              <a:rPr sz="1200" b="1" spc="-17" dirty="0">
                <a:latin typeface="Calibri"/>
                <a:cs typeface="Calibri"/>
              </a:rPr>
              <a:t> </a:t>
            </a:r>
            <a:r>
              <a:rPr sz="1200" b="1" dirty="0">
                <a:latin typeface="Calibri"/>
                <a:cs typeface="Calibri"/>
              </a:rPr>
              <a:t>a</a:t>
            </a:r>
            <a:r>
              <a:rPr sz="1200" b="1" spc="-21" dirty="0">
                <a:latin typeface="Calibri"/>
                <a:cs typeface="Calibri"/>
              </a:rPr>
              <a:t> </a:t>
            </a:r>
            <a:r>
              <a:rPr sz="1200" b="1" spc="-9" dirty="0">
                <a:latin typeface="Calibri"/>
                <a:cs typeface="Calibri"/>
              </a:rPr>
              <a:t>personalised</a:t>
            </a:r>
            <a:r>
              <a:rPr sz="1200" b="1" spc="-21" dirty="0">
                <a:latin typeface="Calibri"/>
                <a:cs typeface="Calibri"/>
              </a:rPr>
              <a:t> </a:t>
            </a:r>
            <a:r>
              <a:rPr sz="1200" b="1" dirty="0">
                <a:latin typeface="Calibri"/>
                <a:cs typeface="Calibri"/>
              </a:rPr>
              <a:t>approach</a:t>
            </a:r>
            <a:r>
              <a:rPr sz="1200" b="1" spc="-17" dirty="0">
                <a:latin typeface="Calibri"/>
                <a:cs typeface="Calibri"/>
              </a:rPr>
              <a:t> </a:t>
            </a:r>
            <a:r>
              <a:rPr sz="1200" b="1" dirty="0">
                <a:latin typeface="Calibri"/>
                <a:cs typeface="Calibri"/>
              </a:rPr>
              <a:t>and</a:t>
            </a:r>
            <a:r>
              <a:rPr sz="1200" b="1" spc="-21" dirty="0">
                <a:latin typeface="Calibri"/>
                <a:cs typeface="Calibri"/>
              </a:rPr>
              <a:t> </a:t>
            </a:r>
            <a:r>
              <a:rPr sz="1200" b="1" dirty="0">
                <a:latin typeface="Calibri"/>
                <a:cs typeface="Calibri"/>
              </a:rPr>
              <a:t>can</a:t>
            </a:r>
            <a:r>
              <a:rPr sz="1200" b="1" spc="-21" dirty="0">
                <a:latin typeface="Calibri"/>
                <a:cs typeface="Calibri"/>
              </a:rPr>
              <a:t> </a:t>
            </a:r>
            <a:r>
              <a:rPr sz="1200" b="1" spc="-9" dirty="0">
                <a:latin typeface="Calibri"/>
                <a:cs typeface="Calibri"/>
              </a:rPr>
              <a:t>therefore</a:t>
            </a:r>
            <a:r>
              <a:rPr sz="1200" b="1" spc="-13" dirty="0">
                <a:latin typeface="Calibri"/>
                <a:cs typeface="Calibri"/>
              </a:rPr>
              <a:t> </a:t>
            </a:r>
            <a:r>
              <a:rPr sz="1200" b="1" dirty="0">
                <a:latin typeface="Calibri"/>
                <a:cs typeface="Calibri"/>
              </a:rPr>
              <a:t>be</a:t>
            </a:r>
            <a:r>
              <a:rPr sz="1200" b="1" spc="-17" dirty="0">
                <a:latin typeface="Calibri"/>
                <a:cs typeface="Calibri"/>
              </a:rPr>
              <a:t> </a:t>
            </a:r>
            <a:r>
              <a:rPr sz="1200" b="1" dirty="0">
                <a:latin typeface="Calibri"/>
                <a:cs typeface="Calibri"/>
              </a:rPr>
              <a:t>used</a:t>
            </a:r>
            <a:r>
              <a:rPr sz="1200" b="1" spc="-21" dirty="0">
                <a:latin typeface="Calibri"/>
                <a:cs typeface="Calibri"/>
              </a:rPr>
              <a:t> </a:t>
            </a:r>
            <a:r>
              <a:rPr sz="1200" b="1" dirty="0">
                <a:latin typeface="Calibri"/>
                <a:cs typeface="Calibri"/>
              </a:rPr>
              <a:t>as</a:t>
            </a:r>
            <a:r>
              <a:rPr sz="1200" b="1" spc="-21" dirty="0">
                <a:latin typeface="Calibri"/>
                <a:cs typeface="Calibri"/>
              </a:rPr>
              <a:t> </a:t>
            </a:r>
            <a:r>
              <a:rPr sz="1200" b="1" dirty="0">
                <a:latin typeface="Calibri"/>
                <a:cs typeface="Calibri"/>
              </a:rPr>
              <a:t>a</a:t>
            </a:r>
            <a:r>
              <a:rPr sz="1200" b="1" spc="-17" dirty="0">
                <a:latin typeface="Calibri"/>
                <a:cs typeface="Calibri"/>
              </a:rPr>
              <a:t> </a:t>
            </a:r>
            <a:r>
              <a:rPr sz="1200" b="1" dirty="0">
                <a:latin typeface="Calibri"/>
                <a:cs typeface="Calibri"/>
              </a:rPr>
              <a:t>starting</a:t>
            </a:r>
            <a:r>
              <a:rPr sz="1200" b="1" spc="-17" dirty="0">
                <a:latin typeface="Calibri"/>
                <a:cs typeface="Calibri"/>
              </a:rPr>
              <a:t> </a:t>
            </a:r>
            <a:r>
              <a:rPr sz="1200" b="1" dirty="0">
                <a:latin typeface="Calibri"/>
                <a:cs typeface="Calibri"/>
              </a:rPr>
              <a:t>point</a:t>
            </a:r>
            <a:r>
              <a:rPr sz="1200" b="1" spc="-17" dirty="0">
                <a:latin typeface="Calibri"/>
                <a:cs typeface="Calibri"/>
              </a:rPr>
              <a:t> </a:t>
            </a:r>
            <a:r>
              <a:rPr sz="1200" b="1" dirty="0">
                <a:latin typeface="Calibri"/>
                <a:cs typeface="Calibri"/>
              </a:rPr>
              <a:t>to</a:t>
            </a:r>
            <a:r>
              <a:rPr sz="1200" b="1" spc="-21" dirty="0">
                <a:latin typeface="Calibri"/>
                <a:cs typeface="Calibri"/>
              </a:rPr>
              <a:t> </a:t>
            </a:r>
            <a:r>
              <a:rPr sz="1200" b="1" dirty="0">
                <a:latin typeface="Calibri"/>
                <a:cs typeface="Calibri"/>
              </a:rPr>
              <a:t>develop</a:t>
            </a:r>
            <a:r>
              <a:rPr sz="1200" b="1" spc="-17" dirty="0">
                <a:latin typeface="Calibri"/>
                <a:cs typeface="Calibri"/>
              </a:rPr>
              <a:t> </a:t>
            </a:r>
            <a:r>
              <a:rPr sz="1200" b="1" dirty="0">
                <a:latin typeface="Calibri"/>
                <a:cs typeface="Calibri"/>
              </a:rPr>
              <a:t>EHC</a:t>
            </a:r>
            <a:r>
              <a:rPr sz="1200" b="1" spc="-21" dirty="0">
                <a:latin typeface="Calibri"/>
                <a:cs typeface="Calibri"/>
              </a:rPr>
              <a:t> </a:t>
            </a:r>
            <a:r>
              <a:rPr sz="1200" b="1" spc="-9" dirty="0">
                <a:latin typeface="Calibri"/>
                <a:cs typeface="Calibri"/>
              </a:rPr>
              <a:t>plans </a:t>
            </a:r>
            <a:r>
              <a:rPr sz="1200" b="1" dirty="0">
                <a:latin typeface="Calibri"/>
                <a:cs typeface="Calibri"/>
              </a:rPr>
              <a:t>across</a:t>
            </a:r>
            <a:r>
              <a:rPr sz="1200" b="1" spc="-26" dirty="0">
                <a:latin typeface="Calibri"/>
                <a:cs typeface="Calibri"/>
              </a:rPr>
              <a:t> </a:t>
            </a:r>
            <a:r>
              <a:rPr sz="1200" b="1" dirty="0">
                <a:latin typeface="Calibri"/>
                <a:cs typeface="Calibri"/>
              </a:rPr>
              <a:t>a</a:t>
            </a:r>
            <a:r>
              <a:rPr sz="1200" b="1" spc="-21" dirty="0">
                <a:latin typeface="Calibri"/>
                <a:cs typeface="Calibri"/>
              </a:rPr>
              <a:t> </a:t>
            </a:r>
            <a:r>
              <a:rPr sz="1200" b="1" dirty="0">
                <a:latin typeface="Calibri"/>
                <a:cs typeface="Calibri"/>
              </a:rPr>
              <a:t>wide</a:t>
            </a:r>
            <a:r>
              <a:rPr sz="1200" b="1" spc="-17" dirty="0">
                <a:latin typeface="Calibri"/>
                <a:cs typeface="Calibri"/>
              </a:rPr>
              <a:t> </a:t>
            </a:r>
            <a:r>
              <a:rPr sz="1200" b="1" dirty="0">
                <a:latin typeface="Calibri"/>
                <a:cs typeface="Calibri"/>
              </a:rPr>
              <a:t>range</a:t>
            </a:r>
            <a:r>
              <a:rPr sz="1200" b="1" spc="-17" dirty="0">
                <a:latin typeface="Calibri"/>
                <a:cs typeface="Calibri"/>
              </a:rPr>
              <a:t> </a:t>
            </a:r>
            <a:r>
              <a:rPr sz="1200" b="1" dirty="0">
                <a:latin typeface="Calibri"/>
                <a:cs typeface="Calibri"/>
              </a:rPr>
              <a:t>of</a:t>
            </a:r>
            <a:r>
              <a:rPr sz="1200" b="1" spc="-21" dirty="0">
                <a:latin typeface="Calibri"/>
                <a:cs typeface="Calibri"/>
              </a:rPr>
              <a:t> </a:t>
            </a:r>
            <a:r>
              <a:rPr sz="1200" b="1" dirty="0">
                <a:latin typeface="Calibri"/>
                <a:cs typeface="Calibri"/>
              </a:rPr>
              <a:t>need.</a:t>
            </a:r>
            <a:r>
              <a:rPr sz="1200" b="1" spc="-21" dirty="0">
                <a:latin typeface="Calibri"/>
                <a:cs typeface="Calibri"/>
              </a:rPr>
              <a:t> </a:t>
            </a:r>
            <a:r>
              <a:rPr sz="1200" b="1" dirty="0">
                <a:latin typeface="Calibri"/>
                <a:cs typeface="Calibri"/>
              </a:rPr>
              <a:t>If</a:t>
            </a:r>
            <a:r>
              <a:rPr sz="1200" b="1" spc="-21" dirty="0">
                <a:latin typeface="Calibri"/>
                <a:cs typeface="Calibri"/>
              </a:rPr>
              <a:t> </a:t>
            </a:r>
            <a:r>
              <a:rPr sz="1200" b="1" dirty="0">
                <a:latin typeface="Calibri"/>
                <a:cs typeface="Calibri"/>
              </a:rPr>
              <a:t>you</a:t>
            </a:r>
            <a:r>
              <a:rPr sz="1200" b="1" spc="-21" dirty="0">
                <a:latin typeface="Calibri"/>
                <a:cs typeface="Calibri"/>
              </a:rPr>
              <a:t> </a:t>
            </a:r>
            <a:r>
              <a:rPr sz="1200" b="1" dirty="0">
                <a:latin typeface="Calibri"/>
                <a:cs typeface="Calibri"/>
              </a:rPr>
              <a:t>are</a:t>
            </a:r>
            <a:r>
              <a:rPr sz="1200" b="1" spc="-21" dirty="0">
                <a:latin typeface="Calibri"/>
                <a:cs typeface="Calibri"/>
              </a:rPr>
              <a:t> </a:t>
            </a:r>
            <a:r>
              <a:rPr sz="1200" b="1" dirty="0">
                <a:latin typeface="Calibri"/>
                <a:cs typeface="Calibri"/>
              </a:rPr>
              <a:t>supporting</a:t>
            </a:r>
            <a:r>
              <a:rPr sz="1200" b="1" spc="-17" dirty="0">
                <a:latin typeface="Calibri"/>
                <a:cs typeface="Calibri"/>
              </a:rPr>
              <a:t> </a:t>
            </a:r>
            <a:r>
              <a:rPr sz="1200" b="1" dirty="0">
                <a:latin typeface="Calibri"/>
                <a:cs typeface="Calibri"/>
              </a:rPr>
              <a:t>a</a:t>
            </a:r>
            <a:r>
              <a:rPr sz="1200" b="1" spc="-21" dirty="0">
                <a:latin typeface="Calibri"/>
                <a:cs typeface="Calibri"/>
              </a:rPr>
              <a:t> </a:t>
            </a:r>
            <a:r>
              <a:rPr sz="1200" b="1" dirty="0">
                <a:latin typeface="Calibri"/>
                <a:cs typeface="Calibri"/>
              </a:rPr>
              <a:t>young</a:t>
            </a:r>
            <a:r>
              <a:rPr sz="1200" b="1" spc="-17" dirty="0">
                <a:latin typeface="Calibri"/>
                <a:cs typeface="Calibri"/>
              </a:rPr>
              <a:t> </a:t>
            </a:r>
            <a:r>
              <a:rPr sz="1200" b="1" dirty="0">
                <a:latin typeface="Calibri"/>
                <a:cs typeface="Calibri"/>
              </a:rPr>
              <a:t>person</a:t>
            </a:r>
            <a:r>
              <a:rPr sz="1200" b="1" spc="-21" dirty="0">
                <a:latin typeface="Calibri"/>
                <a:cs typeface="Calibri"/>
              </a:rPr>
              <a:t> </a:t>
            </a:r>
            <a:r>
              <a:rPr sz="1200" b="1" dirty="0">
                <a:latin typeface="Calibri"/>
                <a:cs typeface="Calibri"/>
              </a:rPr>
              <a:t>with</a:t>
            </a:r>
            <a:r>
              <a:rPr sz="1200" b="1" spc="-21" dirty="0">
                <a:latin typeface="Calibri"/>
                <a:cs typeface="Calibri"/>
              </a:rPr>
              <a:t> </a:t>
            </a:r>
            <a:r>
              <a:rPr sz="1200" b="1" dirty="0">
                <a:latin typeface="Calibri"/>
                <a:cs typeface="Calibri"/>
              </a:rPr>
              <a:t>a</a:t>
            </a:r>
            <a:r>
              <a:rPr sz="1200" b="1" spc="-21" dirty="0">
                <a:latin typeface="Calibri"/>
                <a:cs typeface="Calibri"/>
              </a:rPr>
              <a:t> </a:t>
            </a:r>
            <a:r>
              <a:rPr sz="1200" b="1" spc="-9" dirty="0">
                <a:latin typeface="Calibri"/>
                <a:cs typeface="Calibri"/>
              </a:rPr>
              <a:t>life-</a:t>
            </a:r>
            <a:r>
              <a:rPr sz="1200" b="1" dirty="0">
                <a:latin typeface="Calibri"/>
                <a:cs typeface="Calibri"/>
              </a:rPr>
              <a:t>limiting</a:t>
            </a:r>
            <a:r>
              <a:rPr sz="1200" b="1" spc="-17" dirty="0">
                <a:latin typeface="Calibri"/>
                <a:cs typeface="Calibri"/>
              </a:rPr>
              <a:t> </a:t>
            </a:r>
            <a:r>
              <a:rPr sz="1200" b="1" dirty="0">
                <a:latin typeface="Calibri"/>
                <a:cs typeface="Calibri"/>
              </a:rPr>
              <a:t>condition</a:t>
            </a:r>
            <a:r>
              <a:rPr sz="1200" b="1" spc="-21" dirty="0">
                <a:latin typeface="Calibri"/>
                <a:cs typeface="Calibri"/>
              </a:rPr>
              <a:t> </a:t>
            </a:r>
            <a:r>
              <a:rPr sz="1200" b="1" dirty="0">
                <a:latin typeface="Calibri"/>
                <a:cs typeface="Calibri"/>
              </a:rPr>
              <a:t>this</a:t>
            </a:r>
            <a:r>
              <a:rPr sz="1200" b="1" spc="-26" dirty="0">
                <a:latin typeface="Calibri"/>
                <a:cs typeface="Calibri"/>
              </a:rPr>
              <a:t> </a:t>
            </a:r>
            <a:r>
              <a:rPr sz="1200" b="1" dirty="0">
                <a:latin typeface="Calibri"/>
                <a:cs typeface="Calibri"/>
              </a:rPr>
              <a:t>tool</a:t>
            </a:r>
            <a:r>
              <a:rPr sz="1200" b="1" spc="-21" dirty="0">
                <a:latin typeface="Calibri"/>
                <a:cs typeface="Calibri"/>
              </a:rPr>
              <a:t> </a:t>
            </a:r>
            <a:r>
              <a:rPr sz="1200" b="1" dirty="0">
                <a:latin typeface="Calibri"/>
                <a:cs typeface="Calibri"/>
              </a:rPr>
              <a:t>can</a:t>
            </a:r>
            <a:r>
              <a:rPr sz="1200" b="1" spc="-21" dirty="0">
                <a:latin typeface="Calibri"/>
                <a:cs typeface="Calibri"/>
              </a:rPr>
              <a:t> </a:t>
            </a:r>
            <a:r>
              <a:rPr sz="1200" b="1" dirty="0">
                <a:latin typeface="Calibri"/>
                <a:cs typeface="Calibri"/>
              </a:rPr>
              <a:t>be</a:t>
            </a:r>
            <a:r>
              <a:rPr sz="1200" b="1" spc="-17" dirty="0">
                <a:latin typeface="Calibri"/>
                <a:cs typeface="Calibri"/>
              </a:rPr>
              <a:t> </a:t>
            </a:r>
            <a:r>
              <a:rPr sz="1200" b="1" dirty="0">
                <a:latin typeface="Calibri"/>
                <a:cs typeface="Calibri"/>
              </a:rPr>
              <a:t>used</a:t>
            </a:r>
            <a:r>
              <a:rPr sz="1200" b="1" spc="-21" dirty="0">
                <a:latin typeface="Calibri"/>
                <a:cs typeface="Calibri"/>
              </a:rPr>
              <a:t> </a:t>
            </a:r>
            <a:r>
              <a:rPr sz="1200" b="1" dirty="0">
                <a:latin typeface="Calibri"/>
                <a:cs typeface="Calibri"/>
              </a:rPr>
              <a:t>to</a:t>
            </a:r>
            <a:r>
              <a:rPr sz="1200" b="1" spc="-21" dirty="0">
                <a:latin typeface="Calibri"/>
                <a:cs typeface="Calibri"/>
              </a:rPr>
              <a:t> </a:t>
            </a:r>
            <a:r>
              <a:rPr sz="1200" b="1" dirty="0">
                <a:latin typeface="Calibri"/>
                <a:cs typeface="Calibri"/>
              </a:rPr>
              <a:t>focus</a:t>
            </a:r>
            <a:r>
              <a:rPr sz="1200" b="1" spc="-21" dirty="0">
                <a:latin typeface="Calibri"/>
                <a:cs typeface="Calibri"/>
              </a:rPr>
              <a:t> on </a:t>
            </a:r>
            <a:r>
              <a:rPr sz="1200" b="1" dirty="0">
                <a:latin typeface="Calibri"/>
                <a:cs typeface="Calibri"/>
              </a:rPr>
              <a:t>progress</a:t>
            </a:r>
            <a:r>
              <a:rPr sz="1200" b="1" spc="-21" dirty="0">
                <a:latin typeface="Calibri"/>
                <a:cs typeface="Calibri"/>
              </a:rPr>
              <a:t> </a:t>
            </a:r>
            <a:r>
              <a:rPr sz="1200" b="1" dirty="0">
                <a:latin typeface="Calibri"/>
                <a:cs typeface="Calibri"/>
              </a:rPr>
              <a:t>in</a:t>
            </a:r>
            <a:r>
              <a:rPr sz="1200" b="1" spc="-21" dirty="0">
                <a:latin typeface="Calibri"/>
                <a:cs typeface="Calibri"/>
              </a:rPr>
              <a:t> </a:t>
            </a:r>
            <a:r>
              <a:rPr sz="1200" b="1" dirty="0">
                <a:latin typeface="Calibri"/>
                <a:cs typeface="Calibri"/>
              </a:rPr>
              <a:t>a</a:t>
            </a:r>
            <a:r>
              <a:rPr sz="1200" b="1" spc="-21" dirty="0">
                <a:latin typeface="Calibri"/>
                <a:cs typeface="Calibri"/>
              </a:rPr>
              <a:t> </a:t>
            </a:r>
            <a:r>
              <a:rPr sz="1200" b="1" dirty="0">
                <a:latin typeface="Calibri"/>
                <a:cs typeface="Calibri"/>
              </a:rPr>
              <a:t>sensitive</a:t>
            </a:r>
            <a:r>
              <a:rPr sz="1200" b="1" spc="-17" dirty="0">
                <a:latin typeface="Calibri"/>
                <a:cs typeface="Calibri"/>
              </a:rPr>
              <a:t> </a:t>
            </a:r>
            <a:r>
              <a:rPr sz="1200" b="1" dirty="0">
                <a:latin typeface="Calibri"/>
                <a:cs typeface="Calibri"/>
              </a:rPr>
              <a:t>and</a:t>
            </a:r>
            <a:r>
              <a:rPr sz="1200" b="1" spc="-21" dirty="0">
                <a:latin typeface="Calibri"/>
                <a:cs typeface="Calibri"/>
              </a:rPr>
              <a:t> </a:t>
            </a:r>
            <a:r>
              <a:rPr sz="1200" b="1" spc="-9" dirty="0">
                <a:latin typeface="Calibri"/>
                <a:cs typeface="Calibri"/>
              </a:rPr>
              <a:t>personalised</a:t>
            </a:r>
            <a:r>
              <a:rPr sz="1200" b="1" spc="-17" dirty="0">
                <a:latin typeface="Calibri"/>
                <a:cs typeface="Calibri"/>
              </a:rPr>
              <a:t> </a:t>
            </a:r>
            <a:r>
              <a:rPr sz="1200" b="1" spc="-21" dirty="0">
                <a:latin typeface="Calibri"/>
                <a:cs typeface="Calibri"/>
              </a:rPr>
              <a:t>way</a:t>
            </a:r>
            <a:endParaRPr sz="1200" b="1" dirty="0">
              <a:latin typeface="Calibri"/>
              <a:cs typeface="Calibri"/>
            </a:endParaRPr>
          </a:p>
          <a:p>
            <a:pPr marL="205793" indent="-194933">
              <a:lnSpc>
                <a:spcPct val="100000"/>
              </a:lnSpc>
              <a:spcBef>
                <a:spcPts val="1231"/>
              </a:spcBef>
              <a:buChar char="•"/>
              <a:tabLst>
                <a:tab pos="205793" algn="l"/>
              </a:tabLst>
            </a:pPr>
            <a:r>
              <a:rPr sz="1200" b="1" dirty="0">
                <a:latin typeface="Calibri"/>
                <a:cs typeface="Calibri"/>
              </a:rPr>
              <a:t>Use</a:t>
            </a:r>
            <a:r>
              <a:rPr sz="1200" b="1" spc="-13" dirty="0">
                <a:latin typeface="Calibri"/>
                <a:cs typeface="Calibri"/>
              </a:rPr>
              <a:t> </a:t>
            </a:r>
            <a:r>
              <a:rPr sz="1200" b="1" dirty="0">
                <a:latin typeface="Calibri"/>
                <a:cs typeface="Calibri"/>
              </a:rPr>
              <a:t>creative</a:t>
            </a:r>
            <a:r>
              <a:rPr sz="1200" b="1" spc="-9" dirty="0">
                <a:latin typeface="Calibri"/>
                <a:cs typeface="Calibri"/>
              </a:rPr>
              <a:t> approaches</a:t>
            </a:r>
            <a:r>
              <a:rPr sz="1200" b="1" spc="-13" dirty="0">
                <a:latin typeface="Calibri"/>
                <a:cs typeface="Calibri"/>
              </a:rPr>
              <a:t> </a:t>
            </a:r>
            <a:r>
              <a:rPr sz="1200" b="1" dirty="0">
                <a:latin typeface="Calibri"/>
                <a:cs typeface="Calibri"/>
              </a:rPr>
              <a:t>to</a:t>
            </a:r>
            <a:r>
              <a:rPr sz="1200" b="1" spc="-13" dirty="0">
                <a:latin typeface="Calibri"/>
                <a:cs typeface="Calibri"/>
              </a:rPr>
              <a:t> </a:t>
            </a:r>
            <a:r>
              <a:rPr sz="1200" b="1" dirty="0">
                <a:latin typeface="Calibri"/>
                <a:cs typeface="Calibri"/>
              </a:rPr>
              <a:t>embed</a:t>
            </a:r>
            <a:r>
              <a:rPr sz="1200" b="1" spc="-13" dirty="0">
                <a:latin typeface="Calibri"/>
                <a:cs typeface="Calibri"/>
              </a:rPr>
              <a:t> </a:t>
            </a:r>
            <a:r>
              <a:rPr sz="1200" b="1" spc="-9" dirty="0">
                <a:latin typeface="Calibri"/>
                <a:cs typeface="Calibri"/>
              </a:rPr>
              <a:t>activities</a:t>
            </a:r>
            <a:r>
              <a:rPr sz="1200" b="1" spc="-13" dirty="0">
                <a:latin typeface="Calibri"/>
                <a:cs typeface="Calibri"/>
              </a:rPr>
              <a:t> </a:t>
            </a:r>
            <a:r>
              <a:rPr sz="1200" b="1" dirty="0">
                <a:latin typeface="Calibri"/>
                <a:cs typeface="Calibri"/>
              </a:rPr>
              <a:t>in</a:t>
            </a:r>
            <a:r>
              <a:rPr sz="1200" b="1" spc="-13" dirty="0">
                <a:latin typeface="Calibri"/>
                <a:cs typeface="Calibri"/>
              </a:rPr>
              <a:t> </a:t>
            </a:r>
            <a:r>
              <a:rPr sz="1200" b="1" dirty="0">
                <a:latin typeface="Calibri"/>
                <a:cs typeface="Calibri"/>
              </a:rPr>
              <a:t>the</a:t>
            </a:r>
            <a:r>
              <a:rPr sz="1200" b="1" spc="-9" dirty="0">
                <a:latin typeface="Calibri"/>
                <a:cs typeface="Calibri"/>
              </a:rPr>
              <a:t> </a:t>
            </a:r>
            <a:r>
              <a:rPr sz="1200" b="1" dirty="0">
                <a:latin typeface="Calibri"/>
                <a:cs typeface="Calibri"/>
              </a:rPr>
              <a:t>curriculum</a:t>
            </a:r>
            <a:r>
              <a:rPr sz="1200" b="1" spc="-9" dirty="0">
                <a:latin typeface="Calibri"/>
                <a:cs typeface="Calibri"/>
              </a:rPr>
              <a:t> </a:t>
            </a:r>
            <a:r>
              <a:rPr sz="1200" b="1" dirty="0">
                <a:latin typeface="Calibri"/>
                <a:cs typeface="Calibri"/>
              </a:rPr>
              <a:t>and</a:t>
            </a:r>
            <a:r>
              <a:rPr sz="1200" b="1" spc="-17" dirty="0">
                <a:latin typeface="Calibri"/>
                <a:cs typeface="Calibri"/>
              </a:rPr>
              <a:t> </a:t>
            </a:r>
            <a:r>
              <a:rPr sz="1200" b="1" dirty="0">
                <a:latin typeface="Calibri"/>
                <a:cs typeface="Calibri"/>
              </a:rPr>
              <a:t>in</a:t>
            </a:r>
            <a:r>
              <a:rPr sz="1200" b="1" spc="-13" dirty="0">
                <a:latin typeface="Calibri"/>
                <a:cs typeface="Calibri"/>
              </a:rPr>
              <a:t> </a:t>
            </a:r>
            <a:r>
              <a:rPr sz="1200" b="1" dirty="0">
                <a:latin typeface="Calibri"/>
                <a:cs typeface="Calibri"/>
              </a:rPr>
              <a:t>everyday</a:t>
            </a:r>
            <a:r>
              <a:rPr sz="1200" b="1" spc="-9" dirty="0">
                <a:latin typeface="Calibri"/>
                <a:cs typeface="Calibri"/>
              </a:rPr>
              <a:t> activities</a:t>
            </a:r>
            <a:r>
              <a:rPr sz="1200" b="1" spc="-13" dirty="0">
                <a:latin typeface="Calibri"/>
                <a:cs typeface="Calibri"/>
              </a:rPr>
              <a:t> </a:t>
            </a:r>
            <a:r>
              <a:rPr sz="1200" b="1" dirty="0">
                <a:latin typeface="Calibri"/>
                <a:cs typeface="Calibri"/>
              </a:rPr>
              <a:t>outside</a:t>
            </a:r>
            <a:r>
              <a:rPr sz="1200" b="1" spc="-9" dirty="0">
                <a:latin typeface="Calibri"/>
                <a:cs typeface="Calibri"/>
              </a:rPr>
              <a:t> </a:t>
            </a:r>
            <a:r>
              <a:rPr sz="1200" b="1" dirty="0">
                <a:latin typeface="Calibri"/>
                <a:cs typeface="Calibri"/>
              </a:rPr>
              <a:t>of</a:t>
            </a:r>
            <a:r>
              <a:rPr sz="1200" b="1" spc="-13" dirty="0">
                <a:latin typeface="Calibri"/>
                <a:cs typeface="Calibri"/>
              </a:rPr>
              <a:t> </a:t>
            </a:r>
            <a:r>
              <a:rPr sz="1200" b="1" dirty="0">
                <a:latin typeface="Calibri"/>
                <a:cs typeface="Calibri"/>
              </a:rPr>
              <a:t>the</a:t>
            </a:r>
            <a:r>
              <a:rPr sz="1200" b="1" spc="-9" dirty="0">
                <a:latin typeface="Calibri"/>
                <a:cs typeface="Calibri"/>
              </a:rPr>
              <a:t> classroom</a:t>
            </a:r>
            <a:endParaRPr sz="1200" b="1" dirty="0">
              <a:latin typeface="Calibri"/>
              <a:cs typeface="Calibri"/>
            </a:endParaRPr>
          </a:p>
          <a:p>
            <a:pPr marL="205793" indent="-194933">
              <a:lnSpc>
                <a:spcPct val="100000"/>
              </a:lnSpc>
              <a:spcBef>
                <a:spcPts val="1231"/>
              </a:spcBef>
              <a:buChar char="•"/>
              <a:tabLst>
                <a:tab pos="205793" algn="l"/>
              </a:tabLst>
            </a:pPr>
            <a:r>
              <a:rPr sz="1200" b="1" dirty="0">
                <a:latin typeface="Calibri"/>
                <a:cs typeface="Calibri"/>
              </a:rPr>
              <a:t>Raise</a:t>
            </a:r>
            <a:r>
              <a:rPr sz="1200" b="1" spc="-17" dirty="0">
                <a:latin typeface="Calibri"/>
                <a:cs typeface="Calibri"/>
              </a:rPr>
              <a:t> </a:t>
            </a:r>
            <a:r>
              <a:rPr sz="1200" b="1" spc="-9" dirty="0">
                <a:latin typeface="Calibri"/>
                <a:cs typeface="Calibri"/>
              </a:rPr>
              <a:t>aspirations</a:t>
            </a:r>
            <a:r>
              <a:rPr sz="1200" b="1" spc="-17" dirty="0">
                <a:latin typeface="Calibri"/>
                <a:cs typeface="Calibri"/>
              </a:rPr>
              <a:t> </a:t>
            </a:r>
            <a:r>
              <a:rPr sz="1200" b="1" dirty="0">
                <a:latin typeface="Calibri"/>
                <a:cs typeface="Calibri"/>
              </a:rPr>
              <a:t>and</a:t>
            </a:r>
            <a:r>
              <a:rPr sz="1200" b="1" spc="-21" dirty="0">
                <a:latin typeface="Calibri"/>
                <a:cs typeface="Calibri"/>
              </a:rPr>
              <a:t> </a:t>
            </a:r>
            <a:r>
              <a:rPr sz="1200" b="1" spc="-9" dirty="0">
                <a:latin typeface="Calibri"/>
                <a:cs typeface="Calibri"/>
              </a:rPr>
              <a:t>expectations</a:t>
            </a:r>
            <a:r>
              <a:rPr sz="1200" b="1" spc="-17" dirty="0">
                <a:latin typeface="Calibri"/>
                <a:cs typeface="Calibri"/>
              </a:rPr>
              <a:t> </a:t>
            </a:r>
            <a:r>
              <a:rPr sz="1200" b="1" dirty="0">
                <a:latin typeface="Calibri"/>
                <a:cs typeface="Calibri"/>
              </a:rPr>
              <a:t>and</a:t>
            </a:r>
            <a:r>
              <a:rPr sz="1200" b="1" spc="-17" dirty="0">
                <a:latin typeface="Calibri"/>
                <a:cs typeface="Calibri"/>
              </a:rPr>
              <a:t> </a:t>
            </a:r>
            <a:r>
              <a:rPr sz="1200" b="1" dirty="0">
                <a:latin typeface="Calibri"/>
                <a:cs typeface="Calibri"/>
              </a:rPr>
              <a:t>encourage</a:t>
            </a:r>
            <a:r>
              <a:rPr sz="1200" b="1" spc="-17" dirty="0">
                <a:latin typeface="Calibri"/>
                <a:cs typeface="Calibri"/>
              </a:rPr>
              <a:t> </a:t>
            </a:r>
            <a:r>
              <a:rPr sz="1200" b="1" dirty="0">
                <a:latin typeface="Calibri"/>
                <a:cs typeface="Calibri"/>
              </a:rPr>
              <a:t>thinking</a:t>
            </a:r>
            <a:r>
              <a:rPr sz="1200" b="1" spc="-13" dirty="0">
                <a:latin typeface="Calibri"/>
                <a:cs typeface="Calibri"/>
              </a:rPr>
              <a:t> </a:t>
            </a:r>
            <a:r>
              <a:rPr sz="1200" b="1" dirty="0">
                <a:latin typeface="Calibri"/>
                <a:cs typeface="Calibri"/>
              </a:rPr>
              <a:t>about</a:t>
            </a:r>
            <a:r>
              <a:rPr sz="1200" b="1" spc="-17" dirty="0">
                <a:latin typeface="Calibri"/>
                <a:cs typeface="Calibri"/>
              </a:rPr>
              <a:t> </a:t>
            </a:r>
            <a:r>
              <a:rPr sz="1200" b="1" dirty="0">
                <a:latin typeface="Calibri"/>
                <a:cs typeface="Calibri"/>
              </a:rPr>
              <a:t>what</a:t>
            </a:r>
            <a:r>
              <a:rPr sz="1200" b="1" spc="-13" dirty="0">
                <a:latin typeface="Calibri"/>
                <a:cs typeface="Calibri"/>
              </a:rPr>
              <a:t> </a:t>
            </a:r>
            <a:r>
              <a:rPr sz="1200" b="1" dirty="0">
                <a:latin typeface="Calibri"/>
                <a:cs typeface="Calibri"/>
              </a:rPr>
              <a:t>the</a:t>
            </a:r>
            <a:r>
              <a:rPr sz="1200" b="1" spc="-17" dirty="0">
                <a:latin typeface="Calibri"/>
                <a:cs typeface="Calibri"/>
              </a:rPr>
              <a:t> </a:t>
            </a:r>
            <a:r>
              <a:rPr sz="1200" b="1" dirty="0">
                <a:latin typeface="Calibri"/>
                <a:cs typeface="Calibri"/>
              </a:rPr>
              <a:t>future</a:t>
            </a:r>
            <a:r>
              <a:rPr sz="1200" b="1" spc="-13" dirty="0">
                <a:latin typeface="Calibri"/>
                <a:cs typeface="Calibri"/>
              </a:rPr>
              <a:t> </a:t>
            </a:r>
            <a:r>
              <a:rPr sz="1200" b="1" dirty="0">
                <a:latin typeface="Calibri"/>
                <a:cs typeface="Calibri"/>
              </a:rPr>
              <a:t>might</a:t>
            </a:r>
            <a:r>
              <a:rPr sz="1200" b="1" spc="-17" dirty="0">
                <a:latin typeface="Calibri"/>
                <a:cs typeface="Calibri"/>
              </a:rPr>
              <a:t> </a:t>
            </a:r>
            <a:r>
              <a:rPr sz="1200" b="1" dirty="0">
                <a:latin typeface="Calibri"/>
                <a:cs typeface="Calibri"/>
              </a:rPr>
              <a:t>look</a:t>
            </a:r>
            <a:r>
              <a:rPr sz="1200" b="1" spc="-13" dirty="0">
                <a:latin typeface="Calibri"/>
                <a:cs typeface="Calibri"/>
              </a:rPr>
              <a:t> </a:t>
            </a:r>
            <a:r>
              <a:rPr sz="1200" b="1" dirty="0">
                <a:latin typeface="Calibri"/>
                <a:cs typeface="Calibri"/>
              </a:rPr>
              <a:t>like</a:t>
            </a:r>
            <a:r>
              <a:rPr sz="1200" b="1" spc="-13" dirty="0">
                <a:latin typeface="Calibri"/>
                <a:cs typeface="Calibri"/>
              </a:rPr>
              <a:t> </a:t>
            </a:r>
            <a:r>
              <a:rPr sz="1200" b="1" dirty="0">
                <a:latin typeface="Calibri"/>
                <a:cs typeface="Calibri"/>
              </a:rPr>
              <a:t>for</a:t>
            </a:r>
            <a:r>
              <a:rPr sz="1200" b="1" spc="-17" dirty="0">
                <a:latin typeface="Calibri"/>
                <a:cs typeface="Calibri"/>
              </a:rPr>
              <a:t> </a:t>
            </a:r>
            <a:r>
              <a:rPr sz="1200" b="1" dirty="0">
                <a:latin typeface="Calibri"/>
                <a:cs typeface="Calibri"/>
              </a:rPr>
              <a:t>children</a:t>
            </a:r>
            <a:r>
              <a:rPr sz="1200" b="1" spc="-17" dirty="0">
                <a:latin typeface="Calibri"/>
                <a:cs typeface="Calibri"/>
              </a:rPr>
              <a:t> </a:t>
            </a:r>
            <a:r>
              <a:rPr sz="1200" b="1" dirty="0">
                <a:latin typeface="Calibri"/>
                <a:cs typeface="Calibri"/>
              </a:rPr>
              <a:t>from</a:t>
            </a:r>
            <a:r>
              <a:rPr sz="1200" b="1" spc="-17" dirty="0">
                <a:latin typeface="Calibri"/>
                <a:cs typeface="Calibri"/>
              </a:rPr>
              <a:t> </a:t>
            </a:r>
            <a:r>
              <a:rPr sz="1200" b="1" dirty="0">
                <a:latin typeface="Calibri"/>
                <a:cs typeface="Calibri"/>
              </a:rPr>
              <a:t>an</a:t>
            </a:r>
            <a:r>
              <a:rPr sz="1200" b="1" spc="-17" dirty="0">
                <a:latin typeface="Calibri"/>
                <a:cs typeface="Calibri"/>
              </a:rPr>
              <a:t> </a:t>
            </a:r>
            <a:r>
              <a:rPr sz="1200" b="1" dirty="0">
                <a:latin typeface="Calibri"/>
                <a:cs typeface="Calibri"/>
              </a:rPr>
              <a:t>early</a:t>
            </a:r>
            <a:r>
              <a:rPr sz="1200" b="1" spc="-17" dirty="0">
                <a:latin typeface="Calibri"/>
                <a:cs typeface="Calibri"/>
              </a:rPr>
              <a:t> </a:t>
            </a:r>
            <a:r>
              <a:rPr sz="1200" b="1" spc="-21" dirty="0">
                <a:latin typeface="Calibri"/>
                <a:cs typeface="Calibri"/>
              </a:rPr>
              <a:t>age</a:t>
            </a:r>
            <a:endParaRPr sz="1200" b="1" dirty="0">
              <a:latin typeface="Calibri"/>
              <a:cs typeface="Calibri"/>
            </a:endParaRPr>
          </a:p>
          <a:p>
            <a:pPr marL="205793" indent="-194933">
              <a:lnSpc>
                <a:spcPct val="100000"/>
              </a:lnSpc>
              <a:spcBef>
                <a:spcPts val="1231"/>
              </a:spcBef>
              <a:buChar char="•"/>
              <a:tabLst>
                <a:tab pos="205793" algn="l"/>
              </a:tabLst>
            </a:pPr>
            <a:r>
              <a:rPr sz="1200" b="1" dirty="0">
                <a:latin typeface="Calibri"/>
                <a:cs typeface="Calibri"/>
              </a:rPr>
              <a:t>Promote</a:t>
            </a:r>
            <a:r>
              <a:rPr sz="1200" b="1" spc="-17" dirty="0">
                <a:latin typeface="Calibri"/>
                <a:cs typeface="Calibri"/>
              </a:rPr>
              <a:t> </a:t>
            </a:r>
            <a:r>
              <a:rPr sz="1200" b="1" dirty="0">
                <a:latin typeface="Calibri"/>
                <a:cs typeface="Calibri"/>
              </a:rPr>
              <a:t>a</a:t>
            </a:r>
            <a:r>
              <a:rPr sz="1200" b="1" spc="-17" dirty="0">
                <a:latin typeface="Calibri"/>
                <a:cs typeface="Calibri"/>
              </a:rPr>
              <a:t> </a:t>
            </a:r>
            <a:r>
              <a:rPr sz="1200" b="1" spc="-9" dirty="0">
                <a:latin typeface="Calibri"/>
                <a:cs typeface="Calibri"/>
              </a:rPr>
              <a:t>focus</a:t>
            </a:r>
            <a:r>
              <a:rPr sz="1200" b="1" spc="-21" dirty="0">
                <a:latin typeface="Calibri"/>
                <a:cs typeface="Calibri"/>
              </a:rPr>
              <a:t> </a:t>
            </a:r>
            <a:r>
              <a:rPr sz="1200" b="1" dirty="0">
                <a:latin typeface="Calibri"/>
                <a:cs typeface="Calibri"/>
              </a:rPr>
              <a:t>on</a:t>
            </a:r>
            <a:r>
              <a:rPr sz="1200" b="1" spc="-17" dirty="0">
                <a:latin typeface="Calibri"/>
                <a:cs typeface="Calibri"/>
              </a:rPr>
              <a:t> </a:t>
            </a:r>
            <a:r>
              <a:rPr sz="1200" b="1" spc="-9" dirty="0">
                <a:latin typeface="Calibri"/>
                <a:cs typeface="Calibri"/>
              </a:rPr>
              <a:t>outcomes</a:t>
            </a:r>
            <a:r>
              <a:rPr sz="1200" b="1" spc="-21" dirty="0">
                <a:latin typeface="Calibri"/>
                <a:cs typeface="Calibri"/>
              </a:rPr>
              <a:t> </a:t>
            </a:r>
            <a:r>
              <a:rPr sz="1200" b="1" dirty="0">
                <a:latin typeface="Calibri"/>
                <a:cs typeface="Calibri"/>
              </a:rPr>
              <a:t>that</a:t>
            </a:r>
            <a:r>
              <a:rPr sz="1200" b="1" spc="-13" dirty="0">
                <a:latin typeface="Calibri"/>
                <a:cs typeface="Calibri"/>
              </a:rPr>
              <a:t> </a:t>
            </a:r>
            <a:r>
              <a:rPr sz="1200" b="1" dirty="0">
                <a:latin typeface="Calibri"/>
                <a:cs typeface="Calibri"/>
              </a:rPr>
              <a:t>are</a:t>
            </a:r>
            <a:r>
              <a:rPr sz="1200" b="1" spc="-17" dirty="0">
                <a:latin typeface="Calibri"/>
                <a:cs typeface="Calibri"/>
              </a:rPr>
              <a:t> </a:t>
            </a:r>
            <a:r>
              <a:rPr sz="1200" b="1" spc="-9" dirty="0">
                <a:latin typeface="Calibri"/>
                <a:cs typeface="Calibri"/>
              </a:rPr>
              <a:t>transferable</a:t>
            </a:r>
            <a:r>
              <a:rPr sz="1200" b="1" spc="-13" dirty="0">
                <a:latin typeface="Calibri"/>
                <a:cs typeface="Calibri"/>
              </a:rPr>
              <a:t> </a:t>
            </a:r>
            <a:r>
              <a:rPr sz="1200" b="1" dirty="0">
                <a:latin typeface="Calibri"/>
                <a:cs typeface="Calibri"/>
              </a:rPr>
              <a:t>to</a:t>
            </a:r>
            <a:r>
              <a:rPr sz="1200" b="1" spc="-21" dirty="0">
                <a:latin typeface="Calibri"/>
                <a:cs typeface="Calibri"/>
              </a:rPr>
              <a:t> </a:t>
            </a:r>
            <a:r>
              <a:rPr sz="1200" b="1" dirty="0">
                <a:latin typeface="Calibri"/>
                <a:cs typeface="Calibri"/>
              </a:rPr>
              <a:t>the</a:t>
            </a:r>
            <a:r>
              <a:rPr sz="1200" b="1" spc="-13" dirty="0">
                <a:latin typeface="Calibri"/>
                <a:cs typeface="Calibri"/>
              </a:rPr>
              <a:t> </a:t>
            </a:r>
            <a:r>
              <a:rPr sz="1200" b="1" dirty="0">
                <a:latin typeface="Calibri"/>
                <a:cs typeface="Calibri"/>
              </a:rPr>
              <a:t>real</a:t>
            </a:r>
            <a:r>
              <a:rPr sz="1200" b="1" spc="-17" dirty="0">
                <a:latin typeface="Calibri"/>
                <a:cs typeface="Calibri"/>
              </a:rPr>
              <a:t> </a:t>
            </a:r>
            <a:r>
              <a:rPr sz="1200" b="1" spc="-9" dirty="0">
                <a:latin typeface="Calibri"/>
                <a:cs typeface="Calibri"/>
              </a:rPr>
              <a:t>world</a:t>
            </a:r>
            <a:endParaRPr sz="1200" b="1" dirty="0">
              <a:latin typeface="Calibri"/>
              <a:cs typeface="Calibri"/>
            </a:endParaRPr>
          </a:p>
          <a:p>
            <a:pPr marL="206336" marR="198191" indent="-195476">
              <a:lnSpc>
                <a:spcPct val="100000"/>
              </a:lnSpc>
              <a:spcBef>
                <a:spcPts val="1231"/>
              </a:spcBef>
              <a:buChar char="•"/>
              <a:tabLst>
                <a:tab pos="206336" algn="l"/>
              </a:tabLst>
            </a:pPr>
            <a:r>
              <a:rPr sz="1200" b="1" dirty="0">
                <a:latin typeface="Calibri"/>
                <a:cs typeface="Calibri"/>
              </a:rPr>
              <a:t>Local</a:t>
            </a:r>
            <a:r>
              <a:rPr sz="1200" b="1" spc="-21" dirty="0">
                <a:latin typeface="Calibri"/>
                <a:cs typeface="Calibri"/>
              </a:rPr>
              <a:t> </a:t>
            </a:r>
            <a:r>
              <a:rPr sz="1200" b="1" dirty="0">
                <a:latin typeface="Calibri"/>
                <a:cs typeface="Calibri"/>
              </a:rPr>
              <a:t>authorities</a:t>
            </a:r>
            <a:r>
              <a:rPr sz="1200" b="1" spc="-21" dirty="0">
                <a:latin typeface="Calibri"/>
                <a:cs typeface="Calibri"/>
              </a:rPr>
              <a:t> </a:t>
            </a:r>
            <a:r>
              <a:rPr sz="1200" b="1" dirty="0">
                <a:latin typeface="Calibri"/>
                <a:cs typeface="Calibri"/>
              </a:rPr>
              <a:t>should</a:t>
            </a:r>
            <a:r>
              <a:rPr sz="1200" b="1" spc="-17" dirty="0">
                <a:latin typeface="Calibri"/>
                <a:cs typeface="Calibri"/>
              </a:rPr>
              <a:t> </a:t>
            </a:r>
            <a:r>
              <a:rPr sz="1200" b="1" dirty="0">
                <a:latin typeface="Calibri"/>
                <a:cs typeface="Calibri"/>
              </a:rPr>
              <a:t>make</a:t>
            </a:r>
            <a:r>
              <a:rPr sz="1200" b="1" spc="-17" dirty="0">
                <a:latin typeface="Calibri"/>
                <a:cs typeface="Calibri"/>
              </a:rPr>
              <a:t> </a:t>
            </a:r>
            <a:r>
              <a:rPr sz="1200" b="1" dirty="0">
                <a:latin typeface="Calibri"/>
                <a:cs typeface="Calibri"/>
              </a:rPr>
              <a:t>sure</a:t>
            </a:r>
            <a:r>
              <a:rPr sz="1200" b="1" spc="-13" dirty="0">
                <a:latin typeface="Calibri"/>
                <a:cs typeface="Calibri"/>
              </a:rPr>
              <a:t> </a:t>
            </a:r>
            <a:r>
              <a:rPr sz="1200" b="1" dirty="0">
                <a:latin typeface="Calibri"/>
                <a:cs typeface="Calibri"/>
              </a:rPr>
              <a:t>they</a:t>
            </a:r>
            <a:r>
              <a:rPr sz="1200" b="1" spc="-17" dirty="0">
                <a:latin typeface="Calibri"/>
                <a:cs typeface="Calibri"/>
              </a:rPr>
              <a:t> </a:t>
            </a:r>
            <a:r>
              <a:rPr sz="1200" b="1" spc="-9" dirty="0">
                <a:latin typeface="Calibri"/>
                <a:cs typeface="Calibri"/>
              </a:rPr>
              <a:t>focus</a:t>
            </a:r>
            <a:r>
              <a:rPr sz="1200" b="1" spc="-21" dirty="0">
                <a:latin typeface="Calibri"/>
                <a:cs typeface="Calibri"/>
              </a:rPr>
              <a:t> </a:t>
            </a:r>
            <a:r>
              <a:rPr sz="1200" b="1" dirty="0">
                <a:latin typeface="Calibri"/>
                <a:cs typeface="Calibri"/>
              </a:rPr>
              <a:t>on</a:t>
            </a:r>
            <a:r>
              <a:rPr sz="1200" b="1" spc="-17" dirty="0">
                <a:latin typeface="Calibri"/>
                <a:cs typeface="Calibri"/>
              </a:rPr>
              <a:t> </a:t>
            </a:r>
            <a:r>
              <a:rPr sz="1200" b="1" dirty="0">
                <a:latin typeface="Calibri"/>
                <a:cs typeface="Calibri"/>
              </a:rPr>
              <a:t>the</a:t>
            </a:r>
            <a:r>
              <a:rPr sz="1200" b="1" spc="-17" dirty="0">
                <a:latin typeface="Calibri"/>
                <a:cs typeface="Calibri"/>
              </a:rPr>
              <a:t> </a:t>
            </a:r>
            <a:r>
              <a:rPr sz="1200" b="1" dirty="0">
                <a:latin typeface="Calibri"/>
                <a:cs typeface="Calibri"/>
              </a:rPr>
              <a:t>PfA</a:t>
            </a:r>
            <a:r>
              <a:rPr sz="1200" b="1" spc="-13" dirty="0">
                <a:latin typeface="Calibri"/>
                <a:cs typeface="Calibri"/>
              </a:rPr>
              <a:t> </a:t>
            </a:r>
            <a:r>
              <a:rPr sz="1200" b="1" spc="-9" dirty="0">
                <a:latin typeface="Calibri"/>
                <a:cs typeface="Calibri"/>
              </a:rPr>
              <a:t>outcomes</a:t>
            </a:r>
            <a:r>
              <a:rPr sz="1200" b="1" spc="-21" dirty="0">
                <a:latin typeface="Calibri"/>
                <a:cs typeface="Calibri"/>
              </a:rPr>
              <a:t> </a:t>
            </a:r>
            <a:r>
              <a:rPr sz="1200" b="1" dirty="0">
                <a:latin typeface="Calibri"/>
                <a:cs typeface="Calibri"/>
              </a:rPr>
              <a:t>in</a:t>
            </a:r>
            <a:r>
              <a:rPr sz="1200" b="1" spc="-17" dirty="0">
                <a:latin typeface="Calibri"/>
                <a:cs typeface="Calibri"/>
              </a:rPr>
              <a:t> </a:t>
            </a:r>
            <a:r>
              <a:rPr sz="1200" b="1" dirty="0">
                <a:latin typeface="Calibri"/>
                <a:cs typeface="Calibri"/>
              </a:rPr>
              <a:t>EHC</a:t>
            </a:r>
            <a:r>
              <a:rPr sz="1200" b="1" spc="-21" dirty="0">
                <a:latin typeface="Calibri"/>
                <a:cs typeface="Calibri"/>
              </a:rPr>
              <a:t> </a:t>
            </a:r>
            <a:r>
              <a:rPr sz="1200" b="1" dirty="0">
                <a:latin typeface="Calibri"/>
                <a:cs typeface="Calibri"/>
              </a:rPr>
              <a:t>plan</a:t>
            </a:r>
            <a:r>
              <a:rPr sz="1200" b="1" spc="-17" dirty="0">
                <a:latin typeface="Calibri"/>
                <a:cs typeface="Calibri"/>
              </a:rPr>
              <a:t> </a:t>
            </a:r>
            <a:r>
              <a:rPr sz="1200" b="1" spc="-9" dirty="0">
                <a:latin typeface="Calibri"/>
                <a:cs typeface="Calibri"/>
              </a:rPr>
              <a:t>reviews</a:t>
            </a:r>
            <a:r>
              <a:rPr sz="1200" b="1" spc="-21" dirty="0">
                <a:latin typeface="Calibri"/>
                <a:cs typeface="Calibri"/>
              </a:rPr>
              <a:t> </a:t>
            </a:r>
            <a:r>
              <a:rPr sz="1200" b="1" dirty="0">
                <a:latin typeface="Calibri"/>
                <a:cs typeface="Calibri"/>
              </a:rPr>
              <a:t>and</a:t>
            </a:r>
            <a:r>
              <a:rPr sz="1200" b="1" spc="-21" dirty="0">
                <a:latin typeface="Calibri"/>
                <a:cs typeface="Calibri"/>
              </a:rPr>
              <a:t> </a:t>
            </a:r>
            <a:r>
              <a:rPr sz="1200" b="1" dirty="0">
                <a:latin typeface="Calibri"/>
                <a:cs typeface="Calibri"/>
              </a:rPr>
              <a:t>make</a:t>
            </a:r>
            <a:r>
              <a:rPr sz="1200" b="1" spc="-13" dirty="0">
                <a:latin typeface="Calibri"/>
                <a:cs typeface="Calibri"/>
              </a:rPr>
              <a:t> </a:t>
            </a:r>
            <a:r>
              <a:rPr sz="1200" b="1" dirty="0">
                <a:latin typeface="Calibri"/>
                <a:cs typeface="Calibri"/>
              </a:rPr>
              <a:t>sure</a:t>
            </a:r>
            <a:r>
              <a:rPr sz="1200" b="1" spc="-17" dirty="0">
                <a:latin typeface="Calibri"/>
                <a:cs typeface="Calibri"/>
              </a:rPr>
              <a:t> </a:t>
            </a:r>
            <a:r>
              <a:rPr sz="1200" b="1" spc="-9" dirty="0">
                <a:latin typeface="Calibri"/>
                <a:cs typeface="Calibri"/>
              </a:rPr>
              <a:t>related</a:t>
            </a:r>
            <a:r>
              <a:rPr sz="1200" b="1" spc="-17" dirty="0">
                <a:latin typeface="Calibri"/>
                <a:cs typeface="Calibri"/>
              </a:rPr>
              <a:t> </a:t>
            </a:r>
            <a:r>
              <a:rPr sz="1200" b="1" spc="-9" dirty="0">
                <a:latin typeface="Calibri"/>
                <a:cs typeface="Calibri"/>
              </a:rPr>
              <a:t>information</a:t>
            </a:r>
            <a:r>
              <a:rPr sz="1200" b="1" spc="-21" dirty="0">
                <a:latin typeface="Calibri"/>
                <a:cs typeface="Calibri"/>
              </a:rPr>
              <a:t> is </a:t>
            </a:r>
            <a:r>
              <a:rPr sz="1200" b="1" spc="-9" dirty="0">
                <a:latin typeface="Calibri"/>
                <a:cs typeface="Calibri"/>
              </a:rPr>
              <a:t>covered</a:t>
            </a:r>
            <a:r>
              <a:rPr sz="1200" b="1" spc="-13" dirty="0">
                <a:latin typeface="Calibri"/>
                <a:cs typeface="Calibri"/>
              </a:rPr>
              <a:t> </a:t>
            </a:r>
            <a:r>
              <a:rPr sz="1200" b="1" dirty="0">
                <a:latin typeface="Calibri"/>
                <a:cs typeface="Calibri"/>
              </a:rPr>
              <a:t>in</a:t>
            </a:r>
            <a:r>
              <a:rPr sz="1200" b="1" spc="-13" dirty="0">
                <a:latin typeface="Calibri"/>
                <a:cs typeface="Calibri"/>
              </a:rPr>
              <a:t> </a:t>
            </a:r>
            <a:r>
              <a:rPr sz="1200" b="1" dirty="0">
                <a:latin typeface="Calibri"/>
                <a:cs typeface="Calibri"/>
              </a:rPr>
              <a:t>the</a:t>
            </a:r>
            <a:r>
              <a:rPr sz="1200" b="1" spc="-9" dirty="0">
                <a:latin typeface="Calibri"/>
                <a:cs typeface="Calibri"/>
              </a:rPr>
              <a:t> </a:t>
            </a:r>
            <a:r>
              <a:rPr sz="1200" b="1" dirty="0">
                <a:latin typeface="Calibri"/>
                <a:cs typeface="Calibri"/>
              </a:rPr>
              <a:t>local</a:t>
            </a:r>
            <a:r>
              <a:rPr sz="1200" b="1" spc="-13" dirty="0">
                <a:latin typeface="Calibri"/>
                <a:cs typeface="Calibri"/>
              </a:rPr>
              <a:t> </a:t>
            </a:r>
            <a:r>
              <a:rPr sz="1200" b="1" spc="-17" dirty="0">
                <a:latin typeface="Calibri"/>
                <a:cs typeface="Calibri"/>
              </a:rPr>
              <a:t>offer</a:t>
            </a:r>
            <a:endParaRPr sz="1200" b="1" dirty="0">
              <a:latin typeface="Calibri"/>
              <a:cs typeface="Calibri"/>
            </a:endParaRPr>
          </a:p>
          <a:p>
            <a:pPr marL="206336" marR="4344" indent="-195476" algn="just">
              <a:lnSpc>
                <a:spcPct val="100000"/>
              </a:lnSpc>
              <a:spcBef>
                <a:spcPts val="1231"/>
              </a:spcBef>
              <a:buChar char="•"/>
              <a:tabLst>
                <a:tab pos="206336" algn="l"/>
                <a:tab pos="207422" algn="l"/>
              </a:tabLst>
            </a:pPr>
            <a:r>
              <a:rPr sz="1200" b="1" dirty="0">
                <a:latin typeface="Calibri"/>
                <a:cs typeface="Calibri"/>
              </a:rPr>
              <a:t>	The</a:t>
            </a:r>
            <a:r>
              <a:rPr sz="1200" b="1" spc="-17" dirty="0">
                <a:latin typeface="Calibri"/>
                <a:cs typeface="Calibri"/>
              </a:rPr>
              <a:t> </a:t>
            </a:r>
            <a:r>
              <a:rPr sz="1200" b="1" spc="-9" dirty="0">
                <a:latin typeface="Calibri"/>
                <a:cs typeface="Calibri"/>
              </a:rPr>
              <a:t>indicators</a:t>
            </a:r>
            <a:r>
              <a:rPr sz="1200" b="1" spc="-21" dirty="0">
                <a:latin typeface="Calibri"/>
                <a:cs typeface="Calibri"/>
              </a:rPr>
              <a:t> </a:t>
            </a:r>
            <a:r>
              <a:rPr sz="1200" b="1" dirty="0">
                <a:latin typeface="Calibri"/>
                <a:cs typeface="Calibri"/>
              </a:rPr>
              <a:t>included</a:t>
            </a:r>
            <a:r>
              <a:rPr sz="1200" b="1" spc="-21" dirty="0">
                <a:latin typeface="Calibri"/>
                <a:cs typeface="Calibri"/>
              </a:rPr>
              <a:t> </a:t>
            </a:r>
            <a:r>
              <a:rPr sz="1200" b="1" dirty="0">
                <a:latin typeface="Calibri"/>
                <a:cs typeface="Calibri"/>
              </a:rPr>
              <a:t>in</a:t>
            </a:r>
            <a:r>
              <a:rPr sz="1200" b="1" spc="-21" dirty="0">
                <a:latin typeface="Calibri"/>
                <a:cs typeface="Calibri"/>
              </a:rPr>
              <a:t> </a:t>
            </a:r>
            <a:r>
              <a:rPr sz="1200" b="1" dirty="0">
                <a:latin typeface="Calibri"/>
                <a:cs typeface="Calibri"/>
              </a:rPr>
              <a:t>this</a:t>
            </a:r>
            <a:r>
              <a:rPr sz="1200" b="1" spc="-17" dirty="0">
                <a:latin typeface="Calibri"/>
                <a:cs typeface="Calibri"/>
              </a:rPr>
              <a:t> </a:t>
            </a:r>
            <a:r>
              <a:rPr sz="1200" b="1" dirty="0">
                <a:latin typeface="Calibri"/>
                <a:cs typeface="Calibri"/>
              </a:rPr>
              <a:t>grid,</a:t>
            </a:r>
            <a:r>
              <a:rPr sz="1200" b="1" spc="-17" dirty="0">
                <a:latin typeface="Calibri"/>
                <a:cs typeface="Calibri"/>
              </a:rPr>
              <a:t> </a:t>
            </a:r>
            <a:r>
              <a:rPr sz="1200" b="1" dirty="0">
                <a:latin typeface="Calibri"/>
                <a:cs typeface="Calibri"/>
              </a:rPr>
              <a:t>although</a:t>
            </a:r>
            <a:r>
              <a:rPr sz="1200" b="1" spc="-21" dirty="0">
                <a:latin typeface="Calibri"/>
                <a:cs typeface="Calibri"/>
              </a:rPr>
              <a:t> </a:t>
            </a:r>
            <a:r>
              <a:rPr sz="1200" b="1" spc="-9" dirty="0">
                <a:latin typeface="Calibri"/>
                <a:cs typeface="Calibri"/>
              </a:rPr>
              <a:t>specified</a:t>
            </a:r>
            <a:r>
              <a:rPr sz="1200" b="1" spc="-21" dirty="0">
                <a:latin typeface="Calibri"/>
                <a:cs typeface="Calibri"/>
              </a:rPr>
              <a:t> </a:t>
            </a:r>
            <a:r>
              <a:rPr sz="1200" b="1" dirty="0">
                <a:latin typeface="Calibri"/>
                <a:cs typeface="Calibri"/>
              </a:rPr>
              <a:t>against</a:t>
            </a:r>
            <a:r>
              <a:rPr sz="1200" b="1" spc="-17" dirty="0">
                <a:latin typeface="Calibri"/>
                <a:cs typeface="Calibri"/>
              </a:rPr>
              <a:t> </a:t>
            </a:r>
            <a:r>
              <a:rPr sz="1200" b="1" dirty="0">
                <a:latin typeface="Calibri"/>
                <a:cs typeface="Calibri"/>
              </a:rPr>
              <a:t>a</a:t>
            </a:r>
            <a:r>
              <a:rPr sz="1200" b="1" spc="-17" dirty="0">
                <a:latin typeface="Calibri"/>
                <a:cs typeface="Calibri"/>
              </a:rPr>
              <a:t> </a:t>
            </a:r>
            <a:r>
              <a:rPr sz="1200" b="1" dirty="0">
                <a:latin typeface="Calibri"/>
                <a:cs typeface="Calibri"/>
              </a:rPr>
              <a:t>certain</a:t>
            </a:r>
            <a:r>
              <a:rPr sz="1200" b="1" spc="-21" dirty="0">
                <a:latin typeface="Calibri"/>
                <a:cs typeface="Calibri"/>
              </a:rPr>
              <a:t> </a:t>
            </a:r>
            <a:r>
              <a:rPr sz="1200" b="1" dirty="0">
                <a:latin typeface="Calibri"/>
                <a:cs typeface="Calibri"/>
              </a:rPr>
              <a:t>age,</a:t>
            </a:r>
            <a:r>
              <a:rPr sz="1200" b="1" spc="-17" dirty="0">
                <a:latin typeface="Calibri"/>
                <a:cs typeface="Calibri"/>
              </a:rPr>
              <a:t> </a:t>
            </a:r>
            <a:r>
              <a:rPr sz="1200" b="1" dirty="0">
                <a:latin typeface="Calibri"/>
                <a:cs typeface="Calibri"/>
              </a:rPr>
              <a:t>are</a:t>
            </a:r>
            <a:r>
              <a:rPr sz="1200" b="1" spc="-17" dirty="0">
                <a:latin typeface="Calibri"/>
                <a:cs typeface="Calibri"/>
              </a:rPr>
              <a:t> </a:t>
            </a:r>
            <a:r>
              <a:rPr sz="1200" b="1" dirty="0">
                <a:latin typeface="Calibri"/>
                <a:cs typeface="Calibri"/>
              </a:rPr>
              <a:t>applicable</a:t>
            </a:r>
            <a:r>
              <a:rPr sz="1200" b="1" spc="-17" dirty="0">
                <a:latin typeface="Calibri"/>
                <a:cs typeface="Calibri"/>
              </a:rPr>
              <a:t> </a:t>
            </a:r>
            <a:r>
              <a:rPr sz="1200" b="1" dirty="0">
                <a:latin typeface="Calibri"/>
                <a:cs typeface="Calibri"/>
              </a:rPr>
              <a:t>across</a:t>
            </a:r>
            <a:r>
              <a:rPr sz="1200" b="1" spc="-17" dirty="0">
                <a:latin typeface="Calibri"/>
                <a:cs typeface="Calibri"/>
              </a:rPr>
              <a:t> </a:t>
            </a:r>
            <a:r>
              <a:rPr sz="1200" b="1" dirty="0">
                <a:latin typeface="Calibri"/>
                <a:cs typeface="Calibri"/>
              </a:rPr>
              <a:t>the</a:t>
            </a:r>
            <a:r>
              <a:rPr sz="1200" b="1" spc="-17" dirty="0">
                <a:latin typeface="Calibri"/>
                <a:cs typeface="Calibri"/>
              </a:rPr>
              <a:t> </a:t>
            </a:r>
            <a:r>
              <a:rPr sz="1200" b="1" dirty="0">
                <a:latin typeface="Calibri"/>
                <a:cs typeface="Calibri"/>
              </a:rPr>
              <a:t>age</a:t>
            </a:r>
            <a:r>
              <a:rPr sz="1200" b="1" spc="-17" dirty="0">
                <a:latin typeface="Calibri"/>
                <a:cs typeface="Calibri"/>
              </a:rPr>
              <a:t> </a:t>
            </a:r>
            <a:r>
              <a:rPr sz="1200" b="1" dirty="0">
                <a:latin typeface="Calibri"/>
                <a:cs typeface="Calibri"/>
              </a:rPr>
              <a:t>ranges</a:t>
            </a:r>
            <a:r>
              <a:rPr sz="1200" b="1" spc="-21" dirty="0">
                <a:latin typeface="Calibri"/>
                <a:cs typeface="Calibri"/>
              </a:rPr>
              <a:t> </a:t>
            </a:r>
            <a:r>
              <a:rPr sz="1200" b="1" dirty="0">
                <a:latin typeface="Calibri"/>
                <a:cs typeface="Calibri"/>
              </a:rPr>
              <a:t>depending</a:t>
            </a:r>
            <a:r>
              <a:rPr sz="1200" b="1" spc="-17" dirty="0">
                <a:latin typeface="Calibri"/>
                <a:cs typeface="Calibri"/>
              </a:rPr>
              <a:t> </a:t>
            </a:r>
            <a:r>
              <a:rPr sz="1200" b="1" spc="-21" dirty="0">
                <a:latin typeface="Calibri"/>
                <a:cs typeface="Calibri"/>
              </a:rPr>
              <a:t>on </a:t>
            </a:r>
            <a:r>
              <a:rPr sz="1200" b="1" dirty="0">
                <a:latin typeface="Calibri"/>
                <a:cs typeface="Calibri"/>
              </a:rPr>
              <a:t>cognitive</a:t>
            </a:r>
            <a:r>
              <a:rPr sz="1200" b="1" spc="-21" dirty="0">
                <a:latin typeface="Calibri"/>
                <a:cs typeface="Calibri"/>
              </a:rPr>
              <a:t> </a:t>
            </a:r>
            <a:r>
              <a:rPr sz="1200" b="1" dirty="0">
                <a:latin typeface="Calibri"/>
                <a:cs typeface="Calibri"/>
              </a:rPr>
              <a:t>ability</a:t>
            </a:r>
            <a:r>
              <a:rPr sz="1200" b="1" spc="-17" dirty="0">
                <a:latin typeface="Calibri"/>
                <a:cs typeface="Calibri"/>
              </a:rPr>
              <a:t> </a:t>
            </a:r>
            <a:r>
              <a:rPr sz="1200" b="1" dirty="0">
                <a:latin typeface="Calibri"/>
                <a:cs typeface="Calibri"/>
              </a:rPr>
              <a:t>i.e.</a:t>
            </a:r>
            <a:r>
              <a:rPr sz="1200" b="1" spc="-26" dirty="0">
                <a:latin typeface="Calibri"/>
                <a:cs typeface="Calibri"/>
              </a:rPr>
              <a:t> </a:t>
            </a:r>
            <a:r>
              <a:rPr sz="1200" b="1" dirty="0">
                <a:latin typeface="Calibri"/>
                <a:cs typeface="Calibri"/>
              </a:rPr>
              <a:t>a</a:t>
            </a:r>
            <a:r>
              <a:rPr sz="1200" b="1" spc="-21" dirty="0">
                <a:latin typeface="Calibri"/>
                <a:cs typeface="Calibri"/>
              </a:rPr>
              <a:t> </a:t>
            </a:r>
            <a:r>
              <a:rPr sz="1200" b="1" dirty="0">
                <a:latin typeface="Calibri"/>
                <a:cs typeface="Calibri"/>
              </a:rPr>
              <a:t>young</a:t>
            </a:r>
            <a:r>
              <a:rPr sz="1200" b="1" spc="-21" dirty="0">
                <a:latin typeface="Calibri"/>
                <a:cs typeface="Calibri"/>
              </a:rPr>
              <a:t> </a:t>
            </a:r>
            <a:r>
              <a:rPr sz="1200" b="1" dirty="0">
                <a:latin typeface="Calibri"/>
                <a:cs typeface="Calibri"/>
              </a:rPr>
              <a:t>person</a:t>
            </a:r>
            <a:r>
              <a:rPr sz="1200" b="1" spc="-21" dirty="0">
                <a:latin typeface="Calibri"/>
                <a:cs typeface="Calibri"/>
              </a:rPr>
              <a:t> </a:t>
            </a:r>
            <a:r>
              <a:rPr sz="1200" b="1" dirty="0">
                <a:latin typeface="Calibri"/>
                <a:cs typeface="Calibri"/>
              </a:rPr>
              <a:t>aged</a:t>
            </a:r>
            <a:r>
              <a:rPr sz="1200" b="1" spc="-21" dirty="0">
                <a:latin typeface="Calibri"/>
                <a:cs typeface="Calibri"/>
              </a:rPr>
              <a:t> </a:t>
            </a:r>
            <a:r>
              <a:rPr sz="1200" b="1" dirty="0">
                <a:latin typeface="Calibri"/>
                <a:cs typeface="Calibri"/>
              </a:rPr>
              <a:t>17</a:t>
            </a:r>
            <a:r>
              <a:rPr sz="1200" b="1" spc="-21" dirty="0">
                <a:latin typeface="Calibri"/>
                <a:cs typeface="Calibri"/>
              </a:rPr>
              <a:t> </a:t>
            </a:r>
            <a:r>
              <a:rPr sz="1200" b="1" dirty="0">
                <a:latin typeface="Calibri"/>
                <a:cs typeface="Calibri"/>
              </a:rPr>
              <a:t>may</a:t>
            </a:r>
            <a:r>
              <a:rPr sz="1200" b="1" spc="-17" dirty="0">
                <a:latin typeface="Calibri"/>
                <a:cs typeface="Calibri"/>
              </a:rPr>
              <a:t> </a:t>
            </a:r>
            <a:r>
              <a:rPr sz="1200" b="1" dirty="0">
                <a:latin typeface="Calibri"/>
                <a:cs typeface="Calibri"/>
              </a:rPr>
              <a:t>still</a:t>
            </a:r>
            <a:r>
              <a:rPr sz="1200" b="1" spc="-26" dirty="0">
                <a:latin typeface="Calibri"/>
                <a:cs typeface="Calibri"/>
              </a:rPr>
              <a:t> </a:t>
            </a:r>
            <a:r>
              <a:rPr sz="1200" b="1" dirty="0">
                <a:latin typeface="Calibri"/>
                <a:cs typeface="Calibri"/>
              </a:rPr>
              <a:t>be</a:t>
            </a:r>
            <a:r>
              <a:rPr sz="1200" b="1" spc="-17" dirty="0">
                <a:latin typeface="Calibri"/>
                <a:cs typeface="Calibri"/>
              </a:rPr>
              <a:t> </a:t>
            </a:r>
            <a:r>
              <a:rPr sz="1200" b="1" dirty="0">
                <a:latin typeface="Calibri"/>
                <a:cs typeface="Calibri"/>
              </a:rPr>
              <a:t>learning</a:t>
            </a:r>
            <a:r>
              <a:rPr sz="1200" b="1" spc="-21" dirty="0">
                <a:latin typeface="Calibri"/>
                <a:cs typeface="Calibri"/>
              </a:rPr>
              <a:t> </a:t>
            </a:r>
            <a:r>
              <a:rPr sz="1200" b="1" dirty="0">
                <a:latin typeface="Calibri"/>
                <a:cs typeface="Calibri"/>
              </a:rPr>
              <a:t>to</a:t>
            </a:r>
            <a:r>
              <a:rPr sz="1200" b="1" spc="-21" dirty="0">
                <a:latin typeface="Calibri"/>
                <a:cs typeface="Calibri"/>
              </a:rPr>
              <a:t> </a:t>
            </a:r>
            <a:r>
              <a:rPr sz="1200" b="1" dirty="0">
                <a:latin typeface="Calibri"/>
                <a:cs typeface="Calibri"/>
              </a:rPr>
              <a:t>feed</a:t>
            </a:r>
            <a:r>
              <a:rPr sz="1200" b="1" spc="-26" dirty="0">
                <a:latin typeface="Calibri"/>
                <a:cs typeface="Calibri"/>
              </a:rPr>
              <a:t> </a:t>
            </a:r>
            <a:r>
              <a:rPr sz="1200" b="1" dirty="0">
                <a:latin typeface="Calibri"/>
                <a:cs typeface="Calibri"/>
              </a:rPr>
              <a:t>themselves.</a:t>
            </a:r>
            <a:r>
              <a:rPr sz="1200" b="1" spc="196" dirty="0">
                <a:latin typeface="Calibri"/>
                <a:cs typeface="Calibri"/>
              </a:rPr>
              <a:t> </a:t>
            </a:r>
            <a:r>
              <a:rPr sz="1200" b="1" dirty="0">
                <a:latin typeface="Calibri"/>
                <a:cs typeface="Calibri"/>
              </a:rPr>
              <a:t>Some</a:t>
            </a:r>
            <a:r>
              <a:rPr sz="1200" b="1" spc="-21" dirty="0">
                <a:latin typeface="Calibri"/>
                <a:cs typeface="Calibri"/>
              </a:rPr>
              <a:t> </a:t>
            </a:r>
            <a:r>
              <a:rPr sz="1200" b="1" spc="-9" dirty="0">
                <a:latin typeface="Calibri"/>
                <a:cs typeface="Calibri"/>
              </a:rPr>
              <a:t>indicators</a:t>
            </a:r>
            <a:r>
              <a:rPr sz="1200" b="1" spc="-21" dirty="0">
                <a:latin typeface="Calibri"/>
                <a:cs typeface="Calibri"/>
              </a:rPr>
              <a:t> </a:t>
            </a:r>
            <a:r>
              <a:rPr sz="1200" b="1" spc="-9" dirty="0">
                <a:latin typeface="Calibri"/>
                <a:cs typeface="Calibri"/>
              </a:rPr>
              <a:t>translate</a:t>
            </a:r>
            <a:r>
              <a:rPr sz="1200" b="1" spc="-21" dirty="0">
                <a:latin typeface="Calibri"/>
                <a:cs typeface="Calibri"/>
              </a:rPr>
              <a:t> </a:t>
            </a:r>
            <a:r>
              <a:rPr sz="1200" b="1" dirty="0">
                <a:latin typeface="Calibri"/>
                <a:cs typeface="Calibri"/>
              </a:rPr>
              <a:t>across</a:t>
            </a:r>
            <a:r>
              <a:rPr sz="1200" b="1" spc="-21" dirty="0">
                <a:latin typeface="Calibri"/>
                <a:cs typeface="Calibri"/>
              </a:rPr>
              <a:t> </a:t>
            </a:r>
            <a:r>
              <a:rPr sz="1200" b="1" spc="-9" dirty="0">
                <a:latin typeface="Calibri"/>
                <a:cs typeface="Calibri"/>
              </a:rPr>
              <a:t>outcomes</a:t>
            </a:r>
            <a:endParaRPr sz="1200" b="1" dirty="0">
              <a:latin typeface="Calibri"/>
              <a:cs typeface="Calibri"/>
            </a:endParaRPr>
          </a:p>
          <a:p>
            <a:pPr marL="206336">
              <a:lnSpc>
                <a:spcPct val="100000"/>
              </a:lnSpc>
            </a:pPr>
            <a:r>
              <a:rPr sz="1200" b="1" dirty="0">
                <a:latin typeface="Calibri"/>
                <a:cs typeface="Calibri"/>
              </a:rPr>
              <a:t>-</a:t>
            </a:r>
            <a:r>
              <a:rPr sz="1200" b="1" spc="-21" dirty="0">
                <a:latin typeface="Calibri"/>
                <a:cs typeface="Calibri"/>
              </a:rPr>
              <a:t> </a:t>
            </a:r>
            <a:r>
              <a:rPr sz="1200" b="1" dirty="0">
                <a:latin typeface="Calibri"/>
                <a:cs typeface="Calibri"/>
              </a:rPr>
              <a:t>‘making</a:t>
            </a:r>
            <a:r>
              <a:rPr sz="1200" b="1" spc="-13" dirty="0">
                <a:latin typeface="Calibri"/>
                <a:cs typeface="Calibri"/>
              </a:rPr>
              <a:t> </a:t>
            </a:r>
            <a:r>
              <a:rPr sz="1200" b="1" dirty="0">
                <a:latin typeface="Calibri"/>
                <a:cs typeface="Calibri"/>
              </a:rPr>
              <a:t>choices’</a:t>
            </a:r>
            <a:r>
              <a:rPr sz="1200" b="1" spc="-13" dirty="0">
                <a:latin typeface="Calibri"/>
                <a:cs typeface="Calibri"/>
              </a:rPr>
              <a:t> </a:t>
            </a:r>
            <a:r>
              <a:rPr sz="1200" b="1" dirty="0">
                <a:latin typeface="Calibri"/>
                <a:cs typeface="Calibri"/>
              </a:rPr>
              <a:t>and</a:t>
            </a:r>
            <a:r>
              <a:rPr sz="1200" b="1" spc="-17" dirty="0">
                <a:latin typeface="Calibri"/>
                <a:cs typeface="Calibri"/>
              </a:rPr>
              <a:t> </a:t>
            </a:r>
            <a:r>
              <a:rPr sz="1200" b="1" dirty="0">
                <a:latin typeface="Calibri"/>
                <a:cs typeface="Calibri"/>
              </a:rPr>
              <a:t>‘managing</a:t>
            </a:r>
            <a:r>
              <a:rPr sz="1200" b="1" spc="-13" dirty="0">
                <a:latin typeface="Calibri"/>
                <a:cs typeface="Calibri"/>
              </a:rPr>
              <a:t> </a:t>
            </a:r>
            <a:r>
              <a:rPr sz="1200" b="1" dirty="0">
                <a:latin typeface="Calibri"/>
                <a:cs typeface="Calibri"/>
              </a:rPr>
              <a:t>change</a:t>
            </a:r>
            <a:r>
              <a:rPr sz="1200" b="1" spc="-13" dirty="0">
                <a:latin typeface="Calibri"/>
                <a:cs typeface="Calibri"/>
              </a:rPr>
              <a:t> </a:t>
            </a:r>
            <a:r>
              <a:rPr sz="1200" b="1" dirty="0">
                <a:latin typeface="Calibri"/>
                <a:cs typeface="Calibri"/>
              </a:rPr>
              <a:t>all</a:t>
            </a:r>
            <a:r>
              <a:rPr sz="1200" b="1" spc="-17" dirty="0">
                <a:latin typeface="Calibri"/>
                <a:cs typeface="Calibri"/>
              </a:rPr>
              <a:t> </a:t>
            </a:r>
            <a:r>
              <a:rPr sz="1200" b="1" dirty="0">
                <a:latin typeface="Calibri"/>
                <a:cs typeface="Calibri"/>
              </a:rPr>
              <a:t>applicable</a:t>
            </a:r>
            <a:r>
              <a:rPr sz="1200" b="1" spc="-13" dirty="0">
                <a:latin typeface="Calibri"/>
                <a:cs typeface="Calibri"/>
              </a:rPr>
              <a:t> </a:t>
            </a:r>
            <a:r>
              <a:rPr sz="1200" b="1" dirty="0">
                <a:latin typeface="Calibri"/>
                <a:cs typeface="Calibri"/>
              </a:rPr>
              <a:t>to</a:t>
            </a:r>
            <a:r>
              <a:rPr sz="1200" b="1" spc="-17" dirty="0">
                <a:latin typeface="Calibri"/>
                <a:cs typeface="Calibri"/>
              </a:rPr>
              <a:t> </a:t>
            </a:r>
            <a:r>
              <a:rPr sz="1200" b="1" dirty="0">
                <a:latin typeface="Calibri"/>
                <a:cs typeface="Calibri"/>
              </a:rPr>
              <a:t>all</a:t>
            </a:r>
            <a:r>
              <a:rPr sz="1200" b="1" spc="-17" dirty="0">
                <a:latin typeface="Calibri"/>
                <a:cs typeface="Calibri"/>
              </a:rPr>
              <a:t> </a:t>
            </a:r>
            <a:r>
              <a:rPr sz="1200" b="1" dirty="0">
                <a:latin typeface="Calibri"/>
                <a:cs typeface="Calibri"/>
              </a:rPr>
              <a:t>four</a:t>
            </a:r>
            <a:r>
              <a:rPr sz="1200" b="1" spc="-13" dirty="0">
                <a:latin typeface="Calibri"/>
                <a:cs typeface="Calibri"/>
              </a:rPr>
              <a:t> </a:t>
            </a:r>
            <a:r>
              <a:rPr sz="1200" b="1" dirty="0">
                <a:latin typeface="Calibri"/>
                <a:cs typeface="Calibri"/>
              </a:rPr>
              <a:t>PfA</a:t>
            </a:r>
            <a:r>
              <a:rPr sz="1200" b="1" spc="-13" dirty="0">
                <a:latin typeface="Calibri"/>
                <a:cs typeface="Calibri"/>
              </a:rPr>
              <a:t> </a:t>
            </a:r>
            <a:r>
              <a:rPr sz="1200" b="1" spc="-9" dirty="0">
                <a:latin typeface="Calibri"/>
                <a:cs typeface="Calibri"/>
              </a:rPr>
              <a:t>outcomes.</a:t>
            </a:r>
            <a:endParaRPr sz="1200" b="1" dirty="0">
              <a:latin typeface="Calibri"/>
              <a:cs typeface="Calibri"/>
            </a:endParaRPr>
          </a:p>
        </p:txBody>
      </p:sp>
    </p:spTree>
    <p:extLst>
      <p:ext uri="{BB962C8B-B14F-4D97-AF65-F5344CB8AC3E}">
        <p14:creationId xmlns:p14="http://schemas.microsoft.com/office/powerpoint/2010/main" val="65569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7602183" y="310579"/>
            <a:ext cx="1262447" cy="692217"/>
          </a:xfrm>
          <a:prstGeom prst="rect">
            <a:avLst/>
          </a:prstGeom>
        </p:spPr>
      </p:pic>
      <p:grpSp>
        <p:nvGrpSpPr>
          <p:cNvPr id="20" name="object 20">
            <a:extLst>
              <a:ext uri="{C183D7F6-B498-43B3-948B-1728B52AA6E4}">
                <adec:decorative xmlns:adec="http://schemas.microsoft.com/office/drawing/2017/decorative" val="1"/>
              </a:ext>
            </a:extLst>
          </p:cNvPr>
          <p:cNvGrpSpPr/>
          <p:nvPr/>
        </p:nvGrpSpPr>
        <p:grpSpPr>
          <a:xfrm>
            <a:off x="0" y="195488"/>
            <a:ext cx="8757389" cy="5993012"/>
            <a:chOff x="0" y="12"/>
            <a:chExt cx="10241280" cy="7008495"/>
          </a:xfrm>
        </p:grpSpPr>
        <p:pic>
          <p:nvPicPr>
            <p:cNvPr id="21" name="object 21"/>
            <p:cNvPicPr/>
            <p:nvPr/>
          </p:nvPicPr>
          <p:blipFill>
            <a:blip r:embed="rId3" cstate="print"/>
            <a:stretch>
              <a:fillRect/>
            </a:stretch>
          </p:blipFill>
          <p:spPr>
            <a:xfrm>
              <a:off x="0" y="12"/>
              <a:ext cx="4451684" cy="1078318"/>
            </a:xfrm>
            <a:prstGeom prst="rect">
              <a:avLst/>
            </a:prstGeom>
          </p:spPr>
        </p:pic>
        <p:pic>
          <p:nvPicPr>
            <p:cNvPr id="22" name="object 22"/>
            <p:cNvPicPr/>
            <p:nvPr/>
          </p:nvPicPr>
          <p:blipFill>
            <a:blip r:embed="rId4" cstate="print"/>
            <a:stretch>
              <a:fillRect/>
            </a:stretch>
          </p:blipFill>
          <p:spPr>
            <a:xfrm>
              <a:off x="457169" y="330899"/>
              <a:ext cx="2568066" cy="445770"/>
            </a:xfrm>
            <a:prstGeom prst="rect">
              <a:avLst/>
            </a:prstGeom>
          </p:spPr>
        </p:pic>
        <p:sp>
          <p:nvSpPr>
            <p:cNvPr id="23" name="object 23"/>
            <p:cNvSpPr/>
            <p:nvPr/>
          </p:nvSpPr>
          <p:spPr>
            <a:xfrm>
              <a:off x="463550" y="1088161"/>
              <a:ext cx="374015" cy="5913755"/>
            </a:xfrm>
            <a:custGeom>
              <a:avLst/>
              <a:gdLst/>
              <a:ahLst/>
              <a:cxnLst/>
              <a:rect l="l" t="t" r="r" b="b"/>
              <a:pathLst>
                <a:path w="374015" h="5913755">
                  <a:moveTo>
                    <a:pt x="373456" y="0"/>
                  </a:moveTo>
                  <a:lnTo>
                    <a:pt x="0" y="0"/>
                  </a:lnTo>
                  <a:lnTo>
                    <a:pt x="0" y="5913488"/>
                  </a:lnTo>
                  <a:lnTo>
                    <a:pt x="373456" y="5913488"/>
                  </a:lnTo>
                  <a:lnTo>
                    <a:pt x="373456" y="0"/>
                  </a:lnTo>
                  <a:close/>
                </a:path>
              </a:pathLst>
            </a:custGeom>
            <a:solidFill>
              <a:srgbClr val="949049"/>
            </a:solidFill>
          </p:spPr>
          <p:txBody>
            <a:bodyPr wrap="square" lIns="0" tIns="0" rIns="0" bIns="0" rtlCol="0"/>
            <a:lstStyle/>
            <a:p>
              <a:endParaRPr/>
            </a:p>
          </p:txBody>
        </p:sp>
        <p:sp>
          <p:nvSpPr>
            <p:cNvPr id="24" name="object 24"/>
            <p:cNvSpPr/>
            <p:nvPr/>
          </p:nvSpPr>
          <p:spPr>
            <a:xfrm>
              <a:off x="837006" y="1088161"/>
              <a:ext cx="2988310" cy="712470"/>
            </a:xfrm>
            <a:custGeom>
              <a:avLst/>
              <a:gdLst/>
              <a:ahLst/>
              <a:cxnLst/>
              <a:rect l="l" t="t" r="r" b="b"/>
              <a:pathLst>
                <a:path w="2988310" h="712469">
                  <a:moveTo>
                    <a:pt x="2988005" y="0"/>
                  </a:moveTo>
                  <a:lnTo>
                    <a:pt x="0" y="0"/>
                  </a:lnTo>
                  <a:lnTo>
                    <a:pt x="0" y="711847"/>
                  </a:lnTo>
                  <a:lnTo>
                    <a:pt x="2988005" y="711847"/>
                  </a:lnTo>
                  <a:lnTo>
                    <a:pt x="2988005" y="0"/>
                  </a:lnTo>
                  <a:close/>
                </a:path>
              </a:pathLst>
            </a:custGeom>
            <a:solidFill>
              <a:srgbClr val="E9E7D9"/>
            </a:solidFill>
          </p:spPr>
          <p:txBody>
            <a:bodyPr wrap="square" lIns="0" tIns="0" rIns="0" bIns="0" rtlCol="0"/>
            <a:lstStyle/>
            <a:p>
              <a:endParaRPr/>
            </a:p>
          </p:txBody>
        </p:sp>
        <p:sp>
          <p:nvSpPr>
            <p:cNvPr id="25" name="object 25"/>
            <p:cNvSpPr/>
            <p:nvPr/>
          </p:nvSpPr>
          <p:spPr>
            <a:xfrm>
              <a:off x="3824998" y="1088161"/>
              <a:ext cx="3330575" cy="712470"/>
            </a:xfrm>
            <a:custGeom>
              <a:avLst/>
              <a:gdLst/>
              <a:ahLst/>
              <a:cxnLst/>
              <a:rect l="l" t="t" r="r" b="b"/>
              <a:pathLst>
                <a:path w="3330575" h="712469">
                  <a:moveTo>
                    <a:pt x="3330003" y="0"/>
                  </a:moveTo>
                  <a:lnTo>
                    <a:pt x="0" y="0"/>
                  </a:lnTo>
                  <a:lnTo>
                    <a:pt x="0" y="711847"/>
                  </a:lnTo>
                  <a:lnTo>
                    <a:pt x="3330003" y="711847"/>
                  </a:lnTo>
                  <a:lnTo>
                    <a:pt x="3330003" y="0"/>
                  </a:lnTo>
                  <a:close/>
                </a:path>
              </a:pathLst>
            </a:custGeom>
            <a:solidFill>
              <a:srgbClr val="DEDAC6"/>
            </a:solidFill>
          </p:spPr>
          <p:txBody>
            <a:bodyPr wrap="square" lIns="0" tIns="0" rIns="0" bIns="0" rtlCol="0"/>
            <a:lstStyle/>
            <a:p>
              <a:endParaRPr/>
            </a:p>
          </p:txBody>
        </p:sp>
        <p:sp>
          <p:nvSpPr>
            <p:cNvPr id="26" name="object 26"/>
            <p:cNvSpPr/>
            <p:nvPr/>
          </p:nvSpPr>
          <p:spPr>
            <a:xfrm>
              <a:off x="7155002" y="1088161"/>
              <a:ext cx="3074035" cy="712470"/>
            </a:xfrm>
            <a:custGeom>
              <a:avLst/>
              <a:gdLst/>
              <a:ahLst/>
              <a:cxnLst/>
              <a:rect l="l" t="t" r="r" b="b"/>
              <a:pathLst>
                <a:path w="3074034" h="712469">
                  <a:moveTo>
                    <a:pt x="3073450" y="0"/>
                  </a:moveTo>
                  <a:lnTo>
                    <a:pt x="0" y="0"/>
                  </a:lnTo>
                  <a:lnTo>
                    <a:pt x="0" y="711847"/>
                  </a:lnTo>
                  <a:lnTo>
                    <a:pt x="3073450" y="711847"/>
                  </a:lnTo>
                  <a:lnTo>
                    <a:pt x="3073450" y="0"/>
                  </a:lnTo>
                  <a:close/>
                </a:path>
              </a:pathLst>
            </a:custGeom>
            <a:solidFill>
              <a:srgbClr val="C8C4A0"/>
            </a:solidFill>
          </p:spPr>
          <p:txBody>
            <a:bodyPr wrap="square" lIns="0" tIns="0" rIns="0" bIns="0" rtlCol="0"/>
            <a:lstStyle/>
            <a:p>
              <a:endParaRPr/>
            </a:p>
          </p:txBody>
        </p:sp>
        <p:sp>
          <p:nvSpPr>
            <p:cNvPr id="27" name="object 27"/>
            <p:cNvSpPr/>
            <p:nvPr/>
          </p:nvSpPr>
          <p:spPr>
            <a:xfrm>
              <a:off x="836993" y="1081811"/>
              <a:ext cx="6318250" cy="12700"/>
            </a:xfrm>
            <a:custGeom>
              <a:avLst/>
              <a:gdLst/>
              <a:ahLst/>
              <a:cxnLst/>
              <a:rect l="l" t="t" r="r" b="b"/>
              <a:pathLst>
                <a:path w="6318250" h="12700">
                  <a:moveTo>
                    <a:pt x="6318009" y="0"/>
                  </a:moveTo>
                  <a:lnTo>
                    <a:pt x="2988005" y="0"/>
                  </a:lnTo>
                  <a:lnTo>
                    <a:pt x="0" y="0"/>
                  </a:lnTo>
                  <a:lnTo>
                    <a:pt x="0" y="12700"/>
                  </a:lnTo>
                  <a:lnTo>
                    <a:pt x="2988005" y="12700"/>
                  </a:lnTo>
                  <a:lnTo>
                    <a:pt x="6318009" y="12700"/>
                  </a:lnTo>
                  <a:lnTo>
                    <a:pt x="6318009" y="0"/>
                  </a:lnTo>
                  <a:close/>
                </a:path>
              </a:pathLst>
            </a:custGeom>
            <a:solidFill>
              <a:srgbClr val="FFFFFF"/>
            </a:solidFill>
          </p:spPr>
          <p:txBody>
            <a:bodyPr wrap="square" lIns="0" tIns="0" rIns="0" bIns="0" rtlCol="0"/>
            <a:lstStyle/>
            <a:p>
              <a:endParaRPr/>
            </a:p>
          </p:txBody>
        </p:sp>
        <p:sp>
          <p:nvSpPr>
            <p:cNvPr id="28" name="object 28"/>
            <p:cNvSpPr/>
            <p:nvPr/>
          </p:nvSpPr>
          <p:spPr>
            <a:xfrm>
              <a:off x="3824999" y="1094507"/>
              <a:ext cx="0" cy="699770"/>
            </a:xfrm>
            <a:custGeom>
              <a:avLst/>
              <a:gdLst/>
              <a:ahLst/>
              <a:cxnLst/>
              <a:rect l="l" t="t" r="r" b="b"/>
              <a:pathLst>
                <a:path h="699769">
                  <a:moveTo>
                    <a:pt x="0" y="699147"/>
                  </a:moveTo>
                  <a:lnTo>
                    <a:pt x="0" y="0"/>
                  </a:lnTo>
                </a:path>
              </a:pathLst>
            </a:custGeom>
            <a:ln w="12700">
              <a:solidFill>
                <a:srgbClr val="FFFFFF"/>
              </a:solidFill>
            </a:ln>
          </p:spPr>
          <p:txBody>
            <a:bodyPr wrap="square" lIns="0" tIns="0" rIns="0" bIns="0" rtlCol="0"/>
            <a:lstStyle/>
            <a:p>
              <a:endParaRPr/>
            </a:p>
          </p:txBody>
        </p:sp>
        <p:sp>
          <p:nvSpPr>
            <p:cNvPr id="29" name="object 29"/>
            <p:cNvSpPr/>
            <p:nvPr/>
          </p:nvSpPr>
          <p:spPr>
            <a:xfrm>
              <a:off x="7154999" y="1081805"/>
              <a:ext cx="3080385" cy="12700"/>
            </a:xfrm>
            <a:custGeom>
              <a:avLst/>
              <a:gdLst/>
              <a:ahLst/>
              <a:cxnLst/>
              <a:rect l="l" t="t" r="r" b="b"/>
              <a:pathLst>
                <a:path w="3080384" h="12700">
                  <a:moveTo>
                    <a:pt x="0" y="12700"/>
                  </a:moveTo>
                  <a:lnTo>
                    <a:pt x="3079800" y="12700"/>
                  </a:lnTo>
                  <a:lnTo>
                    <a:pt x="3079800" y="0"/>
                  </a:lnTo>
                  <a:lnTo>
                    <a:pt x="0" y="0"/>
                  </a:lnTo>
                  <a:lnTo>
                    <a:pt x="0" y="12700"/>
                  </a:lnTo>
                  <a:close/>
                </a:path>
              </a:pathLst>
            </a:custGeom>
            <a:solidFill>
              <a:srgbClr val="FFFFFF"/>
            </a:solidFill>
          </p:spPr>
          <p:txBody>
            <a:bodyPr wrap="square" lIns="0" tIns="0" rIns="0" bIns="0" rtlCol="0"/>
            <a:lstStyle/>
            <a:p>
              <a:endParaRPr/>
            </a:p>
          </p:txBody>
        </p:sp>
        <p:sp>
          <p:nvSpPr>
            <p:cNvPr id="30" name="object 30"/>
            <p:cNvSpPr/>
            <p:nvPr/>
          </p:nvSpPr>
          <p:spPr>
            <a:xfrm>
              <a:off x="7154999" y="1094507"/>
              <a:ext cx="0" cy="699770"/>
            </a:xfrm>
            <a:custGeom>
              <a:avLst/>
              <a:gdLst/>
              <a:ahLst/>
              <a:cxnLst/>
              <a:rect l="l" t="t" r="r" b="b"/>
              <a:pathLst>
                <a:path h="699769">
                  <a:moveTo>
                    <a:pt x="0" y="699147"/>
                  </a:moveTo>
                  <a:lnTo>
                    <a:pt x="0" y="0"/>
                  </a:lnTo>
                </a:path>
              </a:pathLst>
            </a:custGeom>
            <a:ln w="12700">
              <a:solidFill>
                <a:srgbClr val="FFFFFF"/>
              </a:solidFill>
            </a:ln>
          </p:spPr>
          <p:txBody>
            <a:bodyPr wrap="square" lIns="0" tIns="0" rIns="0" bIns="0" rtlCol="0"/>
            <a:lstStyle/>
            <a:p>
              <a:endParaRPr/>
            </a:p>
          </p:txBody>
        </p:sp>
        <p:sp>
          <p:nvSpPr>
            <p:cNvPr id="31" name="object 31"/>
            <p:cNvSpPr/>
            <p:nvPr/>
          </p:nvSpPr>
          <p:spPr>
            <a:xfrm>
              <a:off x="10228450" y="1094507"/>
              <a:ext cx="0" cy="699770"/>
            </a:xfrm>
            <a:custGeom>
              <a:avLst/>
              <a:gdLst/>
              <a:ahLst/>
              <a:cxnLst/>
              <a:rect l="l" t="t" r="r" b="b"/>
              <a:pathLst>
                <a:path h="699769">
                  <a:moveTo>
                    <a:pt x="0" y="699147"/>
                  </a:moveTo>
                  <a:lnTo>
                    <a:pt x="0" y="0"/>
                  </a:lnTo>
                </a:path>
              </a:pathLst>
            </a:custGeom>
            <a:ln w="12700">
              <a:solidFill>
                <a:srgbClr val="FFFFFF"/>
              </a:solidFill>
            </a:ln>
          </p:spPr>
          <p:txBody>
            <a:bodyPr wrap="square" lIns="0" tIns="0" rIns="0" bIns="0" rtlCol="0"/>
            <a:lstStyle/>
            <a:p>
              <a:endParaRPr/>
            </a:p>
          </p:txBody>
        </p:sp>
        <p:sp>
          <p:nvSpPr>
            <p:cNvPr id="32" name="object 32"/>
            <p:cNvSpPr/>
            <p:nvPr/>
          </p:nvSpPr>
          <p:spPr>
            <a:xfrm>
              <a:off x="457200" y="1793658"/>
              <a:ext cx="9777730" cy="12700"/>
            </a:xfrm>
            <a:custGeom>
              <a:avLst/>
              <a:gdLst/>
              <a:ahLst/>
              <a:cxnLst/>
              <a:rect l="l" t="t" r="r" b="b"/>
              <a:pathLst>
                <a:path w="9777730" h="12700">
                  <a:moveTo>
                    <a:pt x="9777590" y="0"/>
                  </a:moveTo>
                  <a:lnTo>
                    <a:pt x="9777590" y="0"/>
                  </a:lnTo>
                  <a:lnTo>
                    <a:pt x="0" y="0"/>
                  </a:lnTo>
                  <a:lnTo>
                    <a:pt x="0" y="12700"/>
                  </a:lnTo>
                  <a:lnTo>
                    <a:pt x="9777590" y="12700"/>
                  </a:lnTo>
                  <a:lnTo>
                    <a:pt x="9777590" y="0"/>
                  </a:lnTo>
                  <a:close/>
                </a:path>
              </a:pathLst>
            </a:custGeom>
            <a:solidFill>
              <a:srgbClr val="FFFFFF"/>
            </a:solidFill>
          </p:spPr>
          <p:txBody>
            <a:bodyPr wrap="square" lIns="0" tIns="0" rIns="0" bIns="0" rtlCol="0"/>
            <a:lstStyle/>
            <a:p>
              <a:endParaRPr/>
            </a:p>
          </p:txBody>
        </p:sp>
        <p:sp>
          <p:nvSpPr>
            <p:cNvPr id="33" name="object 33"/>
            <p:cNvSpPr/>
            <p:nvPr/>
          </p:nvSpPr>
          <p:spPr>
            <a:xfrm>
              <a:off x="3824999" y="1806351"/>
              <a:ext cx="0" cy="3956685"/>
            </a:xfrm>
            <a:custGeom>
              <a:avLst/>
              <a:gdLst/>
              <a:ahLst/>
              <a:cxnLst/>
              <a:rect l="l" t="t" r="r" b="b"/>
              <a:pathLst>
                <a:path h="3956685">
                  <a:moveTo>
                    <a:pt x="0" y="3956304"/>
                  </a:moveTo>
                  <a:lnTo>
                    <a:pt x="0" y="0"/>
                  </a:lnTo>
                </a:path>
              </a:pathLst>
            </a:custGeom>
            <a:ln w="12700">
              <a:solidFill>
                <a:srgbClr val="949049"/>
              </a:solidFill>
            </a:ln>
          </p:spPr>
          <p:txBody>
            <a:bodyPr wrap="square" lIns="0" tIns="0" rIns="0" bIns="0" rtlCol="0"/>
            <a:lstStyle/>
            <a:p>
              <a:endParaRPr/>
            </a:p>
          </p:txBody>
        </p:sp>
        <p:sp>
          <p:nvSpPr>
            <p:cNvPr id="34" name="object 34"/>
            <p:cNvSpPr/>
            <p:nvPr/>
          </p:nvSpPr>
          <p:spPr>
            <a:xfrm>
              <a:off x="3824999" y="5775355"/>
              <a:ext cx="0" cy="1220470"/>
            </a:xfrm>
            <a:custGeom>
              <a:avLst/>
              <a:gdLst/>
              <a:ahLst/>
              <a:cxnLst/>
              <a:rect l="l" t="t" r="r" b="b"/>
              <a:pathLst>
                <a:path h="1220470">
                  <a:moveTo>
                    <a:pt x="0" y="1219949"/>
                  </a:moveTo>
                  <a:lnTo>
                    <a:pt x="0" y="0"/>
                  </a:lnTo>
                </a:path>
              </a:pathLst>
            </a:custGeom>
            <a:ln w="12700">
              <a:solidFill>
                <a:srgbClr val="949049"/>
              </a:solidFill>
            </a:ln>
          </p:spPr>
          <p:txBody>
            <a:bodyPr wrap="square" lIns="0" tIns="0" rIns="0" bIns="0" rtlCol="0"/>
            <a:lstStyle/>
            <a:p>
              <a:endParaRPr/>
            </a:p>
          </p:txBody>
        </p:sp>
        <p:sp>
          <p:nvSpPr>
            <p:cNvPr id="35" name="object 35"/>
            <p:cNvSpPr/>
            <p:nvPr/>
          </p:nvSpPr>
          <p:spPr>
            <a:xfrm>
              <a:off x="7154999" y="1806351"/>
              <a:ext cx="0" cy="3956685"/>
            </a:xfrm>
            <a:custGeom>
              <a:avLst/>
              <a:gdLst/>
              <a:ahLst/>
              <a:cxnLst/>
              <a:rect l="l" t="t" r="r" b="b"/>
              <a:pathLst>
                <a:path h="3956685">
                  <a:moveTo>
                    <a:pt x="0" y="3956304"/>
                  </a:moveTo>
                  <a:lnTo>
                    <a:pt x="0" y="0"/>
                  </a:lnTo>
                </a:path>
              </a:pathLst>
            </a:custGeom>
            <a:ln w="12700">
              <a:solidFill>
                <a:srgbClr val="949049"/>
              </a:solidFill>
            </a:ln>
          </p:spPr>
          <p:txBody>
            <a:bodyPr wrap="square" lIns="0" tIns="0" rIns="0" bIns="0" rtlCol="0"/>
            <a:lstStyle/>
            <a:p>
              <a:endParaRPr/>
            </a:p>
          </p:txBody>
        </p:sp>
        <p:sp>
          <p:nvSpPr>
            <p:cNvPr id="36" name="object 36"/>
            <p:cNvSpPr/>
            <p:nvPr/>
          </p:nvSpPr>
          <p:spPr>
            <a:xfrm>
              <a:off x="7154999" y="5775355"/>
              <a:ext cx="0" cy="1220470"/>
            </a:xfrm>
            <a:custGeom>
              <a:avLst/>
              <a:gdLst/>
              <a:ahLst/>
              <a:cxnLst/>
              <a:rect l="l" t="t" r="r" b="b"/>
              <a:pathLst>
                <a:path h="1220470">
                  <a:moveTo>
                    <a:pt x="0" y="1219949"/>
                  </a:moveTo>
                  <a:lnTo>
                    <a:pt x="0" y="0"/>
                  </a:lnTo>
                </a:path>
              </a:pathLst>
            </a:custGeom>
            <a:ln w="12700">
              <a:solidFill>
                <a:srgbClr val="949049"/>
              </a:solidFill>
            </a:ln>
          </p:spPr>
          <p:txBody>
            <a:bodyPr wrap="square" lIns="0" tIns="0" rIns="0" bIns="0" rtlCol="0"/>
            <a:lstStyle/>
            <a:p>
              <a:endParaRPr/>
            </a:p>
          </p:txBody>
        </p:sp>
        <p:sp>
          <p:nvSpPr>
            <p:cNvPr id="37" name="object 37"/>
            <p:cNvSpPr/>
            <p:nvPr/>
          </p:nvSpPr>
          <p:spPr>
            <a:xfrm>
              <a:off x="10228450" y="5775355"/>
              <a:ext cx="0" cy="1220470"/>
            </a:xfrm>
            <a:custGeom>
              <a:avLst/>
              <a:gdLst/>
              <a:ahLst/>
              <a:cxnLst/>
              <a:rect l="l" t="t" r="r" b="b"/>
              <a:pathLst>
                <a:path h="1220470">
                  <a:moveTo>
                    <a:pt x="0" y="1219949"/>
                  </a:moveTo>
                  <a:lnTo>
                    <a:pt x="0" y="0"/>
                  </a:lnTo>
                </a:path>
              </a:pathLst>
            </a:custGeom>
            <a:ln w="12700">
              <a:solidFill>
                <a:srgbClr val="949049"/>
              </a:solidFill>
            </a:ln>
          </p:spPr>
          <p:txBody>
            <a:bodyPr wrap="square" lIns="0" tIns="0" rIns="0" bIns="0" rtlCol="0"/>
            <a:lstStyle/>
            <a:p>
              <a:endParaRPr/>
            </a:p>
          </p:txBody>
        </p:sp>
        <p:sp>
          <p:nvSpPr>
            <p:cNvPr id="38" name="object 38"/>
            <p:cNvSpPr/>
            <p:nvPr/>
          </p:nvSpPr>
          <p:spPr>
            <a:xfrm>
              <a:off x="843349" y="7001655"/>
              <a:ext cx="2981960" cy="0"/>
            </a:xfrm>
            <a:custGeom>
              <a:avLst/>
              <a:gdLst/>
              <a:ahLst/>
              <a:cxnLst/>
              <a:rect l="l" t="t" r="r" b="b"/>
              <a:pathLst>
                <a:path w="2981960">
                  <a:moveTo>
                    <a:pt x="0" y="0"/>
                  </a:moveTo>
                  <a:lnTo>
                    <a:pt x="2981655" y="0"/>
                  </a:lnTo>
                </a:path>
              </a:pathLst>
            </a:custGeom>
            <a:ln w="12700">
              <a:solidFill>
                <a:srgbClr val="949049"/>
              </a:solidFill>
            </a:ln>
          </p:spPr>
          <p:txBody>
            <a:bodyPr wrap="square" lIns="0" tIns="0" rIns="0" bIns="0" rtlCol="0"/>
            <a:lstStyle/>
            <a:p>
              <a:endParaRPr/>
            </a:p>
          </p:txBody>
        </p:sp>
        <p:sp>
          <p:nvSpPr>
            <p:cNvPr id="39" name="object 39"/>
            <p:cNvSpPr/>
            <p:nvPr/>
          </p:nvSpPr>
          <p:spPr>
            <a:xfrm>
              <a:off x="3824999" y="7001655"/>
              <a:ext cx="3330575" cy="0"/>
            </a:xfrm>
            <a:custGeom>
              <a:avLst/>
              <a:gdLst/>
              <a:ahLst/>
              <a:cxnLst/>
              <a:rect l="l" t="t" r="r" b="b"/>
              <a:pathLst>
                <a:path w="3330575">
                  <a:moveTo>
                    <a:pt x="0" y="0"/>
                  </a:moveTo>
                  <a:lnTo>
                    <a:pt x="3330003" y="0"/>
                  </a:lnTo>
                </a:path>
              </a:pathLst>
            </a:custGeom>
            <a:ln w="12700">
              <a:solidFill>
                <a:srgbClr val="949049"/>
              </a:solidFill>
            </a:ln>
          </p:spPr>
          <p:txBody>
            <a:bodyPr wrap="square" lIns="0" tIns="0" rIns="0" bIns="0" rtlCol="0"/>
            <a:lstStyle/>
            <a:p>
              <a:endParaRPr/>
            </a:p>
          </p:txBody>
        </p:sp>
        <p:sp>
          <p:nvSpPr>
            <p:cNvPr id="40" name="object 40"/>
            <p:cNvSpPr/>
            <p:nvPr/>
          </p:nvSpPr>
          <p:spPr>
            <a:xfrm>
              <a:off x="7154999" y="7001655"/>
              <a:ext cx="3080385" cy="0"/>
            </a:xfrm>
            <a:custGeom>
              <a:avLst/>
              <a:gdLst/>
              <a:ahLst/>
              <a:cxnLst/>
              <a:rect l="l" t="t" r="r" b="b"/>
              <a:pathLst>
                <a:path w="3080384">
                  <a:moveTo>
                    <a:pt x="0" y="0"/>
                  </a:moveTo>
                  <a:lnTo>
                    <a:pt x="3079800" y="0"/>
                  </a:lnTo>
                </a:path>
              </a:pathLst>
            </a:custGeom>
            <a:ln w="12700">
              <a:solidFill>
                <a:srgbClr val="949049"/>
              </a:solidFill>
            </a:ln>
          </p:spPr>
          <p:txBody>
            <a:bodyPr wrap="square" lIns="0" tIns="0" rIns="0" bIns="0" rtlCol="0"/>
            <a:lstStyle/>
            <a:p>
              <a:endParaRPr/>
            </a:p>
          </p:txBody>
        </p:sp>
        <p:sp>
          <p:nvSpPr>
            <p:cNvPr id="41" name="object 41"/>
            <p:cNvSpPr/>
            <p:nvPr/>
          </p:nvSpPr>
          <p:spPr>
            <a:xfrm>
              <a:off x="10228450" y="1806351"/>
              <a:ext cx="0" cy="3956685"/>
            </a:xfrm>
            <a:custGeom>
              <a:avLst/>
              <a:gdLst/>
              <a:ahLst/>
              <a:cxnLst/>
              <a:rect l="l" t="t" r="r" b="b"/>
              <a:pathLst>
                <a:path h="3956685">
                  <a:moveTo>
                    <a:pt x="0" y="3956304"/>
                  </a:moveTo>
                  <a:lnTo>
                    <a:pt x="0" y="0"/>
                  </a:lnTo>
                </a:path>
              </a:pathLst>
            </a:custGeom>
            <a:ln w="12700">
              <a:solidFill>
                <a:srgbClr val="949049"/>
              </a:solidFill>
            </a:ln>
          </p:spPr>
          <p:txBody>
            <a:bodyPr wrap="square" lIns="0" tIns="0" rIns="0" bIns="0" rtlCol="0"/>
            <a:lstStyle/>
            <a:p>
              <a:endParaRPr/>
            </a:p>
          </p:txBody>
        </p:sp>
        <p:sp>
          <p:nvSpPr>
            <p:cNvPr id="42" name="object 42"/>
            <p:cNvSpPr/>
            <p:nvPr/>
          </p:nvSpPr>
          <p:spPr>
            <a:xfrm>
              <a:off x="843349" y="5769005"/>
              <a:ext cx="2981960" cy="0"/>
            </a:xfrm>
            <a:custGeom>
              <a:avLst/>
              <a:gdLst/>
              <a:ahLst/>
              <a:cxnLst/>
              <a:rect l="l" t="t" r="r" b="b"/>
              <a:pathLst>
                <a:path w="2981960">
                  <a:moveTo>
                    <a:pt x="0" y="0"/>
                  </a:moveTo>
                  <a:lnTo>
                    <a:pt x="2981655" y="0"/>
                  </a:lnTo>
                </a:path>
              </a:pathLst>
            </a:custGeom>
            <a:ln w="12700">
              <a:solidFill>
                <a:srgbClr val="949049"/>
              </a:solidFill>
            </a:ln>
          </p:spPr>
          <p:txBody>
            <a:bodyPr wrap="square" lIns="0" tIns="0" rIns="0" bIns="0" rtlCol="0"/>
            <a:lstStyle/>
            <a:p>
              <a:endParaRPr/>
            </a:p>
          </p:txBody>
        </p:sp>
        <p:sp>
          <p:nvSpPr>
            <p:cNvPr id="43" name="object 43"/>
            <p:cNvSpPr/>
            <p:nvPr/>
          </p:nvSpPr>
          <p:spPr>
            <a:xfrm>
              <a:off x="3824999" y="5769005"/>
              <a:ext cx="3330575" cy="0"/>
            </a:xfrm>
            <a:custGeom>
              <a:avLst/>
              <a:gdLst/>
              <a:ahLst/>
              <a:cxnLst/>
              <a:rect l="l" t="t" r="r" b="b"/>
              <a:pathLst>
                <a:path w="3330575">
                  <a:moveTo>
                    <a:pt x="0" y="0"/>
                  </a:moveTo>
                  <a:lnTo>
                    <a:pt x="3330003" y="0"/>
                  </a:lnTo>
                </a:path>
              </a:pathLst>
            </a:custGeom>
            <a:ln w="12700">
              <a:solidFill>
                <a:srgbClr val="949049"/>
              </a:solidFill>
            </a:ln>
          </p:spPr>
          <p:txBody>
            <a:bodyPr wrap="square" lIns="0" tIns="0" rIns="0" bIns="0" rtlCol="0"/>
            <a:lstStyle/>
            <a:p>
              <a:endParaRPr/>
            </a:p>
          </p:txBody>
        </p:sp>
        <p:sp>
          <p:nvSpPr>
            <p:cNvPr id="44" name="object 44"/>
            <p:cNvSpPr/>
            <p:nvPr/>
          </p:nvSpPr>
          <p:spPr>
            <a:xfrm>
              <a:off x="7154999" y="5769005"/>
              <a:ext cx="3080385" cy="0"/>
            </a:xfrm>
            <a:custGeom>
              <a:avLst/>
              <a:gdLst/>
              <a:ahLst/>
              <a:cxnLst/>
              <a:rect l="l" t="t" r="r" b="b"/>
              <a:pathLst>
                <a:path w="3080384">
                  <a:moveTo>
                    <a:pt x="0" y="0"/>
                  </a:moveTo>
                  <a:lnTo>
                    <a:pt x="3079800" y="0"/>
                  </a:lnTo>
                </a:path>
              </a:pathLst>
            </a:custGeom>
            <a:ln w="12700">
              <a:solidFill>
                <a:srgbClr val="949049"/>
              </a:solidFill>
            </a:ln>
          </p:spPr>
          <p:txBody>
            <a:bodyPr wrap="square" lIns="0" tIns="0" rIns="0" bIns="0" rtlCol="0"/>
            <a:lstStyle/>
            <a:p>
              <a:endParaRPr/>
            </a:p>
          </p:txBody>
        </p:sp>
        <p:sp>
          <p:nvSpPr>
            <p:cNvPr id="45" name="object 45"/>
            <p:cNvSpPr/>
            <p:nvPr/>
          </p:nvSpPr>
          <p:spPr>
            <a:xfrm>
              <a:off x="457200" y="1081805"/>
              <a:ext cx="380365" cy="12700"/>
            </a:xfrm>
            <a:custGeom>
              <a:avLst/>
              <a:gdLst/>
              <a:ahLst/>
              <a:cxnLst/>
              <a:rect l="l" t="t" r="r" b="b"/>
              <a:pathLst>
                <a:path w="380365" h="12700">
                  <a:moveTo>
                    <a:pt x="0" y="12700"/>
                  </a:moveTo>
                  <a:lnTo>
                    <a:pt x="379806" y="12700"/>
                  </a:lnTo>
                  <a:lnTo>
                    <a:pt x="379806" y="0"/>
                  </a:lnTo>
                  <a:lnTo>
                    <a:pt x="0" y="0"/>
                  </a:lnTo>
                  <a:lnTo>
                    <a:pt x="0" y="12700"/>
                  </a:lnTo>
                  <a:close/>
                </a:path>
              </a:pathLst>
            </a:custGeom>
            <a:solidFill>
              <a:srgbClr val="FFFFFF"/>
            </a:solidFill>
          </p:spPr>
          <p:txBody>
            <a:bodyPr wrap="square" lIns="0" tIns="0" rIns="0" bIns="0" rtlCol="0"/>
            <a:lstStyle/>
            <a:p>
              <a:endParaRPr/>
            </a:p>
          </p:txBody>
        </p:sp>
        <p:sp>
          <p:nvSpPr>
            <p:cNvPr id="46" name="object 46"/>
            <p:cNvSpPr/>
            <p:nvPr/>
          </p:nvSpPr>
          <p:spPr>
            <a:xfrm>
              <a:off x="463550" y="1094507"/>
              <a:ext cx="0" cy="699770"/>
            </a:xfrm>
            <a:custGeom>
              <a:avLst/>
              <a:gdLst/>
              <a:ahLst/>
              <a:cxnLst/>
              <a:rect l="l" t="t" r="r" b="b"/>
              <a:pathLst>
                <a:path h="699769">
                  <a:moveTo>
                    <a:pt x="0" y="699147"/>
                  </a:moveTo>
                  <a:lnTo>
                    <a:pt x="0" y="0"/>
                  </a:lnTo>
                </a:path>
              </a:pathLst>
            </a:custGeom>
            <a:ln w="12700">
              <a:solidFill>
                <a:srgbClr val="FFFFFF"/>
              </a:solidFill>
            </a:ln>
          </p:spPr>
          <p:txBody>
            <a:bodyPr wrap="square" lIns="0" tIns="0" rIns="0" bIns="0" rtlCol="0"/>
            <a:lstStyle/>
            <a:p>
              <a:endParaRPr/>
            </a:p>
          </p:txBody>
        </p:sp>
        <p:sp>
          <p:nvSpPr>
            <p:cNvPr id="47" name="object 47"/>
            <p:cNvSpPr/>
            <p:nvPr/>
          </p:nvSpPr>
          <p:spPr>
            <a:xfrm>
              <a:off x="836999" y="1094507"/>
              <a:ext cx="0" cy="699770"/>
            </a:xfrm>
            <a:custGeom>
              <a:avLst/>
              <a:gdLst/>
              <a:ahLst/>
              <a:cxnLst/>
              <a:rect l="l" t="t" r="r" b="b"/>
              <a:pathLst>
                <a:path h="699769">
                  <a:moveTo>
                    <a:pt x="0" y="699147"/>
                  </a:moveTo>
                  <a:lnTo>
                    <a:pt x="0" y="0"/>
                  </a:lnTo>
                </a:path>
              </a:pathLst>
            </a:custGeom>
            <a:ln w="12700">
              <a:solidFill>
                <a:srgbClr val="FFFFFF"/>
              </a:solidFill>
            </a:ln>
          </p:spPr>
          <p:txBody>
            <a:bodyPr wrap="square" lIns="0" tIns="0" rIns="0" bIns="0" rtlCol="0"/>
            <a:lstStyle/>
            <a:p>
              <a:endParaRPr/>
            </a:p>
          </p:txBody>
        </p:sp>
        <p:sp>
          <p:nvSpPr>
            <p:cNvPr id="48" name="object 48"/>
            <p:cNvSpPr/>
            <p:nvPr/>
          </p:nvSpPr>
          <p:spPr>
            <a:xfrm>
              <a:off x="463550" y="5775355"/>
              <a:ext cx="0" cy="1220470"/>
            </a:xfrm>
            <a:custGeom>
              <a:avLst/>
              <a:gdLst/>
              <a:ahLst/>
              <a:cxnLst/>
              <a:rect l="l" t="t" r="r" b="b"/>
              <a:pathLst>
                <a:path h="1220470">
                  <a:moveTo>
                    <a:pt x="0" y="1219949"/>
                  </a:moveTo>
                  <a:lnTo>
                    <a:pt x="0" y="0"/>
                  </a:lnTo>
                </a:path>
              </a:pathLst>
            </a:custGeom>
            <a:ln w="12700">
              <a:solidFill>
                <a:srgbClr val="FFFFFF"/>
              </a:solidFill>
            </a:ln>
          </p:spPr>
          <p:txBody>
            <a:bodyPr wrap="square" lIns="0" tIns="0" rIns="0" bIns="0" rtlCol="0"/>
            <a:lstStyle/>
            <a:p>
              <a:endParaRPr/>
            </a:p>
          </p:txBody>
        </p:sp>
        <p:sp>
          <p:nvSpPr>
            <p:cNvPr id="49" name="object 49"/>
            <p:cNvSpPr/>
            <p:nvPr/>
          </p:nvSpPr>
          <p:spPr>
            <a:xfrm>
              <a:off x="836999" y="5775355"/>
              <a:ext cx="0" cy="1220470"/>
            </a:xfrm>
            <a:custGeom>
              <a:avLst/>
              <a:gdLst/>
              <a:ahLst/>
              <a:cxnLst/>
              <a:rect l="l" t="t" r="r" b="b"/>
              <a:pathLst>
                <a:path h="1220470">
                  <a:moveTo>
                    <a:pt x="0" y="1219949"/>
                  </a:moveTo>
                  <a:lnTo>
                    <a:pt x="0" y="0"/>
                  </a:lnTo>
                </a:path>
              </a:pathLst>
            </a:custGeom>
            <a:ln w="12700">
              <a:solidFill>
                <a:srgbClr val="FFFFFF"/>
              </a:solidFill>
            </a:ln>
          </p:spPr>
          <p:txBody>
            <a:bodyPr wrap="square" lIns="0" tIns="0" rIns="0" bIns="0" rtlCol="0"/>
            <a:lstStyle/>
            <a:p>
              <a:endParaRPr/>
            </a:p>
          </p:txBody>
        </p:sp>
        <p:sp>
          <p:nvSpPr>
            <p:cNvPr id="50" name="object 50"/>
            <p:cNvSpPr/>
            <p:nvPr/>
          </p:nvSpPr>
          <p:spPr>
            <a:xfrm>
              <a:off x="457200" y="6995305"/>
              <a:ext cx="386715" cy="12700"/>
            </a:xfrm>
            <a:custGeom>
              <a:avLst/>
              <a:gdLst/>
              <a:ahLst/>
              <a:cxnLst/>
              <a:rect l="l" t="t" r="r" b="b"/>
              <a:pathLst>
                <a:path w="386715" h="12700">
                  <a:moveTo>
                    <a:pt x="0" y="12700"/>
                  </a:moveTo>
                  <a:lnTo>
                    <a:pt x="386156" y="12700"/>
                  </a:lnTo>
                  <a:lnTo>
                    <a:pt x="386156" y="0"/>
                  </a:lnTo>
                  <a:lnTo>
                    <a:pt x="0" y="0"/>
                  </a:lnTo>
                  <a:lnTo>
                    <a:pt x="0" y="12700"/>
                  </a:lnTo>
                  <a:close/>
                </a:path>
              </a:pathLst>
            </a:custGeom>
            <a:solidFill>
              <a:srgbClr val="FFFFFF"/>
            </a:solidFill>
          </p:spPr>
          <p:txBody>
            <a:bodyPr wrap="square" lIns="0" tIns="0" rIns="0" bIns="0" rtlCol="0"/>
            <a:lstStyle/>
            <a:p>
              <a:endParaRPr/>
            </a:p>
          </p:txBody>
        </p:sp>
        <p:sp>
          <p:nvSpPr>
            <p:cNvPr id="51" name="object 51"/>
            <p:cNvSpPr/>
            <p:nvPr/>
          </p:nvSpPr>
          <p:spPr>
            <a:xfrm>
              <a:off x="463550" y="1806351"/>
              <a:ext cx="0" cy="3956685"/>
            </a:xfrm>
            <a:custGeom>
              <a:avLst/>
              <a:gdLst/>
              <a:ahLst/>
              <a:cxnLst/>
              <a:rect l="l" t="t" r="r" b="b"/>
              <a:pathLst>
                <a:path h="3956685">
                  <a:moveTo>
                    <a:pt x="0" y="3956304"/>
                  </a:moveTo>
                  <a:lnTo>
                    <a:pt x="0" y="0"/>
                  </a:lnTo>
                </a:path>
              </a:pathLst>
            </a:custGeom>
            <a:ln w="12700">
              <a:solidFill>
                <a:srgbClr val="FFFFFF"/>
              </a:solidFill>
            </a:ln>
          </p:spPr>
          <p:txBody>
            <a:bodyPr wrap="square" lIns="0" tIns="0" rIns="0" bIns="0" rtlCol="0"/>
            <a:lstStyle/>
            <a:p>
              <a:endParaRPr/>
            </a:p>
          </p:txBody>
        </p:sp>
        <p:sp>
          <p:nvSpPr>
            <p:cNvPr id="52" name="object 52"/>
            <p:cNvSpPr/>
            <p:nvPr/>
          </p:nvSpPr>
          <p:spPr>
            <a:xfrm>
              <a:off x="836999" y="1806351"/>
              <a:ext cx="0" cy="3956685"/>
            </a:xfrm>
            <a:custGeom>
              <a:avLst/>
              <a:gdLst/>
              <a:ahLst/>
              <a:cxnLst/>
              <a:rect l="l" t="t" r="r" b="b"/>
              <a:pathLst>
                <a:path h="3956685">
                  <a:moveTo>
                    <a:pt x="0" y="3956304"/>
                  </a:moveTo>
                  <a:lnTo>
                    <a:pt x="0" y="0"/>
                  </a:lnTo>
                </a:path>
              </a:pathLst>
            </a:custGeom>
            <a:ln w="12700">
              <a:solidFill>
                <a:srgbClr val="FFFFFF"/>
              </a:solidFill>
            </a:ln>
          </p:spPr>
          <p:txBody>
            <a:bodyPr wrap="square" lIns="0" tIns="0" rIns="0" bIns="0" rtlCol="0"/>
            <a:lstStyle/>
            <a:p>
              <a:endParaRPr/>
            </a:p>
          </p:txBody>
        </p:sp>
        <p:sp>
          <p:nvSpPr>
            <p:cNvPr id="53" name="object 53"/>
            <p:cNvSpPr/>
            <p:nvPr/>
          </p:nvSpPr>
          <p:spPr>
            <a:xfrm>
              <a:off x="457200" y="5762655"/>
              <a:ext cx="386715" cy="12700"/>
            </a:xfrm>
            <a:custGeom>
              <a:avLst/>
              <a:gdLst/>
              <a:ahLst/>
              <a:cxnLst/>
              <a:rect l="l" t="t" r="r" b="b"/>
              <a:pathLst>
                <a:path w="386715" h="12700">
                  <a:moveTo>
                    <a:pt x="0" y="12700"/>
                  </a:moveTo>
                  <a:lnTo>
                    <a:pt x="386156" y="12700"/>
                  </a:lnTo>
                  <a:lnTo>
                    <a:pt x="386156" y="0"/>
                  </a:lnTo>
                  <a:lnTo>
                    <a:pt x="0" y="0"/>
                  </a:lnTo>
                  <a:lnTo>
                    <a:pt x="0" y="12700"/>
                  </a:lnTo>
                  <a:close/>
                </a:path>
              </a:pathLst>
            </a:custGeom>
            <a:solidFill>
              <a:srgbClr val="FFFFFF"/>
            </a:solidFill>
          </p:spPr>
          <p:txBody>
            <a:bodyPr wrap="square" lIns="0" tIns="0" rIns="0" bIns="0" rtlCol="0"/>
            <a:lstStyle/>
            <a:p>
              <a:endParaRPr/>
            </a:p>
          </p:txBody>
        </p:sp>
      </p:grpSp>
      <p:sp>
        <p:nvSpPr>
          <p:cNvPr id="54" name="object 54"/>
          <p:cNvSpPr txBox="1"/>
          <p:nvPr/>
        </p:nvSpPr>
        <p:spPr>
          <a:xfrm>
            <a:off x="496325" y="1319209"/>
            <a:ext cx="141064" cy="222627"/>
          </a:xfrm>
          <a:prstGeom prst="rect">
            <a:avLst/>
          </a:prstGeom>
        </p:spPr>
        <p:txBody>
          <a:bodyPr vert="vert270" wrap="square" lIns="0" tIns="0" rIns="0" bIns="0" rtlCol="0">
            <a:spAutoFit/>
          </a:bodyPr>
          <a:lstStyle/>
          <a:p>
            <a:pPr marL="10860">
              <a:lnSpc>
                <a:spcPts val="1060"/>
              </a:lnSpc>
            </a:pPr>
            <a:r>
              <a:rPr sz="1026" spc="-21" dirty="0">
                <a:solidFill>
                  <a:srgbClr val="FFFFFF"/>
                </a:solidFill>
                <a:latin typeface="Calibri"/>
                <a:cs typeface="Calibri"/>
              </a:rPr>
              <a:t>Age</a:t>
            </a:r>
            <a:endParaRPr sz="1026">
              <a:latin typeface="Calibri"/>
              <a:cs typeface="Calibri"/>
            </a:endParaRPr>
          </a:p>
        </p:txBody>
      </p:sp>
      <p:sp>
        <p:nvSpPr>
          <p:cNvPr id="56" name="object 56"/>
          <p:cNvSpPr txBox="1"/>
          <p:nvPr/>
        </p:nvSpPr>
        <p:spPr>
          <a:xfrm>
            <a:off x="3833426" y="1109675"/>
            <a:ext cx="1722373" cy="556025"/>
          </a:xfrm>
          <a:prstGeom prst="rect">
            <a:avLst/>
          </a:prstGeom>
        </p:spPr>
        <p:txBody>
          <a:bodyPr vert="horz" wrap="square" lIns="0" tIns="10860" rIns="0" bIns="0" rtlCol="0">
            <a:spAutoFit/>
          </a:bodyPr>
          <a:lstStyle/>
          <a:p>
            <a:pPr algn="ctr">
              <a:lnSpc>
                <a:spcPts val="1796"/>
              </a:lnSpc>
              <a:spcBef>
                <a:spcPts val="86"/>
              </a:spcBef>
            </a:pPr>
            <a:r>
              <a:rPr sz="1539" dirty="0">
                <a:solidFill>
                  <a:srgbClr val="949049"/>
                </a:solidFill>
                <a:latin typeface="Calibri"/>
                <a:cs typeface="Calibri"/>
              </a:rPr>
              <a:t>Primary</a:t>
            </a:r>
            <a:r>
              <a:rPr sz="1539" spc="-21" dirty="0">
                <a:solidFill>
                  <a:srgbClr val="949049"/>
                </a:solidFill>
                <a:latin typeface="Calibri"/>
                <a:cs typeface="Calibri"/>
              </a:rPr>
              <a:t> </a:t>
            </a:r>
            <a:r>
              <a:rPr sz="1539" spc="-9" dirty="0">
                <a:solidFill>
                  <a:srgbClr val="949049"/>
                </a:solidFill>
                <a:latin typeface="Calibri"/>
                <a:cs typeface="Calibri"/>
              </a:rPr>
              <a:t>Reception</a:t>
            </a:r>
            <a:r>
              <a:rPr sz="1539" spc="-21" dirty="0">
                <a:solidFill>
                  <a:srgbClr val="949049"/>
                </a:solidFill>
                <a:latin typeface="Calibri"/>
                <a:cs typeface="Calibri"/>
              </a:rPr>
              <a:t> Y2</a:t>
            </a:r>
            <a:endParaRPr sz="1539">
              <a:latin typeface="Calibri"/>
              <a:cs typeface="Calibri"/>
            </a:endParaRPr>
          </a:p>
          <a:p>
            <a:pPr algn="ctr">
              <a:lnSpc>
                <a:spcPts val="1180"/>
              </a:lnSpc>
            </a:pPr>
            <a:r>
              <a:rPr sz="1026" dirty="0">
                <a:solidFill>
                  <a:srgbClr val="949049"/>
                </a:solidFill>
                <a:latin typeface="Calibri"/>
                <a:cs typeface="Calibri"/>
              </a:rPr>
              <a:t>Key</a:t>
            </a:r>
            <a:r>
              <a:rPr sz="1026" spc="-34" dirty="0">
                <a:solidFill>
                  <a:srgbClr val="949049"/>
                </a:solidFill>
                <a:latin typeface="Calibri"/>
                <a:cs typeface="Calibri"/>
              </a:rPr>
              <a:t> </a:t>
            </a:r>
            <a:r>
              <a:rPr sz="1026" dirty="0">
                <a:solidFill>
                  <a:srgbClr val="949049"/>
                </a:solidFill>
                <a:latin typeface="Calibri"/>
                <a:cs typeface="Calibri"/>
              </a:rPr>
              <a:t>Stage</a:t>
            </a:r>
            <a:r>
              <a:rPr sz="1026" spc="-30" dirty="0">
                <a:solidFill>
                  <a:srgbClr val="949049"/>
                </a:solidFill>
                <a:latin typeface="Calibri"/>
                <a:cs typeface="Calibri"/>
              </a:rPr>
              <a:t> </a:t>
            </a:r>
            <a:r>
              <a:rPr sz="1026" spc="-43" dirty="0">
                <a:solidFill>
                  <a:srgbClr val="949049"/>
                </a:solidFill>
                <a:latin typeface="Calibri"/>
                <a:cs typeface="Calibri"/>
              </a:rPr>
              <a:t>1</a:t>
            </a:r>
            <a:endParaRPr sz="1026">
              <a:latin typeface="Calibri"/>
              <a:cs typeface="Calibri"/>
            </a:endParaRPr>
          </a:p>
          <a:p>
            <a:pPr algn="ctr">
              <a:lnSpc>
                <a:spcPct val="100000"/>
              </a:lnSpc>
            </a:pPr>
            <a:r>
              <a:rPr sz="1026" spc="-9" dirty="0">
                <a:solidFill>
                  <a:srgbClr val="949049"/>
                </a:solidFill>
                <a:latin typeface="Calibri"/>
                <a:cs typeface="Calibri"/>
              </a:rPr>
              <a:t>5-</a:t>
            </a:r>
            <a:r>
              <a:rPr sz="1026" dirty="0">
                <a:solidFill>
                  <a:srgbClr val="949049"/>
                </a:solidFill>
                <a:latin typeface="Calibri"/>
                <a:cs typeface="Calibri"/>
              </a:rPr>
              <a:t>7</a:t>
            </a:r>
            <a:r>
              <a:rPr sz="1026" spc="-4" dirty="0">
                <a:solidFill>
                  <a:srgbClr val="949049"/>
                </a:solidFill>
                <a:latin typeface="Calibri"/>
                <a:cs typeface="Calibri"/>
              </a:rPr>
              <a:t> </a:t>
            </a:r>
            <a:r>
              <a:rPr sz="1026" dirty="0">
                <a:solidFill>
                  <a:srgbClr val="949049"/>
                </a:solidFill>
                <a:latin typeface="Calibri"/>
                <a:cs typeface="Calibri"/>
              </a:rPr>
              <a:t>year</a:t>
            </a:r>
            <a:r>
              <a:rPr sz="1026" spc="-4" dirty="0">
                <a:solidFill>
                  <a:srgbClr val="949049"/>
                </a:solidFill>
                <a:latin typeface="Calibri"/>
                <a:cs typeface="Calibri"/>
              </a:rPr>
              <a:t> </a:t>
            </a:r>
            <a:r>
              <a:rPr sz="1026" spc="-17" dirty="0">
                <a:solidFill>
                  <a:srgbClr val="949049"/>
                </a:solidFill>
                <a:latin typeface="Calibri"/>
                <a:cs typeface="Calibri"/>
              </a:rPr>
              <a:t>olds</a:t>
            </a:r>
            <a:endParaRPr sz="1026">
              <a:latin typeface="Calibri"/>
              <a:cs typeface="Calibri"/>
            </a:endParaRPr>
          </a:p>
        </p:txBody>
      </p:sp>
      <p:sp>
        <p:nvSpPr>
          <p:cNvPr id="57" name="object 57"/>
          <p:cNvSpPr txBox="1"/>
          <p:nvPr/>
        </p:nvSpPr>
        <p:spPr>
          <a:xfrm>
            <a:off x="6869279" y="1109675"/>
            <a:ext cx="1126710" cy="556025"/>
          </a:xfrm>
          <a:prstGeom prst="rect">
            <a:avLst/>
          </a:prstGeom>
        </p:spPr>
        <p:txBody>
          <a:bodyPr vert="horz" wrap="square" lIns="0" tIns="10860" rIns="0" bIns="0" rtlCol="0">
            <a:spAutoFit/>
          </a:bodyPr>
          <a:lstStyle/>
          <a:p>
            <a:pPr algn="ctr">
              <a:lnSpc>
                <a:spcPts val="1796"/>
              </a:lnSpc>
              <a:spcBef>
                <a:spcPts val="86"/>
              </a:spcBef>
            </a:pPr>
            <a:r>
              <a:rPr sz="1539" dirty="0">
                <a:solidFill>
                  <a:srgbClr val="949049"/>
                </a:solidFill>
                <a:latin typeface="Calibri"/>
                <a:cs typeface="Calibri"/>
              </a:rPr>
              <a:t>Primary</a:t>
            </a:r>
            <a:r>
              <a:rPr sz="1539" spc="13" dirty="0">
                <a:solidFill>
                  <a:srgbClr val="949049"/>
                </a:solidFill>
                <a:latin typeface="Calibri"/>
                <a:cs typeface="Calibri"/>
              </a:rPr>
              <a:t> </a:t>
            </a:r>
            <a:r>
              <a:rPr sz="1539" spc="-34" dirty="0">
                <a:solidFill>
                  <a:srgbClr val="949049"/>
                </a:solidFill>
                <a:latin typeface="Calibri"/>
                <a:cs typeface="Calibri"/>
              </a:rPr>
              <a:t>Y3-</a:t>
            </a:r>
            <a:r>
              <a:rPr sz="1539" spc="-21" dirty="0">
                <a:solidFill>
                  <a:srgbClr val="949049"/>
                </a:solidFill>
                <a:latin typeface="Calibri"/>
                <a:cs typeface="Calibri"/>
              </a:rPr>
              <a:t>Y6</a:t>
            </a:r>
            <a:endParaRPr sz="1539">
              <a:latin typeface="Calibri"/>
              <a:cs typeface="Calibri"/>
            </a:endParaRPr>
          </a:p>
          <a:p>
            <a:pPr algn="ctr">
              <a:lnSpc>
                <a:spcPts val="1180"/>
              </a:lnSpc>
            </a:pPr>
            <a:r>
              <a:rPr sz="1026" dirty="0">
                <a:solidFill>
                  <a:srgbClr val="949049"/>
                </a:solidFill>
                <a:latin typeface="Calibri"/>
                <a:cs typeface="Calibri"/>
              </a:rPr>
              <a:t>Key</a:t>
            </a:r>
            <a:r>
              <a:rPr sz="1026" spc="-34" dirty="0">
                <a:solidFill>
                  <a:srgbClr val="949049"/>
                </a:solidFill>
                <a:latin typeface="Calibri"/>
                <a:cs typeface="Calibri"/>
              </a:rPr>
              <a:t> </a:t>
            </a:r>
            <a:r>
              <a:rPr sz="1026" dirty="0">
                <a:solidFill>
                  <a:srgbClr val="949049"/>
                </a:solidFill>
                <a:latin typeface="Calibri"/>
                <a:cs typeface="Calibri"/>
              </a:rPr>
              <a:t>Stage</a:t>
            </a:r>
            <a:r>
              <a:rPr sz="1026" spc="-30" dirty="0">
                <a:solidFill>
                  <a:srgbClr val="949049"/>
                </a:solidFill>
                <a:latin typeface="Calibri"/>
                <a:cs typeface="Calibri"/>
              </a:rPr>
              <a:t> </a:t>
            </a:r>
            <a:r>
              <a:rPr sz="1026" spc="-43" dirty="0">
                <a:solidFill>
                  <a:srgbClr val="949049"/>
                </a:solidFill>
                <a:latin typeface="Calibri"/>
                <a:cs typeface="Calibri"/>
              </a:rPr>
              <a:t>2</a:t>
            </a:r>
            <a:endParaRPr sz="1026">
              <a:latin typeface="Calibri"/>
              <a:cs typeface="Calibri"/>
            </a:endParaRPr>
          </a:p>
          <a:p>
            <a:pPr algn="ctr">
              <a:lnSpc>
                <a:spcPct val="100000"/>
              </a:lnSpc>
            </a:pPr>
            <a:r>
              <a:rPr sz="1026" spc="-9" dirty="0">
                <a:solidFill>
                  <a:srgbClr val="949049"/>
                </a:solidFill>
                <a:latin typeface="Calibri"/>
                <a:cs typeface="Calibri"/>
              </a:rPr>
              <a:t>8-</a:t>
            </a:r>
            <a:r>
              <a:rPr sz="1026" dirty="0">
                <a:solidFill>
                  <a:srgbClr val="949049"/>
                </a:solidFill>
                <a:latin typeface="Calibri"/>
                <a:cs typeface="Calibri"/>
              </a:rPr>
              <a:t>11</a:t>
            </a:r>
            <a:r>
              <a:rPr sz="1026" spc="-9" dirty="0">
                <a:solidFill>
                  <a:srgbClr val="949049"/>
                </a:solidFill>
                <a:latin typeface="Calibri"/>
                <a:cs typeface="Calibri"/>
              </a:rPr>
              <a:t> </a:t>
            </a:r>
            <a:r>
              <a:rPr sz="1026" dirty="0">
                <a:solidFill>
                  <a:srgbClr val="949049"/>
                </a:solidFill>
                <a:latin typeface="Calibri"/>
                <a:cs typeface="Calibri"/>
              </a:rPr>
              <a:t>year</a:t>
            </a:r>
            <a:r>
              <a:rPr sz="1026" spc="-4" dirty="0">
                <a:solidFill>
                  <a:srgbClr val="949049"/>
                </a:solidFill>
                <a:latin typeface="Calibri"/>
                <a:cs typeface="Calibri"/>
              </a:rPr>
              <a:t> </a:t>
            </a:r>
            <a:r>
              <a:rPr sz="1026" spc="-17" dirty="0">
                <a:solidFill>
                  <a:srgbClr val="949049"/>
                </a:solidFill>
                <a:latin typeface="Calibri"/>
                <a:cs typeface="Calibri"/>
              </a:rPr>
              <a:t>olds</a:t>
            </a:r>
            <a:endParaRPr sz="1026">
              <a:latin typeface="Calibri"/>
              <a:cs typeface="Calibri"/>
            </a:endParaRPr>
          </a:p>
        </p:txBody>
      </p:sp>
      <p:sp>
        <p:nvSpPr>
          <p:cNvPr id="58" name="object 58"/>
          <p:cNvSpPr txBox="1"/>
          <p:nvPr/>
        </p:nvSpPr>
        <p:spPr>
          <a:xfrm>
            <a:off x="496325" y="2745224"/>
            <a:ext cx="141064" cy="1373229"/>
          </a:xfrm>
          <a:prstGeom prst="rect">
            <a:avLst/>
          </a:prstGeom>
        </p:spPr>
        <p:txBody>
          <a:bodyPr vert="vert270" wrap="square" lIns="0" tIns="0" rIns="0" bIns="0" rtlCol="0">
            <a:spAutoFit/>
          </a:bodyPr>
          <a:lstStyle/>
          <a:p>
            <a:pPr marL="10860">
              <a:lnSpc>
                <a:spcPts val="1060"/>
              </a:lnSpc>
            </a:pPr>
            <a:r>
              <a:rPr sz="1026" dirty="0">
                <a:solidFill>
                  <a:srgbClr val="FFFFFF"/>
                </a:solidFill>
                <a:latin typeface="Calibri"/>
                <a:cs typeface="Calibri"/>
              </a:rPr>
              <a:t>Steps</a:t>
            </a:r>
            <a:r>
              <a:rPr sz="1026" spc="201" dirty="0">
                <a:solidFill>
                  <a:srgbClr val="FFFFFF"/>
                </a:solidFill>
                <a:latin typeface="Calibri"/>
                <a:cs typeface="Calibri"/>
              </a:rPr>
              <a:t> </a:t>
            </a:r>
            <a:r>
              <a:rPr sz="1026" spc="-21" dirty="0">
                <a:solidFill>
                  <a:srgbClr val="FFFFFF"/>
                </a:solidFill>
                <a:latin typeface="Calibri"/>
                <a:cs typeface="Calibri"/>
              </a:rPr>
              <a:t>Towards </a:t>
            </a:r>
            <a:r>
              <a:rPr sz="1026" spc="-9" dirty="0">
                <a:solidFill>
                  <a:srgbClr val="FFFFFF"/>
                </a:solidFill>
                <a:latin typeface="Calibri"/>
                <a:cs typeface="Calibri"/>
              </a:rPr>
              <a:t>Outcomes</a:t>
            </a:r>
            <a:endParaRPr sz="1026">
              <a:latin typeface="Calibri"/>
              <a:cs typeface="Calibri"/>
            </a:endParaRPr>
          </a:p>
        </p:txBody>
      </p:sp>
      <p:sp>
        <p:nvSpPr>
          <p:cNvPr id="59" name="object 59"/>
          <p:cNvSpPr txBox="1"/>
          <p:nvPr/>
        </p:nvSpPr>
        <p:spPr>
          <a:xfrm>
            <a:off x="748303" y="1734674"/>
            <a:ext cx="2371793" cy="803629"/>
          </a:xfrm>
          <a:prstGeom prst="rect">
            <a:avLst/>
          </a:prstGeom>
        </p:spPr>
        <p:txBody>
          <a:bodyPr vert="horz" wrap="square" lIns="0" tIns="10860" rIns="0" bIns="0" rtlCol="0">
            <a:spAutoFit/>
          </a:bodyPr>
          <a:lstStyle/>
          <a:p>
            <a:pPr marL="206336" marR="216652" indent="-195476">
              <a:lnSpc>
                <a:spcPct val="100000"/>
              </a:lnSpc>
              <a:spcBef>
                <a:spcPts val="86"/>
              </a:spcBef>
              <a:buChar char="•"/>
              <a:tabLst>
                <a:tab pos="206336" algn="l"/>
              </a:tabLst>
            </a:pPr>
            <a:r>
              <a:rPr sz="1026" dirty="0">
                <a:latin typeface="Calibri"/>
                <a:cs typeface="Calibri"/>
              </a:rPr>
              <a:t>Following</a:t>
            </a:r>
            <a:r>
              <a:rPr sz="1026" spc="-13" dirty="0">
                <a:latin typeface="Calibri"/>
                <a:cs typeface="Calibri"/>
              </a:rPr>
              <a:t> </a:t>
            </a:r>
            <a:r>
              <a:rPr sz="1026" spc="-9" dirty="0">
                <a:latin typeface="Calibri"/>
                <a:cs typeface="Calibri"/>
              </a:rPr>
              <a:t>instructions</a:t>
            </a:r>
            <a:r>
              <a:rPr sz="1026" spc="-17" dirty="0">
                <a:latin typeface="Calibri"/>
                <a:cs typeface="Calibri"/>
              </a:rPr>
              <a:t> </a:t>
            </a:r>
            <a:r>
              <a:rPr sz="1026" dirty="0">
                <a:latin typeface="Calibri"/>
                <a:cs typeface="Calibri"/>
              </a:rPr>
              <a:t>-</a:t>
            </a:r>
            <a:r>
              <a:rPr sz="1026" spc="-17" dirty="0">
                <a:latin typeface="Calibri"/>
                <a:cs typeface="Calibri"/>
              </a:rPr>
              <a:t> </a:t>
            </a:r>
            <a:r>
              <a:rPr sz="1026" dirty="0">
                <a:latin typeface="Calibri"/>
                <a:cs typeface="Calibri"/>
              </a:rPr>
              <a:t>consider</a:t>
            </a:r>
            <a:r>
              <a:rPr sz="1026" spc="-13" dirty="0">
                <a:latin typeface="Calibri"/>
                <a:cs typeface="Calibri"/>
              </a:rPr>
              <a:t> </a:t>
            </a:r>
            <a:r>
              <a:rPr sz="1026" spc="-21" dirty="0">
                <a:latin typeface="Calibri"/>
                <a:cs typeface="Calibri"/>
              </a:rPr>
              <a:t>any </a:t>
            </a:r>
            <a:r>
              <a:rPr sz="1026" spc="-9" dirty="0">
                <a:latin typeface="Calibri"/>
                <a:cs typeface="Calibri"/>
              </a:rPr>
              <a:t>specifics</a:t>
            </a:r>
            <a:r>
              <a:rPr sz="1026" spc="-21" dirty="0">
                <a:latin typeface="Calibri"/>
                <a:cs typeface="Calibri"/>
              </a:rPr>
              <a:t> </a:t>
            </a:r>
            <a:r>
              <a:rPr sz="1026" dirty="0">
                <a:latin typeface="Calibri"/>
                <a:cs typeface="Calibri"/>
              </a:rPr>
              <a:t>around</a:t>
            </a:r>
            <a:r>
              <a:rPr sz="1026" spc="-17" dirty="0">
                <a:latin typeface="Calibri"/>
                <a:cs typeface="Calibri"/>
              </a:rPr>
              <a:t> </a:t>
            </a:r>
            <a:r>
              <a:rPr sz="1026" dirty="0">
                <a:latin typeface="Calibri"/>
                <a:cs typeface="Calibri"/>
              </a:rPr>
              <a:t>sensory</a:t>
            </a:r>
            <a:r>
              <a:rPr sz="1026" spc="-13" dirty="0">
                <a:latin typeface="Calibri"/>
                <a:cs typeface="Calibri"/>
              </a:rPr>
              <a:t> </a:t>
            </a:r>
            <a:r>
              <a:rPr sz="1026" spc="-9" dirty="0">
                <a:latin typeface="Calibri"/>
                <a:cs typeface="Calibri"/>
              </a:rPr>
              <a:t>impairment</a:t>
            </a:r>
            <a:endParaRPr sz="1026">
              <a:latin typeface="Calibri"/>
              <a:cs typeface="Calibri"/>
            </a:endParaRPr>
          </a:p>
          <a:p>
            <a:pPr marL="205793" indent="-194933">
              <a:lnSpc>
                <a:spcPct val="100000"/>
              </a:lnSpc>
              <a:buChar char="•"/>
              <a:tabLst>
                <a:tab pos="205793" algn="l"/>
              </a:tabLst>
            </a:pPr>
            <a:r>
              <a:rPr sz="1026" dirty="0">
                <a:latin typeface="Calibri"/>
                <a:cs typeface="Calibri"/>
              </a:rPr>
              <a:t>Adapting</a:t>
            </a:r>
            <a:r>
              <a:rPr sz="1026" spc="-21" dirty="0">
                <a:latin typeface="Calibri"/>
                <a:cs typeface="Calibri"/>
              </a:rPr>
              <a:t> </a:t>
            </a:r>
            <a:r>
              <a:rPr sz="1026" dirty="0">
                <a:latin typeface="Calibri"/>
                <a:cs typeface="Calibri"/>
              </a:rPr>
              <a:t>to</a:t>
            </a:r>
            <a:r>
              <a:rPr sz="1026" spc="-17" dirty="0">
                <a:latin typeface="Calibri"/>
                <a:cs typeface="Calibri"/>
              </a:rPr>
              <a:t> </a:t>
            </a:r>
            <a:r>
              <a:rPr sz="1026" dirty="0">
                <a:latin typeface="Calibri"/>
                <a:cs typeface="Calibri"/>
              </a:rPr>
              <a:t>new</a:t>
            </a:r>
            <a:r>
              <a:rPr sz="1026" spc="-17" dirty="0">
                <a:latin typeface="Calibri"/>
                <a:cs typeface="Calibri"/>
              </a:rPr>
              <a:t> </a:t>
            </a:r>
            <a:r>
              <a:rPr sz="1026" spc="-9" dirty="0">
                <a:latin typeface="Calibri"/>
                <a:cs typeface="Calibri"/>
              </a:rPr>
              <a:t>environments</a:t>
            </a:r>
            <a:endParaRPr sz="1026">
              <a:latin typeface="Calibri"/>
              <a:cs typeface="Calibri"/>
            </a:endParaRPr>
          </a:p>
          <a:p>
            <a:pPr marL="205793" indent="-194933">
              <a:lnSpc>
                <a:spcPct val="100000"/>
              </a:lnSpc>
              <a:buChar char="•"/>
              <a:tabLst>
                <a:tab pos="205793" algn="l"/>
              </a:tabLst>
            </a:pPr>
            <a:r>
              <a:rPr sz="1026" dirty="0">
                <a:latin typeface="Calibri"/>
                <a:cs typeface="Calibri"/>
              </a:rPr>
              <a:t>Playing</a:t>
            </a:r>
            <a:r>
              <a:rPr sz="1026" spc="-17" dirty="0">
                <a:latin typeface="Calibri"/>
                <a:cs typeface="Calibri"/>
              </a:rPr>
              <a:t> </a:t>
            </a:r>
            <a:r>
              <a:rPr sz="1026" dirty="0">
                <a:latin typeface="Calibri"/>
                <a:cs typeface="Calibri"/>
              </a:rPr>
              <a:t>with</a:t>
            </a:r>
            <a:r>
              <a:rPr sz="1026" spc="-21" dirty="0">
                <a:latin typeface="Calibri"/>
                <a:cs typeface="Calibri"/>
              </a:rPr>
              <a:t> </a:t>
            </a:r>
            <a:r>
              <a:rPr sz="1026" dirty="0">
                <a:latin typeface="Calibri"/>
                <a:cs typeface="Calibri"/>
              </a:rPr>
              <a:t>other</a:t>
            </a:r>
            <a:r>
              <a:rPr sz="1026" spc="-13" dirty="0">
                <a:latin typeface="Calibri"/>
                <a:cs typeface="Calibri"/>
              </a:rPr>
              <a:t> </a:t>
            </a:r>
            <a:r>
              <a:rPr sz="1026" spc="-9" dirty="0">
                <a:latin typeface="Calibri"/>
                <a:cs typeface="Calibri"/>
              </a:rPr>
              <a:t>children</a:t>
            </a:r>
            <a:endParaRPr sz="1026">
              <a:latin typeface="Calibri"/>
              <a:cs typeface="Calibri"/>
            </a:endParaRPr>
          </a:p>
          <a:p>
            <a:pPr marL="205793" indent="-194933">
              <a:lnSpc>
                <a:spcPct val="100000"/>
              </a:lnSpc>
              <a:buChar char="•"/>
              <a:tabLst>
                <a:tab pos="205793" algn="l"/>
              </a:tabLst>
            </a:pPr>
            <a:r>
              <a:rPr sz="1026" dirty="0">
                <a:latin typeface="Calibri"/>
                <a:cs typeface="Calibri"/>
              </a:rPr>
              <a:t>Real</a:t>
            </a:r>
            <a:r>
              <a:rPr sz="1026" spc="-21" dirty="0">
                <a:latin typeface="Calibri"/>
                <a:cs typeface="Calibri"/>
              </a:rPr>
              <a:t> </a:t>
            </a:r>
            <a:r>
              <a:rPr sz="1026" dirty="0">
                <a:latin typeface="Calibri"/>
                <a:cs typeface="Calibri"/>
              </a:rPr>
              <a:t>world</a:t>
            </a:r>
            <a:r>
              <a:rPr sz="1026" spc="-17" dirty="0">
                <a:latin typeface="Calibri"/>
                <a:cs typeface="Calibri"/>
              </a:rPr>
              <a:t> </a:t>
            </a:r>
            <a:r>
              <a:rPr sz="1026" dirty="0">
                <a:latin typeface="Calibri"/>
                <a:cs typeface="Calibri"/>
              </a:rPr>
              <a:t>play</a:t>
            </a:r>
            <a:r>
              <a:rPr sz="1026" spc="-17" dirty="0">
                <a:latin typeface="Calibri"/>
                <a:cs typeface="Calibri"/>
              </a:rPr>
              <a:t> </a:t>
            </a:r>
            <a:r>
              <a:rPr sz="1026" dirty="0">
                <a:latin typeface="Calibri"/>
                <a:cs typeface="Calibri"/>
              </a:rPr>
              <a:t>(builder</a:t>
            </a:r>
            <a:r>
              <a:rPr sz="1026" spc="-13" dirty="0">
                <a:latin typeface="Calibri"/>
                <a:cs typeface="Calibri"/>
              </a:rPr>
              <a:t> </a:t>
            </a:r>
            <a:r>
              <a:rPr sz="1026" dirty="0">
                <a:latin typeface="Calibri"/>
                <a:cs typeface="Calibri"/>
              </a:rPr>
              <a:t>/</a:t>
            </a:r>
            <a:r>
              <a:rPr sz="1026" spc="-21" dirty="0">
                <a:latin typeface="Calibri"/>
                <a:cs typeface="Calibri"/>
              </a:rPr>
              <a:t> </a:t>
            </a:r>
            <a:r>
              <a:rPr sz="1026" dirty="0">
                <a:latin typeface="Calibri"/>
                <a:cs typeface="Calibri"/>
              </a:rPr>
              <a:t>nurse</a:t>
            </a:r>
            <a:r>
              <a:rPr sz="1026" spc="-13" dirty="0">
                <a:latin typeface="Calibri"/>
                <a:cs typeface="Calibri"/>
              </a:rPr>
              <a:t> </a:t>
            </a:r>
            <a:r>
              <a:rPr sz="1026" dirty="0">
                <a:latin typeface="Calibri"/>
                <a:cs typeface="Calibri"/>
              </a:rPr>
              <a:t>/</a:t>
            </a:r>
            <a:r>
              <a:rPr sz="1026" spc="-21" dirty="0">
                <a:latin typeface="Calibri"/>
                <a:cs typeface="Calibri"/>
              </a:rPr>
              <a:t> </a:t>
            </a:r>
            <a:r>
              <a:rPr sz="1026" spc="-9" dirty="0">
                <a:latin typeface="Calibri"/>
                <a:cs typeface="Calibri"/>
              </a:rPr>
              <a:t>doctor)</a:t>
            </a:r>
            <a:endParaRPr sz="1026">
              <a:latin typeface="Calibri"/>
              <a:cs typeface="Calibri"/>
            </a:endParaRPr>
          </a:p>
        </p:txBody>
      </p:sp>
      <p:sp>
        <p:nvSpPr>
          <p:cNvPr id="60" name="object 60"/>
          <p:cNvSpPr txBox="1"/>
          <p:nvPr/>
        </p:nvSpPr>
        <p:spPr>
          <a:xfrm>
            <a:off x="3303325" y="1734674"/>
            <a:ext cx="2634058" cy="647248"/>
          </a:xfrm>
          <a:prstGeom prst="rect">
            <a:avLst/>
          </a:prstGeom>
        </p:spPr>
        <p:txBody>
          <a:bodyPr vert="horz" wrap="square" lIns="0" tIns="10860" rIns="0" bIns="0" rtlCol="0">
            <a:spAutoFit/>
          </a:bodyPr>
          <a:lstStyle/>
          <a:p>
            <a:pPr marL="205793" indent="-194933">
              <a:lnSpc>
                <a:spcPct val="100000"/>
              </a:lnSpc>
              <a:spcBef>
                <a:spcPts val="86"/>
              </a:spcBef>
              <a:buChar char="•"/>
              <a:tabLst>
                <a:tab pos="205793" algn="l"/>
              </a:tabLst>
            </a:pPr>
            <a:r>
              <a:rPr sz="1026" spc="-9" dirty="0">
                <a:latin typeface="Calibri"/>
                <a:cs typeface="Calibri"/>
              </a:rPr>
              <a:t>Numeracy</a:t>
            </a:r>
            <a:endParaRPr sz="1026">
              <a:latin typeface="Calibri"/>
              <a:cs typeface="Calibri"/>
            </a:endParaRPr>
          </a:p>
          <a:p>
            <a:pPr marL="205793" indent="-194933">
              <a:lnSpc>
                <a:spcPct val="100000"/>
              </a:lnSpc>
              <a:buChar char="•"/>
              <a:tabLst>
                <a:tab pos="205793" algn="l"/>
              </a:tabLst>
            </a:pPr>
            <a:r>
              <a:rPr sz="1026" dirty="0">
                <a:latin typeface="Calibri"/>
                <a:cs typeface="Calibri"/>
              </a:rPr>
              <a:t>Real</a:t>
            </a:r>
            <a:r>
              <a:rPr sz="1026" spc="-38" dirty="0">
                <a:latin typeface="Calibri"/>
                <a:cs typeface="Calibri"/>
              </a:rPr>
              <a:t> </a:t>
            </a:r>
            <a:r>
              <a:rPr sz="1026" dirty="0">
                <a:latin typeface="Calibri"/>
                <a:cs typeface="Calibri"/>
              </a:rPr>
              <a:t>world</a:t>
            </a:r>
            <a:r>
              <a:rPr sz="1026" spc="-34" dirty="0">
                <a:latin typeface="Calibri"/>
                <a:cs typeface="Calibri"/>
              </a:rPr>
              <a:t> </a:t>
            </a:r>
            <a:r>
              <a:rPr sz="1026" dirty="0">
                <a:latin typeface="Calibri"/>
                <a:cs typeface="Calibri"/>
              </a:rPr>
              <a:t>visits</a:t>
            </a:r>
            <a:r>
              <a:rPr sz="1026" spc="-34" dirty="0">
                <a:latin typeface="Calibri"/>
                <a:cs typeface="Calibri"/>
              </a:rPr>
              <a:t> </a:t>
            </a:r>
            <a:r>
              <a:rPr sz="1026" dirty="0">
                <a:latin typeface="Calibri"/>
                <a:cs typeface="Calibri"/>
              </a:rPr>
              <a:t>(fire</a:t>
            </a:r>
            <a:r>
              <a:rPr sz="1026" spc="-30" dirty="0">
                <a:latin typeface="Calibri"/>
                <a:cs typeface="Calibri"/>
              </a:rPr>
              <a:t> </a:t>
            </a:r>
            <a:r>
              <a:rPr sz="1026" spc="-9" dirty="0">
                <a:latin typeface="Calibri"/>
                <a:cs typeface="Calibri"/>
              </a:rPr>
              <a:t>stations,</a:t>
            </a:r>
            <a:r>
              <a:rPr sz="1026" spc="-34" dirty="0">
                <a:latin typeface="Calibri"/>
                <a:cs typeface="Calibri"/>
              </a:rPr>
              <a:t> </a:t>
            </a:r>
            <a:r>
              <a:rPr sz="1026" dirty="0">
                <a:latin typeface="Calibri"/>
                <a:cs typeface="Calibri"/>
              </a:rPr>
              <a:t>farms</a:t>
            </a:r>
            <a:r>
              <a:rPr sz="1026" spc="-34" dirty="0">
                <a:latin typeface="Calibri"/>
                <a:cs typeface="Calibri"/>
              </a:rPr>
              <a:t> </a:t>
            </a:r>
            <a:r>
              <a:rPr sz="1026" spc="-9" dirty="0">
                <a:latin typeface="Calibri"/>
                <a:cs typeface="Calibri"/>
              </a:rPr>
              <a:t>etc.)</a:t>
            </a:r>
            <a:endParaRPr sz="1026">
              <a:latin typeface="Calibri"/>
              <a:cs typeface="Calibri"/>
            </a:endParaRPr>
          </a:p>
          <a:p>
            <a:pPr marL="205793" indent="-194933">
              <a:lnSpc>
                <a:spcPct val="100000"/>
              </a:lnSpc>
              <a:buChar char="•"/>
              <a:tabLst>
                <a:tab pos="205793" algn="l"/>
              </a:tabLst>
            </a:pPr>
            <a:r>
              <a:rPr sz="1026" dirty="0">
                <a:latin typeface="Calibri"/>
                <a:cs typeface="Calibri"/>
              </a:rPr>
              <a:t>‘What</a:t>
            </a:r>
            <a:r>
              <a:rPr sz="1026" spc="-17" dirty="0">
                <a:latin typeface="Calibri"/>
                <a:cs typeface="Calibri"/>
              </a:rPr>
              <a:t> </a:t>
            </a:r>
            <a:r>
              <a:rPr sz="1026" dirty="0">
                <a:latin typeface="Calibri"/>
                <a:cs typeface="Calibri"/>
              </a:rPr>
              <a:t>do</a:t>
            </a:r>
            <a:r>
              <a:rPr sz="1026" spc="-21" dirty="0">
                <a:latin typeface="Calibri"/>
                <a:cs typeface="Calibri"/>
              </a:rPr>
              <a:t> </a:t>
            </a:r>
            <a:r>
              <a:rPr sz="1026" dirty="0">
                <a:latin typeface="Calibri"/>
                <a:cs typeface="Calibri"/>
              </a:rPr>
              <a:t>you</a:t>
            </a:r>
            <a:r>
              <a:rPr sz="1026" spc="-21" dirty="0">
                <a:latin typeface="Calibri"/>
                <a:cs typeface="Calibri"/>
              </a:rPr>
              <a:t> </a:t>
            </a:r>
            <a:r>
              <a:rPr sz="1026" dirty="0">
                <a:latin typeface="Calibri"/>
                <a:cs typeface="Calibri"/>
              </a:rPr>
              <a:t>want</a:t>
            </a:r>
            <a:r>
              <a:rPr sz="1026" spc="-13" dirty="0">
                <a:latin typeface="Calibri"/>
                <a:cs typeface="Calibri"/>
              </a:rPr>
              <a:t> </a:t>
            </a:r>
            <a:r>
              <a:rPr sz="1026" dirty="0">
                <a:latin typeface="Calibri"/>
                <a:cs typeface="Calibri"/>
              </a:rPr>
              <a:t>to</a:t>
            </a:r>
            <a:r>
              <a:rPr sz="1026" spc="-21" dirty="0">
                <a:latin typeface="Calibri"/>
                <a:cs typeface="Calibri"/>
              </a:rPr>
              <a:t> </a:t>
            </a:r>
            <a:r>
              <a:rPr sz="1026" dirty="0">
                <a:latin typeface="Calibri"/>
                <a:cs typeface="Calibri"/>
              </a:rPr>
              <a:t>be</a:t>
            </a:r>
            <a:r>
              <a:rPr sz="1026" spc="-17" dirty="0">
                <a:latin typeface="Calibri"/>
                <a:cs typeface="Calibri"/>
              </a:rPr>
              <a:t> </a:t>
            </a:r>
            <a:r>
              <a:rPr sz="1026" dirty="0">
                <a:latin typeface="Calibri"/>
                <a:cs typeface="Calibri"/>
              </a:rPr>
              <a:t>when</a:t>
            </a:r>
            <a:r>
              <a:rPr sz="1026" spc="-17" dirty="0">
                <a:latin typeface="Calibri"/>
                <a:cs typeface="Calibri"/>
              </a:rPr>
              <a:t> </a:t>
            </a:r>
            <a:r>
              <a:rPr sz="1026" dirty="0">
                <a:latin typeface="Calibri"/>
                <a:cs typeface="Calibri"/>
              </a:rPr>
              <a:t>you</a:t>
            </a:r>
            <a:r>
              <a:rPr sz="1026" spc="-21" dirty="0">
                <a:latin typeface="Calibri"/>
                <a:cs typeface="Calibri"/>
              </a:rPr>
              <a:t> </a:t>
            </a:r>
            <a:r>
              <a:rPr sz="1026" dirty="0">
                <a:latin typeface="Calibri"/>
                <a:cs typeface="Calibri"/>
              </a:rPr>
              <a:t>grow</a:t>
            </a:r>
            <a:r>
              <a:rPr sz="1026" spc="-17" dirty="0">
                <a:latin typeface="Calibri"/>
                <a:cs typeface="Calibri"/>
              </a:rPr>
              <a:t> up?’</a:t>
            </a:r>
            <a:endParaRPr sz="1026">
              <a:latin typeface="Calibri"/>
              <a:cs typeface="Calibri"/>
            </a:endParaRPr>
          </a:p>
          <a:p>
            <a:pPr marL="205793" indent="-194933">
              <a:lnSpc>
                <a:spcPct val="100000"/>
              </a:lnSpc>
              <a:buChar char="•"/>
              <a:tabLst>
                <a:tab pos="205793" algn="l"/>
              </a:tabLst>
            </a:pPr>
            <a:r>
              <a:rPr sz="1026" dirty="0">
                <a:latin typeface="Calibri"/>
                <a:cs typeface="Calibri"/>
              </a:rPr>
              <a:t>Meeting</a:t>
            </a:r>
            <a:r>
              <a:rPr sz="1026" spc="-30" dirty="0">
                <a:latin typeface="Calibri"/>
                <a:cs typeface="Calibri"/>
              </a:rPr>
              <a:t> </a:t>
            </a:r>
            <a:r>
              <a:rPr sz="1026" dirty="0">
                <a:latin typeface="Calibri"/>
                <a:cs typeface="Calibri"/>
              </a:rPr>
              <a:t>role</a:t>
            </a:r>
            <a:r>
              <a:rPr sz="1026" spc="-26" dirty="0">
                <a:latin typeface="Calibri"/>
                <a:cs typeface="Calibri"/>
              </a:rPr>
              <a:t> </a:t>
            </a:r>
            <a:r>
              <a:rPr sz="1026" spc="-9" dirty="0">
                <a:latin typeface="Calibri"/>
                <a:cs typeface="Calibri"/>
              </a:rPr>
              <a:t>models</a:t>
            </a:r>
            <a:endParaRPr sz="1026">
              <a:latin typeface="Calibri"/>
              <a:cs typeface="Calibri"/>
            </a:endParaRPr>
          </a:p>
        </p:txBody>
      </p:sp>
      <p:sp>
        <p:nvSpPr>
          <p:cNvPr id="61" name="object 61"/>
          <p:cNvSpPr txBox="1"/>
          <p:nvPr/>
        </p:nvSpPr>
        <p:spPr>
          <a:xfrm>
            <a:off x="6150779" y="1734674"/>
            <a:ext cx="2483106" cy="1116393"/>
          </a:xfrm>
          <a:prstGeom prst="rect">
            <a:avLst/>
          </a:prstGeom>
        </p:spPr>
        <p:txBody>
          <a:bodyPr vert="horz" wrap="square" lIns="0" tIns="10860" rIns="0" bIns="0" rtlCol="0">
            <a:spAutoFit/>
          </a:bodyPr>
          <a:lstStyle/>
          <a:p>
            <a:pPr marL="206336" marR="39638" indent="-195476">
              <a:lnSpc>
                <a:spcPct val="100000"/>
              </a:lnSpc>
              <a:spcBef>
                <a:spcPts val="86"/>
              </a:spcBef>
              <a:buChar char="•"/>
              <a:tabLst>
                <a:tab pos="206336" algn="l"/>
              </a:tabLst>
            </a:pPr>
            <a:r>
              <a:rPr sz="1026" spc="-17" dirty="0">
                <a:latin typeface="Calibri"/>
                <a:cs typeface="Calibri"/>
              </a:rPr>
              <a:t>Talk</a:t>
            </a:r>
            <a:r>
              <a:rPr sz="1026" spc="-13" dirty="0">
                <a:latin typeface="Calibri"/>
                <a:cs typeface="Calibri"/>
              </a:rPr>
              <a:t> </a:t>
            </a:r>
            <a:r>
              <a:rPr sz="1026" dirty="0">
                <a:latin typeface="Calibri"/>
                <a:cs typeface="Calibri"/>
              </a:rPr>
              <a:t>about</a:t>
            </a:r>
            <a:r>
              <a:rPr sz="1026" spc="-13" dirty="0">
                <a:latin typeface="Calibri"/>
                <a:cs typeface="Calibri"/>
              </a:rPr>
              <a:t> </a:t>
            </a:r>
            <a:r>
              <a:rPr sz="1026" spc="-9" dirty="0">
                <a:latin typeface="Calibri"/>
                <a:cs typeface="Calibri"/>
              </a:rPr>
              <a:t>different</a:t>
            </a:r>
            <a:r>
              <a:rPr sz="1026" spc="-13" dirty="0">
                <a:latin typeface="Calibri"/>
                <a:cs typeface="Calibri"/>
              </a:rPr>
              <a:t> </a:t>
            </a:r>
            <a:r>
              <a:rPr sz="1026" spc="-9" dirty="0">
                <a:latin typeface="Calibri"/>
                <a:cs typeface="Calibri"/>
              </a:rPr>
              <a:t>careers</a:t>
            </a:r>
            <a:r>
              <a:rPr sz="1026" spc="-17" dirty="0">
                <a:latin typeface="Calibri"/>
                <a:cs typeface="Calibri"/>
              </a:rPr>
              <a:t> </a:t>
            </a:r>
            <a:r>
              <a:rPr sz="1026" dirty="0">
                <a:latin typeface="Calibri"/>
                <a:cs typeface="Calibri"/>
              </a:rPr>
              <a:t>and</a:t>
            </a:r>
            <a:r>
              <a:rPr sz="1026" spc="-17" dirty="0">
                <a:latin typeface="Calibri"/>
                <a:cs typeface="Calibri"/>
              </a:rPr>
              <a:t> </a:t>
            </a:r>
            <a:r>
              <a:rPr sz="1026" spc="-9" dirty="0">
                <a:latin typeface="Calibri"/>
                <a:cs typeface="Calibri"/>
              </a:rPr>
              <a:t>education options</a:t>
            </a:r>
            <a:endParaRPr sz="1026">
              <a:latin typeface="Calibri"/>
              <a:cs typeface="Calibri"/>
            </a:endParaRPr>
          </a:p>
          <a:p>
            <a:pPr marL="205793" indent="-194933">
              <a:lnSpc>
                <a:spcPct val="100000"/>
              </a:lnSpc>
              <a:buChar char="•"/>
              <a:tabLst>
                <a:tab pos="205793" algn="l"/>
              </a:tabLst>
            </a:pPr>
            <a:r>
              <a:rPr sz="1026" dirty="0">
                <a:latin typeface="Calibri"/>
                <a:cs typeface="Calibri"/>
              </a:rPr>
              <a:t>Access</a:t>
            </a:r>
            <a:r>
              <a:rPr sz="1026" spc="-30" dirty="0">
                <a:latin typeface="Calibri"/>
                <a:cs typeface="Calibri"/>
              </a:rPr>
              <a:t> </a:t>
            </a:r>
            <a:r>
              <a:rPr sz="1026" dirty="0">
                <a:latin typeface="Calibri"/>
                <a:cs typeface="Calibri"/>
              </a:rPr>
              <a:t>to</a:t>
            </a:r>
            <a:r>
              <a:rPr sz="1026" spc="-30" dirty="0">
                <a:latin typeface="Calibri"/>
                <a:cs typeface="Calibri"/>
              </a:rPr>
              <a:t> </a:t>
            </a:r>
            <a:r>
              <a:rPr sz="1026" dirty="0">
                <a:latin typeface="Calibri"/>
                <a:cs typeface="Calibri"/>
              </a:rPr>
              <a:t>career</a:t>
            </a:r>
            <a:r>
              <a:rPr sz="1026" spc="-21" dirty="0">
                <a:latin typeface="Calibri"/>
                <a:cs typeface="Calibri"/>
              </a:rPr>
              <a:t> </a:t>
            </a:r>
            <a:r>
              <a:rPr sz="1026" spc="-9" dirty="0">
                <a:latin typeface="Calibri"/>
                <a:cs typeface="Calibri"/>
              </a:rPr>
              <a:t>related</a:t>
            </a:r>
            <a:r>
              <a:rPr sz="1026" spc="-30" dirty="0">
                <a:latin typeface="Calibri"/>
                <a:cs typeface="Calibri"/>
              </a:rPr>
              <a:t> </a:t>
            </a:r>
            <a:r>
              <a:rPr sz="1026" dirty="0">
                <a:latin typeface="Calibri"/>
                <a:cs typeface="Calibri"/>
              </a:rPr>
              <a:t>role</a:t>
            </a:r>
            <a:r>
              <a:rPr sz="1026" spc="-26" dirty="0">
                <a:latin typeface="Calibri"/>
                <a:cs typeface="Calibri"/>
              </a:rPr>
              <a:t> </a:t>
            </a:r>
            <a:r>
              <a:rPr sz="1026" spc="-9" dirty="0">
                <a:latin typeface="Calibri"/>
                <a:cs typeface="Calibri"/>
              </a:rPr>
              <a:t>models</a:t>
            </a:r>
            <a:endParaRPr sz="1026">
              <a:latin typeface="Calibri"/>
              <a:cs typeface="Calibri"/>
            </a:endParaRPr>
          </a:p>
          <a:p>
            <a:pPr marL="206336" marR="4344" indent="-195476">
              <a:lnSpc>
                <a:spcPct val="100000"/>
              </a:lnSpc>
              <a:buChar char="•"/>
              <a:tabLst>
                <a:tab pos="206336" algn="l"/>
              </a:tabLst>
            </a:pPr>
            <a:r>
              <a:rPr sz="1026" dirty="0">
                <a:latin typeface="Calibri"/>
                <a:cs typeface="Calibri"/>
              </a:rPr>
              <a:t>Start</a:t>
            </a:r>
            <a:r>
              <a:rPr sz="1026" spc="-13" dirty="0">
                <a:latin typeface="Calibri"/>
                <a:cs typeface="Calibri"/>
              </a:rPr>
              <a:t> </a:t>
            </a:r>
            <a:r>
              <a:rPr sz="1026" dirty="0">
                <a:latin typeface="Calibri"/>
                <a:cs typeface="Calibri"/>
              </a:rPr>
              <a:t>to</a:t>
            </a:r>
            <a:r>
              <a:rPr sz="1026" spc="-17" dirty="0">
                <a:latin typeface="Calibri"/>
                <a:cs typeface="Calibri"/>
              </a:rPr>
              <a:t> </a:t>
            </a:r>
            <a:r>
              <a:rPr sz="1026" dirty="0">
                <a:latin typeface="Calibri"/>
                <a:cs typeface="Calibri"/>
              </a:rPr>
              <a:t>build</a:t>
            </a:r>
            <a:r>
              <a:rPr sz="1026" spc="-17" dirty="0">
                <a:latin typeface="Calibri"/>
                <a:cs typeface="Calibri"/>
              </a:rPr>
              <a:t> </a:t>
            </a:r>
            <a:r>
              <a:rPr sz="1026" dirty="0">
                <a:latin typeface="Calibri"/>
                <a:cs typeface="Calibri"/>
              </a:rPr>
              <a:t>a</a:t>
            </a:r>
            <a:r>
              <a:rPr sz="1026" spc="-13" dirty="0">
                <a:latin typeface="Calibri"/>
                <a:cs typeface="Calibri"/>
              </a:rPr>
              <a:t> </a:t>
            </a:r>
            <a:r>
              <a:rPr sz="1026" spc="-9" dirty="0">
                <a:latin typeface="Calibri"/>
                <a:cs typeface="Calibri"/>
              </a:rPr>
              <a:t>personal</a:t>
            </a:r>
            <a:r>
              <a:rPr sz="1026" spc="-17" dirty="0">
                <a:latin typeface="Calibri"/>
                <a:cs typeface="Calibri"/>
              </a:rPr>
              <a:t> </a:t>
            </a:r>
            <a:r>
              <a:rPr sz="1026" dirty="0">
                <a:latin typeface="Calibri"/>
                <a:cs typeface="Calibri"/>
              </a:rPr>
              <a:t>profile</a:t>
            </a:r>
            <a:r>
              <a:rPr sz="1026" spc="-13" dirty="0">
                <a:latin typeface="Calibri"/>
                <a:cs typeface="Calibri"/>
              </a:rPr>
              <a:t> </a:t>
            </a:r>
            <a:r>
              <a:rPr sz="1026" dirty="0">
                <a:latin typeface="Calibri"/>
                <a:cs typeface="Calibri"/>
              </a:rPr>
              <a:t>of</a:t>
            </a:r>
            <a:r>
              <a:rPr sz="1026" spc="-13" dirty="0">
                <a:latin typeface="Calibri"/>
                <a:cs typeface="Calibri"/>
              </a:rPr>
              <a:t> </a:t>
            </a:r>
            <a:r>
              <a:rPr sz="1026" spc="-9" dirty="0">
                <a:latin typeface="Calibri"/>
                <a:cs typeface="Calibri"/>
              </a:rPr>
              <a:t>interests </a:t>
            </a:r>
            <a:r>
              <a:rPr sz="1026" dirty="0">
                <a:latin typeface="Calibri"/>
                <a:cs typeface="Calibri"/>
              </a:rPr>
              <a:t>and</a:t>
            </a:r>
            <a:r>
              <a:rPr sz="1026" spc="-13" dirty="0">
                <a:latin typeface="Calibri"/>
                <a:cs typeface="Calibri"/>
              </a:rPr>
              <a:t> </a:t>
            </a:r>
            <a:r>
              <a:rPr sz="1026" spc="-9" dirty="0">
                <a:latin typeface="Calibri"/>
                <a:cs typeface="Calibri"/>
              </a:rPr>
              <a:t>ambitions</a:t>
            </a:r>
            <a:endParaRPr sz="1026">
              <a:latin typeface="Calibri"/>
              <a:cs typeface="Calibri"/>
            </a:endParaRPr>
          </a:p>
          <a:p>
            <a:pPr marL="205793" indent="-194933">
              <a:lnSpc>
                <a:spcPct val="100000"/>
              </a:lnSpc>
              <a:buChar char="•"/>
              <a:tabLst>
                <a:tab pos="205793" algn="l"/>
              </a:tabLst>
            </a:pPr>
            <a:r>
              <a:rPr sz="1026" dirty="0">
                <a:latin typeface="Calibri"/>
                <a:cs typeface="Calibri"/>
              </a:rPr>
              <a:t>School</a:t>
            </a:r>
            <a:r>
              <a:rPr sz="1026" spc="-30" dirty="0">
                <a:latin typeface="Calibri"/>
                <a:cs typeface="Calibri"/>
              </a:rPr>
              <a:t> </a:t>
            </a:r>
            <a:r>
              <a:rPr sz="1026" spc="-9" dirty="0">
                <a:latin typeface="Calibri"/>
                <a:cs typeface="Calibri"/>
              </a:rPr>
              <a:t>sessions</a:t>
            </a:r>
            <a:r>
              <a:rPr sz="1026" spc="-26" dirty="0">
                <a:latin typeface="Calibri"/>
                <a:cs typeface="Calibri"/>
              </a:rPr>
              <a:t> </a:t>
            </a:r>
            <a:r>
              <a:rPr sz="1026" dirty="0">
                <a:latin typeface="Calibri"/>
                <a:cs typeface="Calibri"/>
              </a:rPr>
              <a:t>from</a:t>
            </a:r>
            <a:r>
              <a:rPr sz="1026" spc="-26" dirty="0">
                <a:latin typeface="Calibri"/>
                <a:cs typeface="Calibri"/>
              </a:rPr>
              <a:t> </a:t>
            </a:r>
            <a:r>
              <a:rPr sz="1026" dirty="0">
                <a:latin typeface="Calibri"/>
                <a:cs typeface="Calibri"/>
              </a:rPr>
              <a:t>visitors</a:t>
            </a:r>
            <a:r>
              <a:rPr sz="1026" spc="-26" dirty="0">
                <a:latin typeface="Calibri"/>
                <a:cs typeface="Calibri"/>
              </a:rPr>
              <a:t> </a:t>
            </a:r>
            <a:r>
              <a:rPr sz="1026" dirty="0">
                <a:latin typeface="Calibri"/>
                <a:cs typeface="Calibri"/>
              </a:rPr>
              <a:t>on</a:t>
            </a:r>
            <a:r>
              <a:rPr sz="1026" spc="-30" dirty="0">
                <a:latin typeface="Calibri"/>
                <a:cs typeface="Calibri"/>
              </a:rPr>
              <a:t> </a:t>
            </a:r>
            <a:r>
              <a:rPr sz="1026" spc="-9" dirty="0">
                <a:latin typeface="Calibri"/>
                <a:cs typeface="Calibri"/>
              </a:rPr>
              <a:t>their</a:t>
            </a:r>
            <a:endParaRPr sz="1026">
              <a:latin typeface="Calibri"/>
              <a:cs typeface="Calibri"/>
            </a:endParaRPr>
          </a:p>
          <a:p>
            <a:pPr marL="206336">
              <a:lnSpc>
                <a:spcPct val="100000"/>
              </a:lnSpc>
            </a:pPr>
            <a:r>
              <a:rPr sz="1026" spc="-9" dirty="0">
                <a:latin typeface="Calibri"/>
                <a:cs typeface="Calibri"/>
              </a:rPr>
              <a:t>careers</a:t>
            </a:r>
            <a:endParaRPr sz="1026">
              <a:latin typeface="Calibri"/>
              <a:cs typeface="Calibri"/>
            </a:endParaRPr>
          </a:p>
        </p:txBody>
      </p:sp>
      <p:sp>
        <p:nvSpPr>
          <p:cNvPr id="62" name="object 62"/>
          <p:cNvSpPr txBox="1"/>
          <p:nvPr/>
        </p:nvSpPr>
        <p:spPr>
          <a:xfrm>
            <a:off x="496325" y="5376601"/>
            <a:ext cx="141064" cy="558197"/>
          </a:xfrm>
          <a:prstGeom prst="rect">
            <a:avLst/>
          </a:prstGeom>
        </p:spPr>
        <p:txBody>
          <a:bodyPr vert="vert270" wrap="square" lIns="0" tIns="0" rIns="0" bIns="0" rtlCol="0">
            <a:spAutoFit/>
          </a:bodyPr>
          <a:lstStyle/>
          <a:p>
            <a:pPr marL="10860">
              <a:lnSpc>
                <a:spcPts val="1060"/>
              </a:lnSpc>
            </a:pPr>
            <a:r>
              <a:rPr sz="1026" spc="-9" dirty="0">
                <a:solidFill>
                  <a:srgbClr val="FFFFFF"/>
                </a:solidFill>
                <a:latin typeface="Calibri"/>
                <a:cs typeface="Calibri"/>
              </a:rPr>
              <a:t>Resources</a:t>
            </a:r>
            <a:endParaRPr sz="1026">
              <a:latin typeface="Calibri"/>
              <a:cs typeface="Calibri"/>
            </a:endParaRPr>
          </a:p>
        </p:txBody>
      </p:sp>
      <p:sp>
        <p:nvSpPr>
          <p:cNvPr id="63" name="object 63"/>
          <p:cNvSpPr txBox="1"/>
          <p:nvPr/>
        </p:nvSpPr>
        <p:spPr>
          <a:xfrm>
            <a:off x="748303" y="5128594"/>
            <a:ext cx="2097038" cy="803629"/>
          </a:xfrm>
          <a:prstGeom prst="rect">
            <a:avLst/>
          </a:prstGeom>
        </p:spPr>
        <p:txBody>
          <a:bodyPr vert="horz" wrap="square" lIns="0" tIns="10860" rIns="0" bIns="0" rtlCol="0">
            <a:spAutoFit/>
          </a:bodyPr>
          <a:lstStyle/>
          <a:p>
            <a:pPr marL="206336" marR="4344" indent="-195476">
              <a:lnSpc>
                <a:spcPct val="100000"/>
              </a:lnSpc>
              <a:spcBef>
                <a:spcPts val="86"/>
              </a:spcBef>
              <a:buChar char="•"/>
              <a:tabLst>
                <a:tab pos="206336" algn="l"/>
              </a:tabLst>
            </a:pPr>
            <a:r>
              <a:rPr sz="1026" u="sng" spc="-9" dirty="0">
                <a:solidFill>
                  <a:srgbClr val="8B1C6D"/>
                </a:solidFill>
                <a:uFill>
                  <a:solidFill>
                    <a:srgbClr val="8B1C6D"/>
                  </a:solidFill>
                </a:uFill>
                <a:latin typeface="Calibri"/>
                <a:cs typeface="Calibri"/>
              </a:rPr>
              <a:t>Achievement</a:t>
            </a:r>
            <a:r>
              <a:rPr sz="1026" u="sng" spc="-13" dirty="0">
                <a:solidFill>
                  <a:srgbClr val="8B1C6D"/>
                </a:solidFill>
                <a:uFill>
                  <a:solidFill>
                    <a:srgbClr val="8B1C6D"/>
                  </a:solidFill>
                </a:uFill>
                <a:latin typeface="Calibri"/>
                <a:cs typeface="Calibri"/>
              </a:rPr>
              <a:t> </a:t>
            </a:r>
            <a:r>
              <a:rPr sz="1026" u="sng" dirty="0">
                <a:solidFill>
                  <a:srgbClr val="8B1C6D"/>
                </a:solidFill>
                <a:uFill>
                  <a:solidFill>
                    <a:srgbClr val="8B1C6D"/>
                  </a:solidFill>
                </a:uFill>
                <a:latin typeface="Calibri"/>
                <a:cs typeface="Calibri"/>
              </a:rPr>
              <a:t>for</a:t>
            </a:r>
            <a:r>
              <a:rPr sz="1026" u="sng" spc="-9" dirty="0">
                <a:solidFill>
                  <a:srgbClr val="8B1C6D"/>
                </a:solidFill>
                <a:uFill>
                  <a:solidFill>
                    <a:srgbClr val="8B1C6D"/>
                  </a:solidFill>
                </a:uFill>
                <a:latin typeface="Calibri"/>
                <a:cs typeface="Calibri"/>
              </a:rPr>
              <a:t> </a:t>
            </a:r>
            <a:r>
              <a:rPr sz="1026" u="sng" dirty="0">
                <a:solidFill>
                  <a:srgbClr val="8B1C6D"/>
                </a:solidFill>
                <a:uFill>
                  <a:solidFill>
                    <a:srgbClr val="8B1C6D"/>
                  </a:solidFill>
                </a:uFill>
                <a:latin typeface="Calibri"/>
                <a:cs typeface="Calibri"/>
              </a:rPr>
              <a:t>all</a:t>
            </a:r>
            <a:r>
              <a:rPr sz="1026" u="sng" spc="-13" dirty="0">
                <a:solidFill>
                  <a:srgbClr val="8B1C6D"/>
                </a:solidFill>
                <a:uFill>
                  <a:solidFill>
                    <a:srgbClr val="8B1C6D"/>
                  </a:solidFill>
                </a:uFill>
                <a:latin typeface="Calibri"/>
                <a:cs typeface="Calibri"/>
              </a:rPr>
              <a:t> </a:t>
            </a:r>
            <a:r>
              <a:rPr sz="1026" u="sng" dirty="0">
                <a:solidFill>
                  <a:srgbClr val="8B1C6D"/>
                </a:solidFill>
                <a:uFill>
                  <a:solidFill>
                    <a:srgbClr val="8B1C6D"/>
                  </a:solidFill>
                </a:uFill>
                <a:latin typeface="Calibri"/>
                <a:cs typeface="Calibri"/>
              </a:rPr>
              <a:t>–</a:t>
            </a:r>
            <a:r>
              <a:rPr sz="1026" u="sng" spc="-13" dirty="0">
                <a:solidFill>
                  <a:srgbClr val="8B1C6D"/>
                </a:solidFill>
                <a:uFill>
                  <a:solidFill>
                    <a:srgbClr val="8B1C6D"/>
                  </a:solidFill>
                </a:uFill>
                <a:latin typeface="Calibri"/>
                <a:cs typeface="Calibri"/>
              </a:rPr>
              <a:t> </a:t>
            </a:r>
            <a:r>
              <a:rPr sz="1026" u="sng" dirty="0">
                <a:solidFill>
                  <a:srgbClr val="8B1C6D"/>
                </a:solidFill>
                <a:uFill>
                  <a:solidFill>
                    <a:srgbClr val="8B1C6D"/>
                  </a:solidFill>
                </a:uFill>
                <a:latin typeface="Calibri"/>
                <a:cs typeface="Calibri"/>
              </a:rPr>
              <a:t>Whole</a:t>
            </a:r>
            <a:r>
              <a:rPr sz="1026" u="sng" spc="-9" dirty="0">
                <a:solidFill>
                  <a:srgbClr val="8B1C6D"/>
                </a:solidFill>
                <a:uFill>
                  <a:solidFill>
                    <a:srgbClr val="8B1C6D"/>
                  </a:solidFill>
                </a:uFill>
                <a:latin typeface="Calibri"/>
                <a:cs typeface="Calibri"/>
              </a:rPr>
              <a:t> School</a:t>
            </a:r>
            <a:r>
              <a:rPr sz="1026" u="none" spc="-9" dirty="0">
                <a:solidFill>
                  <a:srgbClr val="8B1C6D"/>
                </a:solidFill>
                <a:latin typeface="Calibri"/>
                <a:cs typeface="Calibri"/>
              </a:rPr>
              <a:t> </a:t>
            </a:r>
            <a:r>
              <a:rPr sz="1026" u="sng" spc="-9" dirty="0">
                <a:solidFill>
                  <a:srgbClr val="8B1C6D"/>
                </a:solidFill>
                <a:uFill>
                  <a:solidFill>
                    <a:srgbClr val="8B1C6D"/>
                  </a:solidFill>
                </a:uFill>
                <a:latin typeface="Calibri"/>
                <a:cs typeface="Calibri"/>
              </a:rPr>
              <a:t>Approach</a:t>
            </a:r>
            <a:endParaRPr sz="1026">
              <a:latin typeface="Calibri"/>
              <a:cs typeface="Calibri"/>
            </a:endParaRPr>
          </a:p>
          <a:p>
            <a:pPr marL="206336" indent="-195476">
              <a:lnSpc>
                <a:spcPct val="100000"/>
              </a:lnSpc>
              <a:buChar char="•"/>
              <a:tabLst>
                <a:tab pos="206336" algn="l"/>
              </a:tabLst>
            </a:pPr>
            <a:r>
              <a:rPr sz="1026" u="sng" dirty="0">
                <a:solidFill>
                  <a:srgbClr val="8B1C6D"/>
                </a:solidFill>
                <a:uFill>
                  <a:solidFill>
                    <a:srgbClr val="8B1C6D"/>
                  </a:solidFill>
                </a:uFill>
                <a:latin typeface="Calibri"/>
                <a:cs typeface="Calibri"/>
                <a:hlinkClick r:id="rId5"/>
              </a:rPr>
              <a:t>Whole</a:t>
            </a:r>
            <a:r>
              <a:rPr sz="1026" u="sng" spc="-30" dirty="0">
                <a:solidFill>
                  <a:srgbClr val="8B1C6D"/>
                </a:solidFill>
                <a:uFill>
                  <a:solidFill>
                    <a:srgbClr val="8B1C6D"/>
                  </a:solidFill>
                </a:uFill>
                <a:latin typeface="Calibri"/>
                <a:cs typeface="Calibri"/>
                <a:hlinkClick r:id="rId5"/>
              </a:rPr>
              <a:t> </a:t>
            </a:r>
            <a:r>
              <a:rPr sz="1026" u="sng" dirty="0">
                <a:solidFill>
                  <a:srgbClr val="8B1C6D"/>
                </a:solidFill>
                <a:uFill>
                  <a:solidFill>
                    <a:srgbClr val="8B1C6D"/>
                  </a:solidFill>
                </a:uFill>
                <a:latin typeface="Calibri"/>
                <a:cs typeface="Calibri"/>
                <a:hlinkClick r:id="rId5"/>
              </a:rPr>
              <a:t>School</a:t>
            </a:r>
            <a:r>
              <a:rPr sz="1026" u="sng" spc="-30" dirty="0">
                <a:solidFill>
                  <a:srgbClr val="8B1C6D"/>
                </a:solidFill>
                <a:uFill>
                  <a:solidFill>
                    <a:srgbClr val="8B1C6D"/>
                  </a:solidFill>
                </a:uFill>
                <a:latin typeface="Calibri"/>
                <a:cs typeface="Calibri"/>
                <a:hlinkClick r:id="rId5"/>
              </a:rPr>
              <a:t> </a:t>
            </a:r>
            <a:r>
              <a:rPr sz="1026" u="sng" spc="-17" dirty="0">
                <a:solidFill>
                  <a:srgbClr val="8B1C6D"/>
                </a:solidFill>
                <a:uFill>
                  <a:solidFill>
                    <a:srgbClr val="8B1C6D"/>
                  </a:solidFill>
                </a:uFill>
                <a:latin typeface="Calibri"/>
                <a:cs typeface="Calibri"/>
                <a:hlinkClick r:id="rId5"/>
              </a:rPr>
              <a:t>SEND</a:t>
            </a:r>
            <a:endParaRPr sz="1026">
              <a:latin typeface="Calibri"/>
              <a:cs typeface="Calibri"/>
            </a:endParaRPr>
          </a:p>
          <a:p>
            <a:pPr marL="206336" indent="-195476">
              <a:lnSpc>
                <a:spcPct val="100000"/>
              </a:lnSpc>
              <a:buChar char="•"/>
              <a:tabLst>
                <a:tab pos="206336" algn="l"/>
              </a:tabLst>
            </a:pPr>
            <a:r>
              <a:rPr sz="1026" u="sng" spc="-9" dirty="0">
                <a:solidFill>
                  <a:srgbClr val="8B1C6D"/>
                </a:solidFill>
                <a:uFill>
                  <a:solidFill>
                    <a:srgbClr val="8B1C6D"/>
                  </a:solidFill>
                </a:uFill>
                <a:latin typeface="Calibri"/>
                <a:cs typeface="Calibri"/>
                <a:hlinkClick r:id="rId5"/>
              </a:rPr>
              <a:t>Communication</a:t>
            </a:r>
            <a:r>
              <a:rPr sz="1026" u="sng" spc="9" dirty="0">
                <a:solidFill>
                  <a:srgbClr val="8B1C6D"/>
                </a:solidFill>
                <a:uFill>
                  <a:solidFill>
                    <a:srgbClr val="8B1C6D"/>
                  </a:solidFill>
                </a:uFill>
                <a:latin typeface="Calibri"/>
                <a:cs typeface="Calibri"/>
                <a:hlinkClick r:id="rId5"/>
              </a:rPr>
              <a:t> </a:t>
            </a:r>
            <a:r>
              <a:rPr sz="1026" u="sng" spc="-17" dirty="0">
                <a:solidFill>
                  <a:srgbClr val="8B1C6D"/>
                </a:solidFill>
                <a:uFill>
                  <a:solidFill>
                    <a:srgbClr val="8B1C6D"/>
                  </a:solidFill>
                </a:uFill>
                <a:latin typeface="Calibri"/>
                <a:cs typeface="Calibri"/>
                <a:hlinkClick r:id="rId5"/>
              </a:rPr>
              <a:t>Trust</a:t>
            </a:r>
            <a:endParaRPr sz="1026">
              <a:latin typeface="Calibri"/>
              <a:cs typeface="Calibri"/>
            </a:endParaRPr>
          </a:p>
          <a:p>
            <a:pPr marL="206336" indent="-195476">
              <a:lnSpc>
                <a:spcPct val="100000"/>
              </a:lnSpc>
              <a:buChar char="•"/>
              <a:tabLst>
                <a:tab pos="206336" algn="l"/>
              </a:tabLst>
            </a:pPr>
            <a:r>
              <a:rPr sz="1026" u="sng" spc="-9" dirty="0">
                <a:solidFill>
                  <a:srgbClr val="8B1C6D"/>
                </a:solidFill>
                <a:uFill>
                  <a:solidFill>
                    <a:srgbClr val="8B1C6D"/>
                  </a:solidFill>
                </a:uFill>
                <a:latin typeface="Calibri"/>
                <a:cs typeface="Calibri"/>
                <a:hlinkClick r:id="rId6"/>
              </a:rPr>
              <a:t>Children’s</a:t>
            </a:r>
            <a:r>
              <a:rPr sz="1026" u="sng" spc="-21" dirty="0">
                <a:solidFill>
                  <a:srgbClr val="8B1C6D"/>
                </a:solidFill>
                <a:uFill>
                  <a:solidFill>
                    <a:srgbClr val="8B1C6D"/>
                  </a:solidFill>
                </a:uFill>
                <a:latin typeface="Calibri"/>
                <a:cs typeface="Calibri"/>
                <a:hlinkClick r:id="rId6"/>
              </a:rPr>
              <a:t> </a:t>
            </a:r>
            <a:r>
              <a:rPr sz="1026" u="sng" dirty="0">
                <a:solidFill>
                  <a:srgbClr val="8B1C6D"/>
                </a:solidFill>
                <a:uFill>
                  <a:solidFill>
                    <a:srgbClr val="8B1C6D"/>
                  </a:solidFill>
                </a:uFill>
                <a:latin typeface="Calibri"/>
                <a:cs typeface="Calibri"/>
                <a:hlinkClick r:id="rId6"/>
              </a:rPr>
              <a:t>Sleep</a:t>
            </a:r>
            <a:r>
              <a:rPr sz="1026" u="sng" spc="-21" dirty="0">
                <a:solidFill>
                  <a:srgbClr val="8B1C6D"/>
                </a:solidFill>
                <a:uFill>
                  <a:solidFill>
                    <a:srgbClr val="8B1C6D"/>
                  </a:solidFill>
                </a:uFill>
                <a:latin typeface="Calibri"/>
                <a:cs typeface="Calibri"/>
                <a:hlinkClick r:id="rId6"/>
              </a:rPr>
              <a:t> </a:t>
            </a:r>
            <a:r>
              <a:rPr sz="1026" u="sng" spc="-9" dirty="0">
                <a:solidFill>
                  <a:srgbClr val="8B1C6D"/>
                </a:solidFill>
                <a:uFill>
                  <a:solidFill>
                    <a:srgbClr val="8B1C6D"/>
                  </a:solidFill>
                </a:uFill>
                <a:latin typeface="Calibri"/>
                <a:cs typeface="Calibri"/>
                <a:hlinkClick r:id="rId6"/>
              </a:rPr>
              <a:t>Charity</a:t>
            </a:r>
            <a:endParaRPr sz="1026">
              <a:latin typeface="Calibri"/>
              <a:cs typeface="Calibri"/>
            </a:endParaRPr>
          </a:p>
        </p:txBody>
      </p:sp>
      <p:sp>
        <p:nvSpPr>
          <p:cNvPr id="64" name="object 64"/>
          <p:cNvSpPr txBox="1"/>
          <p:nvPr/>
        </p:nvSpPr>
        <p:spPr>
          <a:xfrm>
            <a:off x="3303363" y="5128593"/>
            <a:ext cx="2324552" cy="334484"/>
          </a:xfrm>
          <a:prstGeom prst="rect">
            <a:avLst/>
          </a:prstGeom>
        </p:spPr>
        <p:txBody>
          <a:bodyPr vert="horz" wrap="square" lIns="0" tIns="10860" rIns="0" bIns="0" rtlCol="0">
            <a:spAutoFit/>
          </a:bodyPr>
          <a:lstStyle/>
          <a:p>
            <a:pPr marL="205793" indent="-194933">
              <a:lnSpc>
                <a:spcPct val="100000"/>
              </a:lnSpc>
              <a:spcBef>
                <a:spcPts val="86"/>
              </a:spcBef>
              <a:buChar char="•"/>
              <a:tabLst>
                <a:tab pos="205793" algn="l"/>
              </a:tabLst>
            </a:pPr>
            <a:r>
              <a:rPr sz="1026" u="sng" spc="-9" dirty="0">
                <a:solidFill>
                  <a:srgbClr val="8B1C6D"/>
                </a:solidFill>
                <a:uFill>
                  <a:solidFill>
                    <a:srgbClr val="8B1C6D"/>
                  </a:solidFill>
                </a:uFill>
                <a:latin typeface="Calibri"/>
                <a:cs typeface="Calibri"/>
                <a:hlinkClick r:id="rId7"/>
              </a:rPr>
              <a:t>Aspirations</a:t>
            </a:r>
            <a:r>
              <a:rPr sz="1026" u="sng" spc="-17" dirty="0">
                <a:solidFill>
                  <a:srgbClr val="8B1C6D"/>
                </a:solidFill>
                <a:uFill>
                  <a:solidFill>
                    <a:srgbClr val="8B1C6D"/>
                  </a:solidFill>
                </a:uFill>
                <a:latin typeface="Calibri"/>
                <a:cs typeface="Calibri"/>
                <a:hlinkClick r:id="rId7"/>
              </a:rPr>
              <a:t> </a:t>
            </a:r>
            <a:r>
              <a:rPr sz="1026" u="sng" dirty="0">
                <a:solidFill>
                  <a:srgbClr val="8B1C6D"/>
                </a:solidFill>
                <a:uFill>
                  <a:solidFill>
                    <a:srgbClr val="8B1C6D"/>
                  </a:solidFill>
                </a:uFill>
                <a:latin typeface="Calibri"/>
                <a:cs typeface="Calibri"/>
                <a:hlinkClick r:id="rId7"/>
              </a:rPr>
              <a:t>for</a:t>
            </a:r>
            <a:r>
              <a:rPr sz="1026" u="sng" spc="-9" dirty="0">
                <a:solidFill>
                  <a:srgbClr val="8B1C6D"/>
                </a:solidFill>
                <a:uFill>
                  <a:solidFill>
                    <a:srgbClr val="8B1C6D"/>
                  </a:solidFill>
                </a:uFill>
                <a:latin typeface="Calibri"/>
                <a:cs typeface="Calibri"/>
                <a:hlinkClick r:id="rId7"/>
              </a:rPr>
              <a:t> </a:t>
            </a:r>
            <a:r>
              <a:rPr sz="1026" u="sng" dirty="0">
                <a:solidFill>
                  <a:srgbClr val="8B1C6D"/>
                </a:solidFill>
                <a:uFill>
                  <a:solidFill>
                    <a:srgbClr val="8B1C6D"/>
                  </a:solidFill>
                </a:uFill>
                <a:latin typeface="Calibri"/>
                <a:cs typeface="Calibri"/>
                <a:hlinkClick r:id="rId7"/>
              </a:rPr>
              <a:t>Life</a:t>
            </a:r>
            <a:r>
              <a:rPr sz="1026" u="sng" spc="-9" dirty="0">
                <a:solidFill>
                  <a:srgbClr val="8B1C6D"/>
                </a:solidFill>
                <a:uFill>
                  <a:solidFill>
                    <a:srgbClr val="8B1C6D"/>
                  </a:solidFill>
                </a:uFill>
                <a:latin typeface="Calibri"/>
                <a:cs typeface="Calibri"/>
                <a:hlinkClick r:id="rId7"/>
              </a:rPr>
              <a:t> employment</a:t>
            </a:r>
            <a:r>
              <a:rPr sz="1026" u="sng" spc="-13" dirty="0">
                <a:solidFill>
                  <a:srgbClr val="8B1C6D"/>
                </a:solidFill>
                <a:uFill>
                  <a:solidFill>
                    <a:srgbClr val="8B1C6D"/>
                  </a:solidFill>
                </a:uFill>
                <a:latin typeface="Calibri"/>
                <a:cs typeface="Calibri"/>
                <a:hlinkClick r:id="rId7"/>
              </a:rPr>
              <a:t> </a:t>
            </a:r>
            <a:r>
              <a:rPr sz="1026" u="sng" spc="-9" dirty="0">
                <a:solidFill>
                  <a:srgbClr val="8B1C6D"/>
                </a:solidFill>
                <a:uFill>
                  <a:solidFill>
                    <a:srgbClr val="8B1C6D"/>
                  </a:solidFill>
                </a:uFill>
                <a:latin typeface="Calibri"/>
                <a:cs typeface="Calibri"/>
                <a:hlinkClick r:id="rId7"/>
              </a:rPr>
              <a:t>posters</a:t>
            </a:r>
            <a:endParaRPr sz="1026">
              <a:latin typeface="Calibri"/>
              <a:cs typeface="Calibri"/>
            </a:endParaRPr>
          </a:p>
          <a:p>
            <a:pPr marL="205793" indent="-194933">
              <a:lnSpc>
                <a:spcPct val="100000"/>
              </a:lnSpc>
              <a:buChar char="•"/>
              <a:tabLst>
                <a:tab pos="205793" algn="l"/>
              </a:tabLst>
            </a:pPr>
            <a:r>
              <a:rPr sz="1026" u="sng" spc="-9" dirty="0">
                <a:solidFill>
                  <a:srgbClr val="8B1C6D"/>
                </a:solidFill>
                <a:uFill>
                  <a:solidFill>
                    <a:srgbClr val="8B1C6D"/>
                  </a:solidFill>
                </a:uFill>
                <a:latin typeface="Calibri"/>
                <a:cs typeface="Calibri"/>
                <a:hlinkClick r:id="rId8"/>
              </a:rPr>
              <a:t>Employment</a:t>
            </a:r>
            <a:r>
              <a:rPr sz="1026" u="sng" spc="-13" dirty="0">
                <a:solidFill>
                  <a:srgbClr val="8B1C6D"/>
                </a:solidFill>
                <a:uFill>
                  <a:solidFill>
                    <a:srgbClr val="8B1C6D"/>
                  </a:solidFill>
                </a:uFill>
                <a:latin typeface="Calibri"/>
                <a:cs typeface="Calibri"/>
                <a:hlinkClick r:id="rId8"/>
              </a:rPr>
              <a:t> </a:t>
            </a:r>
            <a:r>
              <a:rPr sz="1026" u="sng" dirty="0">
                <a:solidFill>
                  <a:srgbClr val="8B1C6D"/>
                </a:solidFill>
                <a:uFill>
                  <a:solidFill>
                    <a:srgbClr val="8B1C6D"/>
                  </a:solidFill>
                </a:uFill>
                <a:latin typeface="Calibri"/>
                <a:cs typeface="Calibri"/>
                <a:hlinkClick r:id="rId8"/>
              </a:rPr>
              <a:t>Video</a:t>
            </a:r>
            <a:r>
              <a:rPr sz="1026" u="sng" spc="-17" dirty="0">
                <a:solidFill>
                  <a:srgbClr val="8B1C6D"/>
                </a:solidFill>
                <a:uFill>
                  <a:solidFill>
                    <a:srgbClr val="8B1C6D"/>
                  </a:solidFill>
                </a:uFill>
                <a:latin typeface="Calibri"/>
                <a:cs typeface="Calibri"/>
                <a:hlinkClick r:id="rId8"/>
              </a:rPr>
              <a:t> </a:t>
            </a:r>
            <a:r>
              <a:rPr sz="1026" u="sng" dirty="0">
                <a:solidFill>
                  <a:srgbClr val="8B1C6D"/>
                </a:solidFill>
                <a:uFill>
                  <a:solidFill>
                    <a:srgbClr val="8B1C6D"/>
                  </a:solidFill>
                </a:uFill>
                <a:latin typeface="Calibri"/>
                <a:cs typeface="Calibri"/>
                <a:hlinkClick r:id="rId8"/>
              </a:rPr>
              <a:t>Case</a:t>
            </a:r>
            <a:r>
              <a:rPr sz="1026" u="sng" spc="-13" dirty="0">
                <a:solidFill>
                  <a:srgbClr val="8B1C6D"/>
                </a:solidFill>
                <a:uFill>
                  <a:solidFill>
                    <a:srgbClr val="8B1C6D"/>
                  </a:solidFill>
                </a:uFill>
                <a:latin typeface="Calibri"/>
                <a:cs typeface="Calibri"/>
                <a:hlinkClick r:id="rId8"/>
              </a:rPr>
              <a:t> </a:t>
            </a:r>
            <a:r>
              <a:rPr sz="1026" u="sng" spc="-9" dirty="0">
                <a:solidFill>
                  <a:srgbClr val="8B1C6D"/>
                </a:solidFill>
                <a:uFill>
                  <a:solidFill>
                    <a:srgbClr val="8B1C6D"/>
                  </a:solidFill>
                </a:uFill>
                <a:latin typeface="Calibri"/>
                <a:cs typeface="Calibri"/>
                <a:hlinkClick r:id="rId8"/>
              </a:rPr>
              <a:t>Studies</a:t>
            </a:r>
            <a:endParaRPr sz="1026">
              <a:latin typeface="Calibri"/>
              <a:cs typeface="Calibri"/>
            </a:endParaRPr>
          </a:p>
        </p:txBody>
      </p:sp>
      <p:sp>
        <p:nvSpPr>
          <p:cNvPr id="65" name="object 65"/>
          <p:cNvSpPr txBox="1"/>
          <p:nvPr/>
        </p:nvSpPr>
        <p:spPr>
          <a:xfrm>
            <a:off x="6150869" y="5128593"/>
            <a:ext cx="2324552" cy="334484"/>
          </a:xfrm>
          <a:prstGeom prst="rect">
            <a:avLst/>
          </a:prstGeom>
        </p:spPr>
        <p:txBody>
          <a:bodyPr vert="horz" wrap="square" lIns="0" tIns="10860" rIns="0" bIns="0" rtlCol="0">
            <a:spAutoFit/>
          </a:bodyPr>
          <a:lstStyle/>
          <a:p>
            <a:pPr marL="205793" indent="-194933">
              <a:lnSpc>
                <a:spcPct val="100000"/>
              </a:lnSpc>
              <a:spcBef>
                <a:spcPts val="86"/>
              </a:spcBef>
              <a:buChar char="•"/>
              <a:tabLst>
                <a:tab pos="205793" algn="l"/>
              </a:tabLst>
            </a:pPr>
            <a:r>
              <a:rPr sz="1026" u="sng" spc="-9" dirty="0">
                <a:solidFill>
                  <a:srgbClr val="8B1C6D"/>
                </a:solidFill>
                <a:uFill>
                  <a:solidFill>
                    <a:srgbClr val="8B1C6D"/>
                  </a:solidFill>
                </a:uFill>
                <a:latin typeface="Calibri"/>
                <a:cs typeface="Calibri"/>
                <a:hlinkClick r:id="rId7"/>
              </a:rPr>
              <a:t>Aspirations</a:t>
            </a:r>
            <a:r>
              <a:rPr sz="1026" u="sng" spc="-17" dirty="0">
                <a:solidFill>
                  <a:srgbClr val="8B1C6D"/>
                </a:solidFill>
                <a:uFill>
                  <a:solidFill>
                    <a:srgbClr val="8B1C6D"/>
                  </a:solidFill>
                </a:uFill>
                <a:latin typeface="Calibri"/>
                <a:cs typeface="Calibri"/>
                <a:hlinkClick r:id="rId7"/>
              </a:rPr>
              <a:t> </a:t>
            </a:r>
            <a:r>
              <a:rPr sz="1026" u="sng" dirty="0">
                <a:solidFill>
                  <a:srgbClr val="8B1C6D"/>
                </a:solidFill>
                <a:uFill>
                  <a:solidFill>
                    <a:srgbClr val="8B1C6D"/>
                  </a:solidFill>
                </a:uFill>
                <a:latin typeface="Calibri"/>
                <a:cs typeface="Calibri"/>
                <a:hlinkClick r:id="rId7"/>
              </a:rPr>
              <a:t>for</a:t>
            </a:r>
            <a:r>
              <a:rPr sz="1026" u="sng" spc="-9" dirty="0">
                <a:solidFill>
                  <a:srgbClr val="8B1C6D"/>
                </a:solidFill>
                <a:uFill>
                  <a:solidFill>
                    <a:srgbClr val="8B1C6D"/>
                  </a:solidFill>
                </a:uFill>
                <a:latin typeface="Calibri"/>
                <a:cs typeface="Calibri"/>
                <a:hlinkClick r:id="rId7"/>
              </a:rPr>
              <a:t> </a:t>
            </a:r>
            <a:r>
              <a:rPr sz="1026" u="sng" dirty="0">
                <a:solidFill>
                  <a:srgbClr val="8B1C6D"/>
                </a:solidFill>
                <a:uFill>
                  <a:solidFill>
                    <a:srgbClr val="8B1C6D"/>
                  </a:solidFill>
                </a:uFill>
                <a:latin typeface="Calibri"/>
                <a:cs typeface="Calibri"/>
                <a:hlinkClick r:id="rId7"/>
              </a:rPr>
              <a:t>Life</a:t>
            </a:r>
            <a:r>
              <a:rPr sz="1026" u="sng" spc="-9" dirty="0">
                <a:solidFill>
                  <a:srgbClr val="8B1C6D"/>
                </a:solidFill>
                <a:uFill>
                  <a:solidFill>
                    <a:srgbClr val="8B1C6D"/>
                  </a:solidFill>
                </a:uFill>
                <a:latin typeface="Calibri"/>
                <a:cs typeface="Calibri"/>
                <a:hlinkClick r:id="rId7"/>
              </a:rPr>
              <a:t> employment</a:t>
            </a:r>
            <a:r>
              <a:rPr sz="1026" u="sng" spc="-13" dirty="0">
                <a:solidFill>
                  <a:srgbClr val="8B1C6D"/>
                </a:solidFill>
                <a:uFill>
                  <a:solidFill>
                    <a:srgbClr val="8B1C6D"/>
                  </a:solidFill>
                </a:uFill>
                <a:latin typeface="Calibri"/>
                <a:cs typeface="Calibri"/>
                <a:hlinkClick r:id="rId7"/>
              </a:rPr>
              <a:t> </a:t>
            </a:r>
            <a:r>
              <a:rPr sz="1026" u="sng" spc="-9" dirty="0">
                <a:solidFill>
                  <a:srgbClr val="8B1C6D"/>
                </a:solidFill>
                <a:uFill>
                  <a:solidFill>
                    <a:srgbClr val="8B1C6D"/>
                  </a:solidFill>
                </a:uFill>
                <a:latin typeface="Calibri"/>
                <a:cs typeface="Calibri"/>
                <a:hlinkClick r:id="rId7"/>
              </a:rPr>
              <a:t>posters</a:t>
            </a:r>
            <a:endParaRPr sz="1026">
              <a:latin typeface="Calibri"/>
              <a:cs typeface="Calibri"/>
            </a:endParaRPr>
          </a:p>
          <a:p>
            <a:pPr marL="205793" indent="-194933">
              <a:lnSpc>
                <a:spcPct val="100000"/>
              </a:lnSpc>
              <a:buChar char="•"/>
              <a:tabLst>
                <a:tab pos="205793" algn="l"/>
              </a:tabLst>
            </a:pPr>
            <a:r>
              <a:rPr sz="1026" u="sng" spc="-9" dirty="0">
                <a:solidFill>
                  <a:srgbClr val="8B1C6D"/>
                </a:solidFill>
                <a:uFill>
                  <a:solidFill>
                    <a:srgbClr val="8B1C6D"/>
                  </a:solidFill>
                </a:uFill>
                <a:latin typeface="Calibri"/>
                <a:cs typeface="Calibri"/>
                <a:hlinkClick r:id="rId8"/>
              </a:rPr>
              <a:t>Employment</a:t>
            </a:r>
            <a:r>
              <a:rPr sz="1026" u="sng" spc="-13" dirty="0">
                <a:solidFill>
                  <a:srgbClr val="8B1C6D"/>
                </a:solidFill>
                <a:uFill>
                  <a:solidFill>
                    <a:srgbClr val="8B1C6D"/>
                  </a:solidFill>
                </a:uFill>
                <a:latin typeface="Calibri"/>
                <a:cs typeface="Calibri"/>
                <a:hlinkClick r:id="rId8"/>
              </a:rPr>
              <a:t> </a:t>
            </a:r>
            <a:r>
              <a:rPr sz="1026" u="sng" dirty="0">
                <a:solidFill>
                  <a:srgbClr val="8B1C6D"/>
                </a:solidFill>
                <a:uFill>
                  <a:solidFill>
                    <a:srgbClr val="8B1C6D"/>
                  </a:solidFill>
                </a:uFill>
                <a:latin typeface="Calibri"/>
                <a:cs typeface="Calibri"/>
                <a:hlinkClick r:id="rId8"/>
              </a:rPr>
              <a:t>Video</a:t>
            </a:r>
            <a:r>
              <a:rPr sz="1026" u="sng" spc="-17" dirty="0">
                <a:solidFill>
                  <a:srgbClr val="8B1C6D"/>
                </a:solidFill>
                <a:uFill>
                  <a:solidFill>
                    <a:srgbClr val="8B1C6D"/>
                  </a:solidFill>
                </a:uFill>
                <a:latin typeface="Calibri"/>
                <a:cs typeface="Calibri"/>
                <a:hlinkClick r:id="rId8"/>
              </a:rPr>
              <a:t> </a:t>
            </a:r>
            <a:r>
              <a:rPr sz="1026" u="sng" dirty="0">
                <a:solidFill>
                  <a:srgbClr val="8B1C6D"/>
                </a:solidFill>
                <a:uFill>
                  <a:solidFill>
                    <a:srgbClr val="8B1C6D"/>
                  </a:solidFill>
                </a:uFill>
                <a:latin typeface="Calibri"/>
                <a:cs typeface="Calibri"/>
                <a:hlinkClick r:id="rId8"/>
              </a:rPr>
              <a:t>Case</a:t>
            </a:r>
            <a:r>
              <a:rPr sz="1026" u="sng" spc="-13" dirty="0">
                <a:solidFill>
                  <a:srgbClr val="8B1C6D"/>
                </a:solidFill>
                <a:uFill>
                  <a:solidFill>
                    <a:srgbClr val="8B1C6D"/>
                  </a:solidFill>
                </a:uFill>
                <a:latin typeface="Calibri"/>
                <a:cs typeface="Calibri"/>
                <a:hlinkClick r:id="rId8"/>
              </a:rPr>
              <a:t> </a:t>
            </a:r>
            <a:r>
              <a:rPr sz="1026" u="sng" spc="-9" dirty="0">
                <a:solidFill>
                  <a:srgbClr val="8B1C6D"/>
                </a:solidFill>
                <a:uFill>
                  <a:solidFill>
                    <a:srgbClr val="8B1C6D"/>
                  </a:solidFill>
                </a:uFill>
                <a:latin typeface="Calibri"/>
                <a:cs typeface="Calibri"/>
                <a:hlinkClick r:id="rId8"/>
              </a:rPr>
              <a:t>Studies</a:t>
            </a:r>
            <a:endParaRPr sz="1026">
              <a:latin typeface="Calibri"/>
              <a:cs typeface="Calibri"/>
            </a:endParaRPr>
          </a:p>
        </p:txBody>
      </p:sp>
      <p:sp>
        <p:nvSpPr>
          <p:cNvPr id="3" name="Title 2">
            <a:extLst>
              <a:ext uri="{FF2B5EF4-FFF2-40B4-BE49-F238E27FC236}">
                <a16:creationId xmlns:a16="http://schemas.microsoft.com/office/drawing/2014/main" id="{F5C1048E-A396-DBA7-B0DF-DE9928420A37}"/>
              </a:ext>
            </a:extLst>
          </p:cNvPr>
          <p:cNvSpPr>
            <a:spLocks noGrp="1"/>
          </p:cNvSpPr>
          <p:nvPr>
            <p:ph type="title" idx="4294967295"/>
          </p:nvPr>
        </p:nvSpPr>
        <p:spPr>
          <a:xfrm>
            <a:off x="4150287" y="775192"/>
            <a:ext cx="3166897" cy="164657"/>
          </a:xfrm>
        </p:spPr>
        <p:txBody>
          <a:bodyPr/>
          <a:lstStyle/>
          <a:p>
            <a:r>
              <a:rPr lang="en-GB" sz="800" dirty="0">
                <a:solidFill>
                  <a:schemeClr val="bg1"/>
                </a:solidFill>
              </a:rPr>
              <a:t>employment</a:t>
            </a:r>
          </a:p>
        </p:txBody>
      </p:sp>
    </p:spTree>
    <p:extLst>
      <p:ext uri="{BB962C8B-B14F-4D97-AF65-F5344CB8AC3E}">
        <p14:creationId xmlns:p14="http://schemas.microsoft.com/office/powerpoint/2010/main" val="3637645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bject 19">
            <a:extLst>
              <a:ext uri="{C183D7F6-B498-43B3-948B-1728B52AA6E4}">
                <adec:decorative xmlns:adec="http://schemas.microsoft.com/office/drawing/2017/decorative" val="1"/>
              </a:ext>
            </a:extLst>
          </p:cNvPr>
          <p:cNvSpPr/>
          <p:nvPr/>
        </p:nvSpPr>
        <p:spPr>
          <a:xfrm>
            <a:off x="396385" y="1133660"/>
            <a:ext cx="342629" cy="5038974"/>
          </a:xfrm>
          <a:custGeom>
            <a:avLst/>
            <a:gdLst/>
            <a:ahLst/>
            <a:cxnLst/>
            <a:rect l="l" t="t" r="r" b="b"/>
            <a:pathLst>
              <a:path w="400684" h="5892800">
                <a:moveTo>
                  <a:pt x="400443" y="0"/>
                </a:moveTo>
                <a:lnTo>
                  <a:pt x="0" y="0"/>
                </a:lnTo>
                <a:lnTo>
                  <a:pt x="0" y="5892495"/>
                </a:lnTo>
                <a:lnTo>
                  <a:pt x="400443" y="5892495"/>
                </a:lnTo>
                <a:lnTo>
                  <a:pt x="400443" y="0"/>
                </a:lnTo>
                <a:close/>
              </a:path>
            </a:pathLst>
          </a:custGeom>
          <a:solidFill>
            <a:srgbClr val="949049"/>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6695482" y="1133660"/>
            <a:ext cx="2066631" cy="632044"/>
          </a:xfrm>
          <a:custGeom>
            <a:avLst/>
            <a:gdLst/>
            <a:ahLst/>
            <a:cxnLst/>
            <a:rect l="l" t="t" r="r" b="b"/>
            <a:pathLst>
              <a:path w="2416809" h="739139">
                <a:moveTo>
                  <a:pt x="2416454" y="0"/>
                </a:moveTo>
                <a:lnTo>
                  <a:pt x="0" y="0"/>
                </a:lnTo>
                <a:lnTo>
                  <a:pt x="0" y="738847"/>
                </a:lnTo>
                <a:lnTo>
                  <a:pt x="2416454" y="738847"/>
                </a:lnTo>
                <a:lnTo>
                  <a:pt x="2416454" y="0"/>
                </a:lnTo>
                <a:close/>
              </a:path>
            </a:pathLst>
          </a:custGeom>
          <a:solidFill>
            <a:srgbClr val="949049"/>
          </a:solidFill>
        </p:spPr>
        <p:txBody>
          <a:bodyPr wrap="square" lIns="0" tIns="0" rIns="0" bIns="0" rtlCol="0"/>
          <a:lstStyle/>
          <a:p>
            <a:endParaRPr/>
          </a:p>
        </p:txBody>
      </p:sp>
      <p:grpSp>
        <p:nvGrpSpPr>
          <p:cNvPr id="21" name="object 21">
            <a:extLst>
              <a:ext uri="{C183D7F6-B498-43B3-948B-1728B52AA6E4}">
                <adec:decorative xmlns:adec="http://schemas.microsoft.com/office/drawing/2017/decorative" val="1"/>
              </a:ext>
            </a:extLst>
          </p:cNvPr>
          <p:cNvGrpSpPr/>
          <p:nvPr/>
        </p:nvGrpSpPr>
        <p:grpSpPr>
          <a:xfrm>
            <a:off x="390955" y="1128232"/>
            <a:ext cx="8382181" cy="5049834"/>
            <a:chOff x="457200" y="1090805"/>
            <a:chExt cx="9802495" cy="5905500"/>
          </a:xfrm>
        </p:grpSpPr>
        <p:sp>
          <p:nvSpPr>
            <p:cNvPr id="22" name="object 22"/>
            <p:cNvSpPr/>
            <p:nvPr/>
          </p:nvSpPr>
          <p:spPr>
            <a:xfrm>
              <a:off x="863993" y="1097152"/>
              <a:ext cx="3852545" cy="739140"/>
            </a:xfrm>
            <a:custGeom>
              <a:avLst/>
              <a:gdLst/>
              <a:ahLst/>
              <a:cxnLst/>
              <a:rect l="l" t="t" r="r" b="b"/>
              <a:pathLst>
                <a:path w="3852545" h="739139">
                  <a:moveTo>
                    <a:pt x="3851998" y="0"/>
                  </a:moveTo>
                  <a:lnTo>
                    <a:pt x="0" y="0"/>
                  </a:lnTo>
                  <a:lnTo>
                    <a:pt x="0" y="738847"/>
                  </a:lnTo>
                  <a:lnTo>
                    <a:pt x="3851998" y="738847"/>
                  </a:lnTo>
                  <a:lnTo>
                    <a:pt x="3851998" y="0"/>
                  </a:lnTo>
                  <a:close/>
                </a:path>
              </a:pathLst>
            </a:custGeom>
            <a:solidFill>
              <a:srgbClr val="BEB98E"/>
            </a:solidFill>
          </p:spPr>
          <p:txBody>
            <a:bodyPr wrap="square" lIns="0" tIns="0" rIns="0" bIns="0" rtlCol="0"/>
            <a:lstStyle/>
            <a:p>
              <a:endParaRPr/>
            </a:p>
          </p:txBody>
        </p:sp>
        <p:sp>
          <p:nvSpPr>
            <p:cNvPr id="23" name="object 23"/>
            <p:cNvSpPr/>
            <p:nvPr/>
          </p:nvSpPr>
          <p:spPr>
            <a:xfrm>
              <a:off x="4716005" y="1097152"/>
              <a:ext cx="3114040" cy="739140"/>
            </a:xfrm>
            <a:custGeom>
              <a:avLst/>
              <a:gdLst/>
              <a:ahLst/>
              <a:cxnLst/>
              <a:rect l="l" t="t" r="r" b="b"/>
              <a:pathLst>
                <a:path w="3114040" h="739139">
                  <a:moveTo>
                    <a:pt x="3114001" y="0"/>
                  </a:moveTo>
                  <a:lnTo>
                    <a:pt x="0" y="0"/>
                  </a:lnTo>
                  <a:lnTo>
                    <a:pt x="0" y="738847"/>
                  </a:lnTo>
                  <a:lnTo>
                    <a:pt x="3114001" y="738847"/>
                  </a:lnTo>
                  <a:lnTo>
                    <a:pt x="3114001" y="0"/>
                  </a:lnTo>
                  <a:close/>
                </a:path>
              </a:pathLst>
            </a:custGeom>
            <a:solidFill>
              <a:srgbClr val="A9A46A"/>
            </a:solidFill>
          </p:spPr>
          <p:txBody>
            <a:bodyPr wrap="square" lIns="0" tIns="0" rIns="0" bIns="0" rtlCol="0"/>
            <a:lstStyle/>
            <a:p>
              <a:endParaRPr/>
            </a:p>
          </p:txBody>
        </p:sp>
        <p:sp>
          <p:nvSpPr>
            <p:cNvPr id="24" name="object 24"/>
            <p:cNvSpPr/>
            <p:nvPr/>
          </p:nvSpPr>
          <p:spPr>
            <a:xfrm>
              <a:off x="863993" y="1090815"/>
              <a:ext cx="6966584" cy="12700"/>
            </a:xfrm>
            <a:custGeom>
              <a:avLst/>
              <a:gdLst/>
              <a:ahLst/>
              <a:cxnLst/>
              <a:rect l="l" t="t" r="r" b="b"/>
              <a:pathLst>
                <a:path w="6966584" h="12700">
                  <a:moveTo>
                    <a:pt x="6966001" y="0"/>
                  </a:moveTo>
                  <a:lnTo>
                    <a:pt x="3851999" y="0"/>
                  </a:lnTo>
                  <a:lnTo>
                    <a:pt x="0" y="0"/>
                  </a:lnTo>
                  <a:lnTo>
                    <a:pt x="0" y="12700"/>
                  </a:lnTo>
                  <a:lnTo>
                    <a:pt x="3851999" y="12700"/>
                  </a:lnTo>
                  <a:lnTo>
                    <a:pt x="6966001" y="12700"/>
                  </a:lnTo>
                  <a:lnTo>
                    <a:pt x="6966001" y="0"/>
                  </a:lnTo>
                  <a:close/>
                </a:path>
              </a:pathLst>
            </a:custGeom>
            <a:solidFill>
              <a:srgbClr val="FFFFFF"/>
            </a:solidFill>
          </p:spPr>
          <p:txBody>
            <a:bodyPr wrap="square" lIns="0" tIns="0" rIns="0" bIns="0" rtlCol="0"/>
            <a:lstStyle/>
            <a:p>
              <a:endParaRPr/>
            </a:p>
          </p:txBody>
        </p:sp>
        <p:sp>
          <p:nvSpPr>
            <p:cNvPr id="25" name="object 25"/>
            <p:cNvSpPr/>
            <p:nvPr/>
          </p:nvSpPr>
          <p:spPr>
            <a:xfrm>
              <a:off x="4716000" y="1103508"/>
              <a:ext cx="0" cy="726440"/>
            </a:xfrm>
            <a:custGeom>
              <a:avLst/>
              <a:gdLst/>
              <a:ahLst/>
              <a:cxnLst/>
              <a:rect l="l" t="t" r="r" b="b"/>
              <a:pathLst>
                <a:path h="726439">
                  <a:moveTo>
                    <a:pt x="0" y="726147"/>
                  </a:moveTo>
                  <a:lnTo>
                    <a:pt x="0" y="0"/>
                  </a:lnTo>
                </a:path>
              </a:pathLst>
            </a:custGeom>
            <a:ln w="12700">
              <a:solidFill>
                <a:srgbClr val="FFFFFF"/>
              </a:solidFill>
            </a:ln>
          </p:spPr>
          <p:txBody>
            <a:bodyPr wrap="square" lIns="0" tIns="0" rIns="0" bIns="0" rtlCol="0"/>
            <a:lstStyle/>
            <a:p>
              <a:endParaRPr/>
            </a:p>
          </p:txBody>
        </p:sp>
        <p:sp>
          <p:nvSpPr>
            <p:cNvPr id="26" name="object 26"/>
            <p:cNvSpPr/>
            <p:nvPr/>
          </p:nvSpPr>
          <p:spPr>
            <a:xfrm>
              <a:off x="7830001" y="1090805"/>
              <a:ext cx="2423160" cy="12700"/>
            </a:xfrm>
            <a:custGeom>
              <a:avLst/>
              <a:gdLst/>
              <a:ahLst/>
              <a:cxnLst/>
              <a:rect l="l" t="t" r="r" b="b"/>
              <a:pathLst>
                <a:path w="2423159" h="12700">
                  <a:moveTo>
                    <a:pt x="0" y="12700"/>
                  </a:moveTo>
                  <a:lnTo>
                    <a:pt x="2422804" y="12700"/>
                  </a:lnTo>
                  <a:lnTo>
                    <a:pt x="2422804" y="0"/>
                  </a:lnTo>
                  <a:lnTo>
                    <a:pt x="0" y="0"/>
                  </a:lnTo>
                  <a:lnTo>
                    <a:pt x="0" y="12700"/>
                  </a:lnTo>
                  <a:close/>
                </a:path>
              </a:pathLst>
            </a:custGeom>
            <a:solidFill>
              <a:srgbClr val="FFFFFF"/>
            </a:solidFill>
          </p:spPr>
          <p:txBody>
            <a:bodyPr wrap="square" lIns="0" tIns="0" rIns="0" bIns="0" rtlCol="0"/>
            <a:lstStyle/>
            <a:p>
              <a:endParaRPr/>
            </a:p>
          </p:txBody>
        </p:sp>
        <p:sp>
          <p:nvSpPr>
            <p:cNvPr id="27" name="object 27"/>
            <p:cNvSpPr/>
            <p:nvPr/>
          </p:nvSpPr>
          <p:spPr>
            <a:xfrm>
              <a:off x="7830001" y="1103508"/>
              <a:ext cx="0" cy="726440"/>
            </a:xfrm>
            <a:custGeom>
              <a:avLst/>
              <a:gdLst/>
              <a:ahLst/>
              <a:cxnLst/>
              <a:rect l="l" t="t" r="r" b="b"/>
              <a:pathLst>
                <a:path h="726439">
                  <a:moveTo>
                    <a:pt x="0" y="726147"/>
                  </a:moveTo>
                  <a:lnTo>
                    <a:pt x="0" y="0"/>
                  </a:lnTo>
                </a:path>
              </a:pathLst>
            </a:custGeom>
            <a:ln w="12700">
              <a:solidFill>
                <a:srgbClr val="FFFFFF"/>
              </a:solidFill>
            </a:ln>
          </p:spPr>
          <p:txBody>
            <a:bodyPr wrap="square" lIns="0" tIns="0" rIns="0" bIns="0" rtlCol="0"/>
            <a:lstStyle/>
            <a:p>
              <a:endParaRPr/>
            </a:p>
          </p:txBody>
        </p:sp>
        <p:sp>
          <p:nvSpPr>
            <p:cNvPr id="28" name="object 28"/>
            <p:cNvSpPr/>
            <p:nvPr/>
          </p:nvSpPr>
          <p:spPr>
            <a:xfrm>
              <a:off x="10246450" y="1103508"/>
              <a:ext cx="0" cy="726440"/>
            </a:xfrm>
            <a:custGeom>
              <a:avLst/>
              <a:gdLst/>
              <a:ahLst/>
              <a:cxnLst/>
              <a:rect l="l" t="t" r="r" b="b"/>
              <a:pathLst>
                <a:path h="726439">
                  <a:moveTo>
                    <a:pt x="0" y="726147"/>
                  </a:moveTo>
                  <a:lnTo>
                    <a:pt x="0" y="0"/>
                  </a:lnTo>
                </a:path>
              </a:pathLst>
            </a:custGeom>
            <a:ln w="12700">
              <a:solidFill>
                <a:srgbClr val="FFFFFF"/>
              </a:solidFill>
            </a:ln>
          </p:spPr>
          <p:txBody>
            <a:bodyPr wrap="square" lIns="0" tIns="0" rIns="0" bIns="0" rtlCol="0"/>
            <a:lstStyle/>
            <a:p>
              <a:endParaRPr/>
            </a:p>
          </p:txBody>
        </p:sp>
        <p:sp>
          <p:nvSpPr>
            <p:cNvPr id="29" name="object 29"/>
            <p:cNvSpPr/>
            <p:nvPr/>
          </p:nvSpPr>
          <p:spPr>
            <a:xfrm>
              <a:off x="457200" y="1829663"/>
              <a:ext cx="9796145" cy="12700"/>
            </a:xfrm>
            <a:custGeom>
              <a:avLst/>
              <a:gdLst/>
              <a:ahLst/>
              <a:cxnLst/>
              <a:rect l="l" t="t" r="r" b="b"/>
              <a:pathLst>
                <a:path w="9796145" h="12700">
                  <a:moveTo>
                    <a:pt x="9795599" y="0"/>
                  </a:moveTo>
                  <a:lnTo>
                    <a:pt x="7372794" y="0"/>
                  </a:lnTo>
                  <a:lnTo>
                    <a:pt x="4258792" y="0"/>
                  </a:lnTo>
                  <a:lnTo>
                    <a:pt x="406793" y="0"/>
                  </a:lnTo>
                  <a:lnTo>
                    <a:pt x="0" y="0"/>
                  </a:lnTo>
                  <a:lnTo>
                    <a:pt x="0" y="12700"/>
                  </a:lnTo>
                  <a:lnTo>
                    <a:pt x="406793" y="12700"/>
                  </a:lnTo>
                  <a:lnTo>
                    <a:pt x="4258792" y="12700"/>
                  </a:lnTo>
                  <a:lnTo>
                    <a:pt x="7372794" y="12700"/>
                  </a:lnTo>
                  <a:lnTo>
                    <a:pt x="9795599" y="12700"/>
                  </a:lnTo>
                  <a:lnTo>
                    <a:pt x="9795599" y="0"/>
                  </a:lnTo>
                  <a:close/>
                </a:path>
              </a:pathLst>
            </a:custGeom>
            <a:solidFill>
              <a:srgbClr val="FFFFFF"/>
            </a:solidFill>
          </p:spPr>
          <p:txBody>
            <a:bodyPr wrap="square" lIns="0" tIns="0" rIns="0" bIns="0" rtlCol="0"/>
            <a:lstStyle/>
            <a:p>
              <a:endParaRPr/>
            </a:p>
          </p:txBody>
        </p:sp>
        <p:sp>
          <p:nvSpPr>
            <p:cNvPr id="30" name="object 30"/>
            <p:cNvSpPr/>
            <p:nvPr/>
          </p:nvSpPr>
          <p:spPr>
            <a:xfrm>
              <a:off x="4716000" y="1842355"/>
              <a:ext cx="0" cy="3920490"/>
            </a:xfrm>
            <a:custGeom>
              <a:avLst/>
              <a:gdLst/>
              <a:ahLst/>
              <a:cxnLst/>
              <a:rect l="l" t="t" r="r" b="b"/>
              <a:pathLst>
                <a:path h="3920490">
                  <a:moveTo>
                    <a:pt x="0" y="3920299"/>
                  </a:moveTo>
                  <a:lnTo>
                    <a:pt x="0" y="0"/>
                  </a:lnTo>
                </a:path>
              </a:pathLst>
            </a:custGeom>
            <a:ln w="12700">
              <a:solidFill>
                <a:srgbClr val="949049"/>
              </a:solidFill>
            </a:ln>
          </p:spPr>
          <p:txBody>
            <a:bodyPr wrap="square" lIns="0" tIns="0" rIns="0" bIns="0" rtlCol="0"/>
            <a:lstStyle/>
            <a:p>
              <a:endParaRPr/>
            </a:p>
          </p:txBody>
        </p:sp>
        <p:sp>
          <p:nvSpPr>
            <p:cNvPr id="31" name="object 31"/>
            <p:cNvSpPr/>
            <p:nvPr/>
          </p:nvSpPr>
          <p:spPr>
            <a:xfrm>
              <a:off x="4716000" y="5775357"/>
              <a:ext cx="0" cy="1208405"/>
            </a:xfrm>
            <a:custGeom>
              <a:avLst/>
              <a:gdLst/>
              <a:ahLst/>
              <a:cxnLst/>
              <a:rect l="l" t="t" r="r" b="b"/>
              <a:pathLst>
                <a:path h="1208404">
                  <a:moveTo>
                    <a:pt x="0" y="1207947"/>
                  </a:moveTo>
                  <a:lnTo>
                    <a:pt x="0" y="0"/>
                  </a:lnTo>
                </a:path>
              </a:pathLst>
            </a:custGeom>
            <a:ln w="12700">
              <a:solidFill>
                <a:srgbClr val="949049"/>
              </a:solidFill>
            </a:ln>
          </p:spPr>
          <p:txBody>
            <a:bodyPr wrap="square" lIns="0" tIns="0" rIns="0" bIns="0" rtlCol="0"/>
            <a:lstStyle/>
            <a:p>
              <a:endParaRPr/>
            </a:p>
          </p:txBody>
        </p:sp>
        <p:sp>
          <p:nvSpPr>
            <p:cNvPr id="32" name="object 32"/>
            <p:cNvSpPr/>
            <p:nvPr/>
          </p:nvSpPr>
          <p:spPr>
            <a:xfrm>
              <a:off x="7830001" y="1842355"/>
              <a:ext cx="0" cy="3920490"/>
            </a:xfrm>
            <a:custGeom>
              <a:avLst/>
              <a:gdLst/>
              <a:ahLst/>
              <a:cxnLst/>
              <a:rect l="l" t="t" r="r" b="b"/>
              <a:pathLst>
                <a:path h="3920490">
                  <a:moveTo>
                    <a:pt x="0" y="3920299"/>
                  </a:moveTo>
                  <a:lnTo>
                    <a:pt x="0" y="0"/>
                  </a:lnTo>
                </a:path>
              </a:pathLst>
            </a:custGeom>
            <a:ln w="12700">
              <a:solidFill>
                <a:srgbClr val="949049"/>
              </a:solidFill>
            </a:ln>
          </p:spPr>
          <p:txBody>
            <a:bodyPr wrap="square" lIns="0" tIns="0" rIns="0" bIns="0" rtlCol="0"/>
            <a:lstStyle/>
            <a:p>
              <a:endParaRPr/>
            </a:p>
          </p:txBody>
        </p:sp>
        <p:sp>
          <p:nvSpPr>
            <p:cNvPr id="33" name="object 33"/>
            <p:cNvSpPr/>
            <p:nvPr/>
          </p:nvSpPr>
          <p:spPr>
            <a:xfrm>
              <a:off x="7830001" y="5775357"/>
              <a:ext cx="0" cy="1208405"/>
            </a:xfrm>
            <a:custGeom>
              <a:avLst/>
              <a:gdLst/>
              <a:ahLst/>
              <a:cxnLst/>
              <a:rect l="l" t="t" r="r" b="b"/>
              <a:pathLst>
                <a:path h="1208404">
                  <a:moveTo>
                    <a:pt x="0" y="1207947"/>
                  </a:moveTo>
                  <a:lnTo>
                    <a:pt x="0" y="0"/>
                  </a:lnTo>
                </a:path>
              </a:pathLst>
            </a:custGeom>
            <a:ln w="12700">
              <a:solidFill>
                <a:srgbClr val="949049"/>
              </a:solidFill>
            </a:ln>
          </p:spPr>
          <p:txBody>
            <a:bodyPr wrap="square" lIns="0" tIns="0" rIns="0" bIns="0" rtlCol="0"/>
            <a:lstStyle/>
            <a:p>
              <a:endParaRPr/>
            </a:p>
          </p:txBody>
        </p:sp>
        <p:sp>
          <p:nvSpPr>
            <p:cNvPr id="34" name="object 34"/>
            <p:cNvSpPr/>
            <p:nvPr/>
          </p:nvSpPr>
          <p:spPr>
            <a:xfrm>
              <a:off x="10246450" y="5775357"/>
              <a:ext cx="0" cy="1208405"/>
            </a:xfrm>
            <a:custGeom>
              <a:avLst/>
              <a:gdLst/>
              <a:ahLst/>
              <a:cxnLst/>
              <a:rect l="l" t="t" r="r" b="b"/>
              <a:pathLst>
                <a:path h="1208404">
                  <a:moveTo>
                    <a:pt x="0" y="1207947"/>
                  </a:moveTo>
                  <a:lnTo>
                    <a:pt x="0" y="0"/>
                  </a:lnTo>
                </a:path>
              </a:pathLst>
            </a:custGeom>
            <a:ln w="12700">
              <a:solidFill>
                <a:srgbClr val="949049"/>
              </a:solidFill>
            </a:ln>
          </p:spPr>
          <p:txBody>
            <a:bodyPr wrap="square" lIns="0" tIns="0" rIns="0" bIns="0" rtlCol="0"/>
            <a:lstStyle/>
            <a:p>
              <a:endParaRPr/>
            </a:p>
          </p:txBody>
        </p:sp>
        <p:sp>
          <p:nvSpPr>
            <p:cNvPr id="35" name="object 35"/>
            <p:cNvSpPr/>
            <p:nvPr/>
          </p:nvSpPr>
          <p:spPr>
            <a:xfrm>
              <a:off x="870350" y="6989655"/>
              <a:ext cx="3846195" cy="0"/>
            </a:xfrm>
            <a:custGeom>
              <a:avLst/>
              <a:gdLst/>
              <a:ahLst/>
              <a:cxnLst/>
              <a:rect l="l" t="t" r="r" b="b"/>
              <a:pathLst>
                <a:path w="3846195">
                  <a:moveTo>
                    <a:pt x="0" y="0"/>
                  </a:moveTo>
                  <a:lnTo>
                    <a:pt x="3845648" y="0"/>
                  </a:lnTo>
                </a:path>
              </a:pathLst>
            </a:custGeom>
            <a:ln w="12700">
              <a:solidFill>
                <a:srgbClr val="949049"/>
              </a:solidFill>
            </a:ln>
          </p:spPr>
          <p:txBody>
            <a:bodyPr wrap="square" lIns="0" tIns="0" rIns="0" bIns="0" rtlCol="0"/>
            <a:lstStyle/>
            <a:p>
              <a:endParaRPr/>
            </a:p>
          </p:txBody>
        </p:sp>
        <p:sp>
          <p:nvSpPr>
            <p:cNvPr id="36" name="object 36"/>
            <p:cNvSpPr/>
            <p:nvPr/>
          </p:nvSpPr>
          <p:spPr>
            <a:xfrm>
              <a:off x="4716000" y="6989655"/>
              <a:ext cx="3114040" cy="0"/>
            </a:xfrm>
            <a:custGeom>
              <a:avLst/>
              <a:gdLst/>
              <a:ahLst/>
              <a:cxnLst/>
              <a:rect l="l" t="t" r="r" b="b"/>
              <a:pathLst>
                <a:path w="3114040">
                  <a:moveTo>
                    <a:pt x="0" y="0"/>
                  </a:moveTo>
                  <a:lnTo>
                    <a:pt x="3114001" y="0"/>
                  </a:lnTo>
                </a:path>
              </a:pathLst>
            </a:custGeom>
            <a:ln w="12700">
              <a:solidFill>
                <a:srgbClr val="949049"/>
              </a:solidFill>
            </a:ln>
          </p:spPr>
          <p:txBody>
            <a:bodyPr wrap="square" lIns="0" tIns="0" rIns="0" bIns="0" rtlCol="0"/>
            <a:lstStyle/>
            <a:p>
              <a:endParaRPr/>
            </a:p>
          </p:txBody>
        </p:sp>
        <p:sp>
          <p:nvSpPr>
            <p:cNvPr id="37" name="object 37"/>
            <p:cNvSpPr/>
            <p:nvPr/>
          </p:nvSpPr>
          <p:spPr>
            <a:xfrm>
              <a:off x="7830001" y="6989655"/>
              <a:ext cx="2423160" cy="0"/>
            </a:xfrm>
            <a:custGeom>
              <a:avLst/>
              <a:gdLst/>
              <a:ahLst/>
              <a:cxnLst/>
              <a:rect l="l" t="t" r="r" b="b"/>
              <a:pathLst>
                <a:path w="2423159">
                  <a:moveTo>
                    <a:pt x="0" y="0"/>
                  </a:moveTo>
                  <a:lnTo>
                    <a:pt x="2422804" y="0"/>
                  </a:lnTo>
                </a:path>
              </a:pathLst>
            </a:custGeom>
            <a:ln w="12700">
              <a:solidFill>
                <a:srgbClr val="949049"/>
              </a:solidFill>
            </a:ln>
          </p:spPr>
          <p:txBody>
            <a:bodyPr wrap="square" lIns="0" tIns="0" rIns="0" bIns="0" rtlCol="0"/>
            <a:lstStyle/>
            <a:p>
              <a:endParaRPr/>
            </a:p>
          </p:txBody>
        </p:sp>
        <p:sp>
          <p:nvSpPr>
            <p:cNvPr id="38" name="object 38"/>
            <p:cNvSpPr/>
            <p:nvPr/>
          </p:nvSpPr>
          <p:spPr>
            <a:xfrm>
              <a:off x="10246450" y="1842355"/>
              <a:ext cx="0" cy="3920490"/>
            </a:xfrm>
            <a:custGeom>
              <a:avLst/>
              <a:gdLst/>
              <a:ahLst/>
              <a:cxnLst/>
              <a:rect l="l" t="t" r="r" b="b"/>
              <a:pathLst>
                <a:path h="3920490">
                  <a:moveTo>
                    <a:pt x="0" y="3920299"/>
                  </a:moveTo>
                  <a:lnTo>
                    <a:pt x="0" y="0"/>
                  </a:lnTo>
                </a:path>
              </a:pathLst>
            </a:custGeom>
            <a:ln w="12700">
              <a:solidFill>
                <a:srgbClr val="949049"/>
              </a:solidFill>
            </a:ln>
          </p:spPr>
          <p:txBody>
            <a:bodyPr wrap="square" lIns="0" tIns="0" rIns="0" bIns="0" rtlCol="0"/>
            <a:lstStyle/>
            <a:p>
              <a:endParaRPr/>
            </a:p>
          </p:txBody>
        </p:sp>
        <p:sp>
          <p:nvSpPr>
            <p:cNvPr id="39" name="object 39"/>
            <p:cNvSpPr/>
            <p:nvPr/>
          </p:nvSpPr>
          <p:spPr>
            <a:xfrm>
              <a:off x="870350" y="5769005"/>
              <a:ext cx="3846195" cy="0"/>
            </a:xfrm>
            <a:custGeom>
              <a:avLst/>
              <a:gdLst/>
              <a:ahLst/>
              <a:cxnLst/>
              <a:rect l="l" t="t" r="r" b="b"/>
              <a:pathLst>
                <a:path w="3846195">
                  <a:moveTo>
                    <a:pt x="0" y="0"/>
                  </a:moveTo>
                  <a:lnTo>
                    <a:pt x="3845648" y="0"/>
                  </a:lnTo>
                </a:path>
              </a:pathLst>
            </a:custGeom>
            <a:ln w="12700">
              <a:solidFill>
                <a:srgbClr val="949049"/>
              </a:solidFill>
            </a:ln>
          </p:spPr>
          <p:txBody>
            <a:bodyPr wrap="square" lIns="0" tIns="0" rIns="0" bIns="0" rtlCol="0"/>
            <a:lstStyle/>
            <a:p>
              <a:endParaRPr/>
            </a:p>
          </p:txBody>
        </p:sp>
        <p:sp>
          <p:nvSpPr>
            <p:cNvPr id="40" name="object 40"/>
            <p:cNvSpPr/>
            <p:nvPr/>
          </p:nvSpPr>
          <p:spPr>
            <a:xfrm>
              <a:off x="4716000" y="5769005"/>
              <a:ext cx="3114040" cy="0"/>
            </a:xfrm>
            <a:custGeom>
              <a:avLst/>
              <a:gdLst/>
              <a:ahLst/>
              <a:cxnLst/>
              <a:rect l="l" t="t" r="r" b="b"/>
              <a:pathLst>
                <a:path w="3114040">
                  <a:moveTo>
                    <a:pt x="0" y="0"/>
                  </a:moveTo>
                  <a:lnTo>
                    <a:pt x="3114001" y="0"/>
                  </a:lnTo>
                </a:path>
              </a:pathLst>
            </a:custGeom>
            <a:ln w="12700">
              <a:solidFill>
                <a:srgbClr val="949049"/>
              </a:solidFill>
            </a:ln>
          </p:spPr>
          <p:txBody>
            <a:bodyPr wrap="square" lIns="0" tIns="0" rIns="0" bIns="0" rtlCol="0"/>
            <a:lstStyle/>
            <a:p>
              <a:endParaRPr/>
            </a:p>
          </p:txBody>
        </p:sp>
        <p:sp>
          <p:nvSpPr>
            <p:cNvPr id="41" name="object 41"/>
            <p:cNvSpPr/>
            <p:nvPr/>
          </p:nvSpPr>
          <p:spPr>
            <a:xfrm>
              <a:off x="7830001" y="5769005"/>
              <a:ext cx="2423160" cy="0"/>
            </a:xfrm>
            <a:custGeom>
              <a:avLst/>
              <a:gdLst/>
              <a:ahLst/>
              <a:cxnLst/>
              <a:rect l="l" t="t" r="r" b="b"/>
              <a:pathLst>
                <a:path w="2423159">
                  <a:moveTo>
                    <a:pt x="0" y="0"/>
                  </a:moveTo>
                  <a:lnTo>
                    <a:pt x="2422804" y="0"/>
                  </a:lnTo>
                </a:path>
              </a:pathLst>
            </a:custGeom>
            <a:ln w="12700">
              <a:solidFill>
                <a:srgbClr val="949049"/>
              </a:solidFill>
            </a:ln>
          </p:spPr>
          <p:txBody>
            <a:bodyPr wrap="square" lIns="0" tIns="0" rIns="0" bIns="0" rtlCol="0"/>
            <a:lstStyle/>
            <a:p>
              <a:endParaRPr/>
            </a:p>
          </p:txBody>
        </p:sp>
        <p:sp>
          <p:nvSpPr>
            <p:cNvPr id="42" name="object 42"/>
            <p:cNvSpPr/>
            <p:nvPr/>
          </p:nvSpPr>
          <p:spPr>
            <a:xfrm>
              <a:off x="457200" y="1090805"/>
              <a:ext cx="407034" cy="12700"/>
            </a:xfrm>
            <a:custGeom>
              <a:avLst/>
              <a:gdLst/>
              <a:ahLst/>
              <a:cxnLst/>
              <a:rect l="l" t="t" r="r" b="b"/>
              <a:pathLst>
                <a:path w="407034" h="12700">
                  <a:moveTo>
                    <a:pt x="0" y="12700"/>
                  </a:moveTo>
                  <a:lnTo>
                    <a:pt x="406793" y="12700"/>
                  </a:lnTo>
                  <a:lnTo>
                    <a:pt x="406793" y="0"/>
                  </a:lnTo>
                  <a:lnTo>
                    <a:pt x="0" y="0"/>
                  </a:lnTo>
                  <a:lnTo>
                    <a:pt x="0" y="12700"/>
                  </a:lnTo>
                  <a:close/>
                </a:path>
              </a:pathLst>
            </a:custGeom>
            <a:solidFill>
              <a:srgbClr val="FFFFFF"/>
            </a:solidFill>
          </p:spPr>
          <p:txBody>
            <a:bodyPr wrap="square" lIns="0" tIns="0" rIns="0" bIns="0" rtlCol="0"/>
            <a:lstStyle/>
            <a:p>
              <a:endParaRPr/>
            </a:p>
          </p:txBody>
        </p:sp>
        <p:sp>
          <p:nvSpPr>
            <p:cNvPr id="43" name="object 43"/>
            <p:cNvSpPr/>
            <p:nvPr/>
          </p:nvSpPr>
          <p:spPr>
            <a:xfrm>
              <a:off x="463550" y="1103508"/>
              <a:ext cx="0" cy="726440"/>
            </a:xfrm>
            <a:custGeom>
              <a:avLst/>
              <a:gdLst/>
              <a:ahLst/>
              <a:cxnLst/>
              <a:rect l="l" t="t" r="r" b="b"/>
              <a:pathLst>
                <a:path h="726439">
                  <a:moveTo>
                    <a:pt x="0" y="726147"/>
                  </a:moveTo>
                  <a:lnTo>
                    <a:pt x="0" y="0"/>
                  </a:lnTo>
                </a:path>
              </a:pathLst>
            </a:custGeom>
            <a:ln w="12700">
              <a:solidFill>
                <a:srgbClr val="FFFFFF"/>
              </a:solidFill>
            </a:ln>
          </p:spPr>
          <p:txBody>
            <a:bodyPr wrap="square" lIns="0" tIns="0" rIns="0" bIns="0" rtlCol="0"/>
            <a:lstStyle/>
            <a:p>
              <a:endParaRPr/>
            </a:p>
          </p:txBody>
        </p:sp>
        <p:sp>
          <p:nvSpPr>
            <p:cNvPr id="44" name="object 44"/>
            <p:cNvSpPr/>
            <p:nvPr/>
          </p:nvSpPr>
          <p:spPr>
            <a:xfrm>
              <a:off x="864000" y="1103508"/>
              <a:ext cx="0" cy="726440"/>
            </a:xfrm>
            <a:custGeom>
              <a:avLst/>
              <a:gdLst/>
              <a:ahLst/>
              <a:cxnLst/>
              <a:rect l="l" t="t" r="r" b="b"/>
              <a:pathLst>
                <a:path h="726439">
                  <a:moveTo>
                    <a:pt x="0" y="726147"/>
                  </a:moveTo>
                  <a:lnTo>
                    <a:pt x="0" y="0"/>
                  </a:lnTo>
                </a:path>
              </a:pathLst>
            </a:custGeom>
            <a:ln w="12700">
              <a:solidFill>
                <a:srgbClr val="FFFFFF"/>
              </a:solidFill>
            </a:ln>
          </p:spPr>
          <p:txBody>
            <a:bodyPr wrap="square" lIns="0" tIns="0" rIns="0" bIns="0" rtlCol="0"/>
            <a:lstStyle/>
            <a:p>
              <a:endParaRPr/>
            </a:p>
          </p:txBody>
        </p:sp>
        <p:sp>
          <p:nvSpPr>
            <p:cNvPr id="45" name="object 45"/>
            <p:cNvSpPr/>
            <p:nvPr/>
          </p:nvSpPr>
          <p:spPr>
            <a:xfrm>
              <a:off x="463550" y="5775357"/>
              <a:ext cx="0" cy="1208405"/>
            </a:xfrm>
            <a:custGeom>
              <a:avLst/>
              <a:gdLst/>
              <a:ahLst/>
              <a:cxnLst/>
              <a:rect l="l" t="t" r="r" b="b"/>
              <a:pathLst>
                <a:path h="1208404">
                  <a:moveTo>
                    <a:pt x="0" y="1207947"/>
                  </a:moveTo>
                  <a:lnTo>
                    <a:pt x="0" y="0"/>
                  </a:lnTo>
                </a:path>
              </a:pathLst>
            </a:custGeom>
            <a:ln w="12700">
              <a:solidFill>
                <a:srgbClr val="FFFFFF"/>
              </a:solidFill>
            </a:ln>
          </p:spPr>
          <p:txBody>
            <a:bodyPr wrap="square" lIns="0" tIns="0" rIns="0" bIns="0" rtlCol="0"/>
            <a:lstStyle/>
            <a:p>
              <a:endParaRPr/>
            </a:p>
          </p:txBody>
        </p:sp>
        <p:sp>
          <p:nvSpPr>
            <p:cNvPr id="46" name="object 46"/>
            <p:cNvSpPr/>
            <p:nvPr/>
          </p:nvSpPr>
          <p:spPr>
            <a:xfrm>
              <a:off x="864000" y="5775357"/>
              <a:ext cx="0" cy="1208405"/>
            </a:xfrm>
            <a:custGeom>
              <a:avLst/>
              <a:gdLst/>
              <a:ahLst/>
              <a:cxnLst/>
              <a:rect l="l" t="t" r="r" b="b"/>
              <a:pathLst>
                <a:path h="1208404">
                  <a:moveTo>
                    <a:pt x="0" y="1207947"/>
                  </a:moveTo>
                  <a:lnTo>
                    <a:pt x="0" y="0"/>
                  </a:lnTo>
                </a:path>
              </a:pathLst>
            </a:custGeom>
            <a:ln w="12700">
              <a:solidFill>
                <a:srgbClr val="FFFFFF"/>
              </a:solidFill>
            </a:ln>
          </p:spPr>
          <p:txBody>
            <a:bodyPr wrap="square" lIns="0" tIns="0" rIns="0" bIns="0" rtlCol="0"/>
            <a:lstStyle/>
            <a:p>
              <a:endParaRPr/>
            </a:p>
          </p:txBody>
        </p:sp>
        <p:sp>
          <p:nvSpPr>
            <p:cNvPr id="47" name="object 47"/>
            <p:cNvSpPr/>
            <p:nvPr/>
          </p:nvSpPr>
          <p:spPr>
            <a:xfrm>
              <a:off x="457200" y="6983305"/>
              <a:ext cx="413384" cy="12700"/>
            </a:xfrm>
            <a:custGeom>
              <a:avLst/>
              <a:gdLst/>
              <a:ahLst/>
              <a:cxnLst/>
              <a:rect l="l" t="t" r="r" b="b"/>
              <a:pathLst>
                <a:path w="413384" h="12700">
                  <a:moveTo>
                    <a:pt x="0" y="12700"/>
                  </a:moveTo>
                  <a:lnTo>
                    <a:pt x="413143" y="12700"/>
                  </a:lnTo>
                  <a:lnTo>
                    <a:pt x="413143" y="0"/>
                  </a:lnTo>
                  <a:lnTo>
                    <a:pt x="0" y="0"/>
                  </a:lnTo>
                  <a:lnTo>
                    <a:pt x="0" y="12700"/>
                  </a:lnTo>
                  <a:close/>
                </a:path>
              </a:pathLst>
            </a:custGeom>
            <a:solidFill>
              <a:srgbClr val="FFFFFF"/>
            </a:solidFill>
          </p:spPr>
          <p:txBody>
            <a:bodyPr wrap="square" lIns="0" tIns="0" rIns="0" bIns="0" rtlCol="0"/>
            <a:lstStyle/>
            <a:p>
              <a:endParaRPr/>
            </a:p>
          </p:txBody>
        </p:sp>
        <p:sp>
          <p:nvSpPr>
            <p:cNvPr id="48" name="object 48"/>
            <p:cNvSpPr/>
            <p:nvPr/>
          </p:nvSpPr>
          <p:spPr>
            <a:xfrm>
              <a:off x="463550" y="1842355"/>
              <a:ext cx="0" cy="3920490"/>
            </a:xfrm>
            <a:custGeom>
              <a:avLst/>
              <a:gdLst/>
              <a:ahLst/>
              <a:cxnLst/>
              <a:rect l="l" t="t" r="r" b="b"/>
              <a:pathLst>
                <a:path h="3920490">
                  <a:moveTo>
                    <a:pt x="0" y="3920299"/>
                  </a:moveTo>
                  <a:lnTo>
                    <a:pt x="0" y="0"/>
                  </a:lnTo>
                </a:path>
              </a:pathLst>
            </a:custGeom>
            <a:ln w="12700">
              <a:solidFill>
                <a:srgbClr val="FFFFFF"/>
              </a:solidFill>
            </a:ln>
          </p:spPr>
          <p:txBody>
            <a:bodyPr wrap="square" lIns="0" tIns="0" rIns="0" bIns="0" rtlCol="0"/>
            <a:lstStyle/>
            <a:p>
              <a:endParaRPr/>
            </a:p>
          </p:txBody>
        </p:sp>
        <p:sp>
          <p:nvSpPr>
            <p:cNvPr id="49" name="object 49"/>
            <p:cNvSpPr/>
            <p:nvPr/>
          </p:nvSpPr>
          <p:spPr>
            <a:xfrm>
              <a:off x="864000" y="1842355"/>
              <a:ext cx="0" cy="3920490"/>
            </a:xfrm>
            <a:custGeom>
              <a:avLst/>
              <a:gdLst/>
              <a:ahLst/>
              <a:cxnLst/>
              <a:rect l="l" t="t" r="r" b="b"/>
              <a:pathLst>
                <a:path h="3920490">
                  <a:moveTo>
                    <a:pt x="0" y="3920299"/>
                  </a:moveTo>
                  <a:lnTo>
                    <a:pt x="0" y="0"/>
                  </a:lnTo>
                </a:path>
              </a:pathLst>
            </a:custGeom>
            <a:ln w="12700">
              <a:solidFill>
                <a:srgbClr val="FFFFFF"/>
              </a:solidFill>
            </a:ln>
          </p:spPr>
          <p:txBody>
            <a:bodyPr wrap="square" lIns="0" tIns="0" rIns="0" bIns="0" rtlCol="0"/>
            <a:lstStyle/>
            <a:p>
              <a:endParaRPr/>
            </a:p>
          </p:txBody>
        </p:sp>
        <p:sp>
          <p:nvSpPr>
            <p:cNvPr id="50" name="object 50"/>
            <p:cNvSpPr/>
            <p:nvPr/>
          </p:nvSpPr>
          <p:spPr>
            <a:xfrm>
              <a:off x="457200" y="5762655"/>
              <a:ext cx="413384" cy="12700"/>
            </a:xfrm>
            <a:custGeom>
              <a:avLst/>
              <a:gdLst/>
              <a:ahLst/>
              <a:cxnLst/>
              <a:rect l="l" t="t" r="r" b="b"/>
              <a:pathLst>
                <a:path w="413384" h="12700">
                  <a:moveTo>
                    <a:pt x="0" y="12700"/>
                  </a:moveTo>
                  <a:lnTo>
                    <a:pt x="413143" y="12700"/>
                  </a:lnTo>
                  <a:lnTo>
                    <a:pt x="413143" y="0"/>
                  </a:lnTo>
                  <a:lnTo>
                    <a:pt x="0" y="0"/>
                  </a:lnTo>
                  <a:lnTo>
                    <a:pt x="0" y="12700"/>
                  </a:lnTo>
                  <a:close/>
                </a:path>
              </a:pathLst>
            </a:custGeom>
            <a:solidFill>
              <a:srgbClr val="FFFFFF"/>
            </a:solidFill>
          </p:spPr>
          <p:txBody>
            <a:bodyPr wrap="square" lIns="0" tIns="0" rIns="0" bIns="0" rtlCol="0"/>
            <a:lstStyle/>
            <a:p>
              <a:endParaRPr/>
            </a:p>
          </p:txBody>
        </p:sp>
      </p:grpSp>
      <p:sp>
        <p:nvSpPr>
          <p:cNvPr id="51" name="object 51"/>
          <p:cNvSpPr txBox="1"/>
          <p:nvPr/>
        </p:nvSpPr>
        <p:spPr>
          <a:xfrm>
            <a:off x="475224" y="1336855"/>
            <a:ext cx="157864" cy="225885"/>
          </a:xfrm>
          <a:prstGeom prst="rect">
            <a:avLst/>
          </a:prstGeom>
        </p:spPr>
        <p:txBody>
          <a:bodyPr vert="vert270" wrap="square" lIns="0" tIns="9231" rIns="0" bIns="0" rtlCol="0">
            <a:spAutoFit/>
          </a:bodyPr>
          <a:lstStyle/>
          <a:p>
            <a:pPr marL="10860">
              <a:lnSpc>
                <a:spcPct val="100000"/>
              </a:lnSpc>
              <a:spcBef>
                <a:spcPts val="73"/>
              </a:spcBef>
            </a:pPr>
            <a:r>
              <a:rPr sz="1026" spc="-21" dirty="0">
                <a:solidFill>
                  <a:srgbClr val="FFFFFF"/>
                </a:solidFill>
                <a:latin typeface="PMingLiU-ExtB"/>
                <a:cs typeface="PMingLiU-ExtB"/>
              </a:rPr>
              <a:t>Age</a:t>
            </a:r>
            <a:endParaRPr sz="1026">
              <a:latin typeface="PMingLiU-ExtB"/>
              <a:cs typeface="PMingLiU-ExtB"/>
            </a:endParaRPr>
          </a:p>
        </p:txBody>
      </p:sp>
      <p:sp>
        <p:nvSpPr>
          <p:cNvPr id="52" name="object 52"/>
          <p:cNvSpPr txBox="1">
            <a:spLocks noGrp="1"/>
          </p:cNvSpPr>
          <p:nvPr>
            <p:ph type="title" idx="4294967295"/>
          </p:nvPr>
        </p:nvSpPr>
        <p:spPr>
          <a:xfrm>
            <a:off x="0" y="1117600"/>
            <a:ext cx="1431925" cy="255588"/>
          </a:xfrm>
          <a:prstGeom prst="rect">
            <a:avLst/>
          </a:prstGeom>
        </p:spPr>
        <p:txBody>
          <a:bodyPr vert="horz" wrap="square" lIns="0" tIns="10860" rIns="0" bIns="0" rtlCol="0">
            <a:spAutoFit/>
          </a:bodyPr>
          <a:lstStyle/>
          <a:p>
            <a:pPr marL="10860">
              <a:lnSpc>
                <a:spcPct val="100000"/>
              </a:lnSpc>
              <a:spcBef>
                <a:spcPts val="86"/>
              </a:spcBef>
            </a:pPr>
            <a:r>
              <a:rPr dirty="0">
                <a:solidFill>
                  <a:srgbClr val="FFFFFF"/>
                </a:solidFill>
              </a:rPr>
              <a:t>Secondary</a:t>
            </a:r>
            <a:r>
              <a:rPr spc="-47" dirty="0">
                <a:solidFill>
                  <a:srgbClr val="FFFFFF"/>
                </a:solidFill>
              </a:rPr>
              <a:t> </a:t>
            </a:r>
            <a:r>
              <a:rPr spc="-34" dirty="0">
                <a:solidFill>
                  <a:srgbClr val="FFFFFF"/>
                </a:solidFill>
              </a:rPr>
              <a:t>Y7-</a:t>
            </a:r>
            <a:r>
              <a:rPr spc="-21" dirty="0">
                <a:solidFill>
                  <a:srgbClr val="FFFFFF"/>
                </a:solidFill>
              </a:rPr>
              <a:t>Y11</a:t>
            </a:r>
          </a:p>
        </p:txBody>
      </p:sp>
      <p:sp>
        <p:nvSpPr>
          <p:cNvPr id="53" name="object 53"/>
          <p:cNvSpPr txBox="1"/>
          <p:nvPr/>
        </p:nvSpPr>
        <p:spPr>
          <a:xfrm>
            <a:off x="1941077" y="1338913"/>
            <a:ext cx="889422" cy="334484"/>
          </a:xfrm>
          <a:prstGeom prst="rect">
            <a:avLst/>
          </a:prstGeom>
        </p:spPr>
        <p:txBody>
          <a:bodyPr vert="horz" wrap="square" lIns="0" tIns="10860" rIns="0" bIns="0" rtlCol="0">
            <a:spAutoFit/>
          </a:bodyPr>
          <a:lstStyle/>
          <a:p>
            <a:pPr marL="10860">
              <a:lnSpc>
                <a:spcPct val="100000"/>
              </a:lnSpc>
              <a:spcBef>
                <a:spcPts val="86"/>
              </a:spcBef>
            </a:pPr>
            <a:r>
              <a:rPr sz="1026" dirty="0">
                <a:solidFill>
                  <a:srgbClr val="FFFFFF"/>
                </a:solidFill>
                <a:latin typeface="Calibri"/>
                <a:cs typeface="Calibri"/>
              </a:rPr>
              <a:t>Key</a:t>
            </a:r>
            <a:r>
              <a:rPr sz="1026" spc="-21" dirty="0">
                <a:solidFill>
                  <a:srgbClr val="FFFFFF"/>
                </a:solidFill>
                <a:latin typeface="Calibri"/>
                <a:cs typeface="Calibri"/>
              </a:rPr>
              <a:t> </a:t>
            </a:r>
            <a:r>
              <a:rPr sz="1026" dirty="0">
                <a:solidFill>
                  <a:srgbClr val="FFFFFF"/>
                </a:solidFill>
                <a:latin typeface="Calibri"/>
                <a:cs typeface="Calibri"/>
              </a:rPr>
              <a:t>Stages</a:t>
            </a:r>
            <a:r>
              <a:rPr sz="1026" spc="-21" dirty="0">
                <a:solidFill>
                  <a:srgbClr val="FFFFFF"/>
                </a:solidFill>
                <a:latin typeface="Calibri"/>
                <a:cs typeface="Calibri"/>
              </a:rPr>
              <a:t> </a:t>
            </a:r>
            <a:r>
              <a:rPr sz="1026" dirty="0">
                <a:solidFill>
                  <a:srgbClr val="FFFFFF"/>
                </a:solidFill>
                <a:latin typeface="Calibri"/>
                <a:cs typeface="Calibri"/>
              </a:rPr>
              <a:t>3</a:t>
            </a:r>
            <a:r>
              <a:rPr sz="1026" spc="-21" dirty="0">
                <a:solidFill>
                  <a:srgbClr val="FFFFFF"/>
                </a:solidFill>
                <a:latin typeface="Calibri"/>
                <a:cs typeface="Calibri"/>
              </a:rPr>
              <a:t> </a:t>
            </a:r>
            <a:r>
              <a:rPr sz="1026" dirty="0">
                <a:solidFill>
                  <a:srgbClr val="FFFFFF"/>
                </a:solidFill>
                <a:latin typeface="Calibri"/>
                <a:cs typeface="Calibri"/>
              </a:rPr>
              <a:t>&amp;</a:t>
            </a:r>
            <a:r>
              <a:rPr sz="1026" spc="-21" dirty="0">
                <a:solidFill>
                  <a:srgbClr val="FFFFFF"/>
                </a:solidFill>
                <a:latin typeface="Calibri"/>
                <a:cs typeface="Calibri"/>
              </a:rPr>
              <a:t> </a:t>
            </a:r>
            <a:r>
              <a:rPr sz="1026" spc="-43" dirty="0">
                <a:solidFill>
                  <a:srgbClr val="FFFFFF"/>
                </a:solidFill>
                <a:latin typeface="Calibri"/>
                <a:cs typeface="Calibri"/>
              </a:rPr>
              <a:t>4</a:t>
            </a:r>
            <a:endParaRPr sz="1026">
              <a:latin typeface="Calibri"/>
              <a:cs typeface="Calibri"/>
            </a:endParaRPr>
          </a:p>
          <a:p>
            <a:pPr marL="39095">
              <a:lnSpc>
                <a:spcPct val="100000"/>
              </a:lnSpc>
            </a:pPr>
            <a:r>
              <a:rPr sz="1026" spc="-9" dirty="0">
                <a:solidFill>
                  <a:srgbClr val="FFFFFF"/>
                </a:solidFill>
                <a:latin typeface="Calibri"/>
                <a:cs typeface="Calibri"/>
              </a:rPr>
              <a:t>11-</a:t>
            </a:r>
            <a:r>
              <a:rPr sz="1026" dirty="0">
                <a:solidFill>
                  <a:srgbClr val="FFFFFF"/>
                </a:solidFill>
                <a:latin typeface="Calibri"/>
                <a:cs typeface="Calibri"/>
              </a:rPr>
              <a:t>16</a:t>
            </a:r>
            <a:r>
              <a:rPr sz="1026" spc="-9" dirty="0">
                <a:solidFill>
                  <a:srgbClr val="FFFFFF"/>
                </a:solidFill>
                <a:latin typeface="Calibri"/>
                <a:cs typeface="Calibri"/>
              </a:rPr>
              <a:t> </a:t>
            </a:r>
            <a:r>
              <a:rPr sz="1026" dirty="0">
                <a:solidFill>
                  <a:srgbClr val="FFFFFF"/>
                </a:solidFill>
                <a:latin typeface="Calibri"/>
                <a:cs typeface="Calibri"/>
              </a:rPr>
              <a:t>year</a:t>
            </a:r>
            <a:r>
              <a:rPr sz="1026" spc="-4" dirty="0">
                <a:solidFill>
                  <a:srgbClr val="FFFFFF"/>
                </a:solidFill>
                <a:latin typeface="Calibri"/>
                <a:cs typeface="Calibri"/>
              </a:rPr>
              <a:t> </a:t>
            </a:r>
            <a:r>
              <a:rPr sz="1026" spc="-17" dirty="0">
                <a:solidFill>
                  <a:srgbClr val="FFFFFF"/>
                </a:solidFill>
                <a:latin typeface="Calibri"/>
                <a:cs typeface="Calibri"/>
              </a:rPr>
              <a:t>olds</a:t>
            </a:r>
            <a:endParaRPr sz="1026">
              <a:latin typeface="Calibri"/>
              <a:cs typeface="Calibri"/>
            </a:endParaRPr>
          </a:p>
        </p:txBody>
      </p:sp>
      <p:sp>
        <p:nvSpPr>
          <p:cNvPr id="54" name="object 54"/>
          <p:cNvSpPr txBox="1"/>
          <p:nvPr/>
        </p:nvSpPr>
        <p:spPr>
          <a:xfrm>
            <a:off x="4500271" y="1117372"/>
            <a:ext cx="1728346" cy="556025"/>
          </a:xfrm>
          <a:prstGeom prst="rect">
            <a:avLst/>
          </a:prstGeom>
        </p:spPr>
        <p:txBody>
          <a:bodyPr vert="horz" wrap="square" lIns="0" tIns="10860" rIns="0" bIns="0" rtlCol="0">
            <a:spAutoFit/>
          </a:bodyPr>
          <a:lstStyle/>
          <a:p>
            <a:pPr algn="ctr">
              <a:lnSpc>
                <a:spcPts val="1796"/>
              </a:lnSpc>
              <a:spcBef>
                <a:spcPts val="86"/>
              </a:spcBef>
            </a:pPr>
            <a:r>
              <a:rPr sz="1539" spc="-21" dirty="0">
                <a:solidFill>
                  <a:srgbClr val="FFFFFF"/>
                </a:solidFill>
                <a:latin typeface="Calibri"/>
                <a:cs typeface="Calibri"/>
              </a:rPr>
              <a:t>Post-16</a:t>
            </a:r>
            <a:endParaRPr sz="1539">
              <a:latin typeface="Calibri"/>
              <a:cs typeface="Calibri"/>
            </a:endParaRPr>
          </a:p>
          <a:p>
            <a:pPr algn="ctr">
              <a:lnSpc>
                <a:spcPts val="1180"/>
              </a:lnSpc>
            </a:pPr>
            <a:r>
              <a:rPr sz="1026" dirty="0">
                <a:solidFill>
                  <a:srgbClr val="FFFFFF"/>
                </a:solidFill>
                <a:latin typeface="Calibri"/>
                <a:cs typeface="Calibri"/>
              </a:rPr>
              <a:t>In </a:t>
            </a:r>
            <a:r>
              <a:rPr sz="1026" spc="-9" dirty="0">
                <a:solidFill>
                  <a:srgbClr val="FFFFFF"/>
                </a:solidFill>
                <a:latin typeface="Calibri"/>
                <a:cs typeface="Calibri"/>
              </a:rPr>
              <a:t>schools</a:t>
            </a:r>
            <a:r>
              <a:rPr sz="1026" dirty="0">
                <a:solidFill>
                  <a:srgbClr val="FFFFFF"/>
                </a:solidFill>
                <a:latin typeface="Calibri"/>
                <a:cs typeface="Calibri"/>
              </a:rPr>
              <a:t> and </a:t>
            </a:r>
            <a:r>
              <a:rPr sz="1026" spc="-21" dirty="0">
                <a:solidFill>
                  <a:srgbClr val="FFFFFF"/>
                </a:solidFill>
                <a:latin typeface="Calibri"/>
                <a:cs typeface="Calibri"/>
              </a:rPr>
              <a:t>post-</a:t>
            </a:r>
            <a:r>
              <a:rPr sz="1026" dirty="0">
                <a:solidFill>
                  <a:srgbClr val="FFFFFF"/>
                </a:solidFill>
                <a:latin typeface="Calibri"/>
                <a:cs typeface="Calibri"/>
              </a:rPr>
              <a:t>16</a:t>
            </a:r>
            <a:r>
              <a:rPr sz="1026" spc="4" dirty="0">
                <a:solidFill>
                  <a:srgbClr val="FFFFFF"/>
                </a:solidFill>
                <a:latin typeface="Calibri"/>
                <a:cs typeface="Calibri"/>
              </a:rPr>
              <a:t> </a:t>
            </a:r>
            <a:r>
              <a:rPr sz="1026" spc="-9" dirty="0">
                <a:solidFill>
                  <a:srgbClr val="FFFFFF"/>
                </a:solidFill>
                <a:latin typeface="Calibri"/>
                <a:cs typeface="Calibri"/>
              </a:rPr>
              <a:t>providers</a:t>
            </a:r>
            <a:endParaRPr sz="1026">
              <a:latin typeface="Calibri"/>
              <a:cs typeface="Calibri"/>
            </a:endParaRPr>
          </a:p>
          <a:p>
            <a:pPr algn="ctr">
              <a:lnSpc>
                <a:spcPct val="100000"/>
              </a:lnSpc>
            </a:pPr>
            <a:r>
              <a:rPr sz="1026" spc="-9" dirty="0">
                <a:solidFill>
                  <a:srgbClr val="FFFFFF"/>
                </a:solidFill>
                <a:latin typeface="Calibri"/>
                <a:cs typeface="Calibri"/>
              </a:rPr>
              <a:t>16-</a:t>
            </a:r>
            <a:r>
              <a:rPr sz="1026" dirty="0">
                <a:solidFill>
                  <a:srgbClr val="FFFFFF"/>
                </a:solidFill>
                <a:latin typeface="Calibri"/>
                <a:cs typeface="Calibri"/>
              </a:rPr>
              <a:t>19</a:t>
            </a:r>
            <a:r>
              <a:rPr sz="1026" spc="-9" dirty="0">
                <a:solidFill>
                  <a:srgbClr val="FFFFFF"/>
                </a:solidFill>
                <a:latin typeface="Calibri"/>
                <a:cs typeface="Calibri"/>
              </a:rPr>
              <a:t> </a:t>
            </a:r>
            <a:r>
              <a:rPr sz="1026" dirty="0">
                <a:solidFill>
                  <a:srgbClr val="FFFFFF"/>
                </a:solidFill>
                <a:latin typeface="Calibri"/>
                <a:cs typeface="Calibri"/>
              </a:rPr>
              <a:t>year</a:t>
            </a:r>
            <a:r>
              <a:rPr sz="1026" spc="-4" dirty="0">
                <a:solidFill>
                  <a:srgbClr val="FFFFFF"/>
                </a:solidFill>
                <a:latin typeface="Calibri"/>
                <a:cs typeface="Calibri"/>
              </a:rPr>
              <a:t> </a:t>
            </a:r>
            <a:r>
              <a:rPr sz="1026" spc="-17" dirty="0">
                <a:solidFill>
                  <a:srgbClr val="FFFFFF"/>
                </a:solidFill>
                <a:latin typeface="Calibri"/>
                <a:cs typeface="Calibri"/>
              </a:rPr>
              <a:t>olds</a:t>
            </a:r>
            <a:endParaRPr sz="1026">
              <a:latin typeface="Calibri"/>
              <a:cs typeface="Calibri"/>
            </a:endParaRPr>
          </a:p>
        </p:txBody>
      </p:sp>
      <p:sp>
        <p:nvSpPr>
          <p:cNvPr id="55" name="object 55"/>
          <p:cNvSpPr txBox="1"/>
          <p:nvPr/>
        </p:nvSpPr>
        <p:spPr>
          <a:xfrm>
            <a:off x="7312198" y="1117373"/>
            <a:ext cx="833494" cy="399642"/>
          </a:xfrm>
          <a:prstGeom prst="rect">
            <a:avLst/>
          </a:prstGeom>
        </p:spPr>
        <p:txBody>
          <a:bodyPr vert="horz" wrap="square" lIns="0" tIns="10860" rIns="0" bIns="0" rtlCol="0">
            <a:spAutoFit/>
          </a:bodyPr>
          <a:lstStyle/>
          <a:p>
            <a:pPr algn="ctr">
              <a:lnSpc>
                <a:spcPts val="1796"/>
              </a:lnSpc>
              <a:spcBef>
                <a:spcPts val="86"/>
              </a:spcBef>
            </a:pPr>
            <a:r>
              <a:rPr sz="1539" spc="-21" dirty="0">
                <a:solidFill>
                  <a:srgbClr val="FFFFFF"/>
                </a:solidFill>
                <a:latin typeface="Calibri"/>
                <a:cs typeface="Calibri"/>
              </a:rPr>
              <a:t>Post-19</a:t>
            </a:r>
            <a:endParaRPr sz="1539">
              <a:latin typeface="Calibri"/>
              <a:cs typeface="Calibri"/>
            </a:endParaRPr>
          </a:p>
          <a:p>
            <a:pPr algn="ctr">
              <a:lnSpc>
                <a:spcPts val="1180"/>
              </a:lnSpc>
            </a:pPr>
            <a:r>
              <a:rPr sz="1026" spc="-9" dirty="0">
                <a:solidFill>
                  <a:srgbClr val="FFFFFF"/>
                </a:solidFill>
                <a:latin typeface="Calibri"/>
                <a:cs typeface="Calibri"/>
              </a:rPr>
              <a:t>19-</a:t>
            </a:r>
            <a:r>
              <a:rPr sz="1026" dirty="0">
                <a:solidFill>
                  <a:srgbClr val="FFFFFF"/>
                </a:solidFill>
                <a:latin typeface="Calibri"/>
                <a:cs typeface="Calibri"/>
              </a:rPr>
              <a:t>25</a:t>
            </a:r>
            <a:r>
              <a:rPr sz="1026" spc="-9" dirty="0">
                <a:solidFill>
                  <a:srgbClr val="FFFFFF"/>
                </a:solidFill>
                <a:latin typeface="Calibri"/>
                <a:cs typeface="Calibri"/>
              </a:rPr>
              <a:t> </a:t>
            </a:r>
            <a:r>
              <a:rPr sz="1026" dirty="0">
                <a:solidFill>
                  <a:srgbClr val="FFFFFF"/>
                </a:solidFill>
                <a:latin typeface="Calibri"/>
                <a:cs typeface="Calibri"/>
              </a:rPr>
              <a:t>year</a:t>
            </a:r>
            <a:r>
              <a:rPr sz="1026" spc="-4" dirty="0">
                <a:solidFill>
                  <a:srgbClr val="FFFFFF"/>
                </a:solidFill>
                <a:latin typeface="Calibri"/>
                <a:cs typeface="Calibri"/>
              </a:rPr>
              <a:t> </a:t>
            </a:r>
            <a:r>
              <a:rPr sz="1026" spc="-17" dirty="0">
                <a:solidFill>
                  <a:srgbClr val="FFFFFF"/>
                </a:solidFill>
                <a:latin typeface="Calibri"/>
                <a:cs typeface="Calibri"/>
              </a:rPr>
              <a:t>olds</a:t>
            </a:r>
            <a:endParaRPr sz="1026">
              <a:latin typeface="Calibri"/>
              <a:cs typeface="Calibri"/>
            </a:endParaRPr>
          </a:p>
        </p:txBody>
      </p:sp>
      <p:sp>
        <p:nvSpPr>
          <p:cNvPr id="56" name="object 56"/>
          <p:cNvSpPr txBox="1"/>
          <p:nvPr/>
        </p:nvSpPr>
        <p:spPr>
          <a:xfrm>
            <a:off x="507869" y="2760616"/>
            <a:ext cx="141064" cy="1373229"/>
          </a:xfrm>
          <a:prstGeom prst="rect">
            <a:avLst/>
          </a:prstGeom>
        </p:spPr>
        <p:txBody>
          <a:bodyPr vert="vert270" wrap="square" lIns="0" tIns="0" rIns="0" bIns="0" rtlCol="0">
            <a:spAutoFit/>
          </a:bodyPr>
          <a:lstStyle/>
          <a:p>
            <a:pPr marL="10860">
              <a:lnSpc>
                <a:spcPts val="1060"/>
              </a:lnSpc>
            </a:pPr>
            <a:r>
              <a:rPr sz="1026" dirty="0">
                <a:solidFill>
                  <a:srgbClr val="FFFFFF"/>
                </a:solidFill>
                <a:latin typeface="Calibri"/>
                <a:cs typeface="Calibri"/>
              </a:rPr>
              <a:t>Steps</a:t>
            </a:r>
            <a:r>
              <a:rPr sz="1026" spc="201" dirty="0">
                <a:solidFill>
                  <a:srgbClr val="FFFFFF"/>
                </a:solidFill>
                <a:latin typeface="Calibri"/>
                <a:cs typeface="Calibri"/>
              </a:rPr>
              <a:t> </a:t>
            </a:r>
            <a:r>
              <a:rPr sz="1026" spc="-21" dirty="0">
                <a:solidFill>
                  <a:srgbClr val="FFFFFF"/>
                </a:solidFill>
                <a:latin typeface="Calibri"/>
                <a:cs typeface="Calibri"/>
              </a:rPr>
              <a:t>Towards </a:t>
            </a:r>
            <a:r>
              <a:rPr sz="1026" spc="-9" dirty="0">
                <a:solidFill>
                  <a:srgbClr val="FFFFFF"/>
                </a:solidFill>
                <a:latin typeface="Calibri"/>
                <a:cs typeface="Calibri"/>
              </a:rPr>
              <a:t>Outcomes</a:t>
            </a:r>
            <a:endParaRPr sz="1026">
              <a:latin typeface="Calibri"/>
              <a:cs typeface="Calibri"/>
            </a:endParaRPr>
          </a:p>
        </p:txBody>
      </p:sp>
      <p:sp>
        <p:nvSpPr>
          <p:cNvPr id="57" name="object 57"/>
          <p:cNvSpPr txBox="1"/>
          <p:nvPr/>
        </p:nvSpPr>
        <p:spPr>
          <a:xfrm>
            <a:off x="771392" y="1765459"/>
            <a:ext cx="3216690" cy="3149359"/>
          </a:xfrm>
          <a:prstGeom prst="rect">
            <a:avLst/>
          </a:prstGeom>
        </p:spPr>
        <p:txBody>
          <a:bodyPr vert="horz" wrap="square" lIns="0" tIns="10860" rIns="0" bIns="0" rtlCol="0">
            <a:spAutoFit/>
          </a:bodyPr>
          <a:lstStyle/>
          <a:p>
            <a:pPr marL="206336" marR="42896" indent="-195476">
              <a:lnSpc>
                <a:spcPct val="100000"/>
              </a:lnSpc>
              <a:spcBef>
                <a:spcPts val="86"/>
              </a:spcBef>
              <a:buChar char="•"/>
              <a:tabLst>
                <a:tab pos="206336" algn="l"/>
              </a:tabLst>
            </a:pPr>
            <a:r>
              <a:rPr sz="1026" dirty="0">
                <a:latin typeface="Calibri"/>
                <a:cs typeface="Calibri"/>
              </a:rPr>
              <a:t>Subject</a:t>
            </a:r>
            <a:r>
              <a:rPr sz="1026" spc="-9" dirty="0">
                <a:latin typeface="Calibri"/>
                <a:cs typeface="Calibri"/>
              </a:rPr>
              <a:t> </a:t>
            </a:r>
            <a:r>
              <a:rPr sz="1026" dirty="0">
                <a:latin typeface="Calibri"/>
                <a:cs typeface="Calibri"/>
              </a:rPr>
              <a:t>option</a:t>
            </a:r>
            <a:r>
              <a:rPr sz="1026" spc="-13" dirty="0">
                <a:latin typeface="Calibri"/>
                <a:cs typeface="Calibri"/>
              </a:rPr>
              <a:t> </a:t>
            </a:r>
            <a:r>
              <a:rPr sz="1026" spc="-9" dirty="0">
                <a:latin typeface="Calibri"/>
                <a:cs typeface="Calibri"/>
              </a:rPr>
              <a:t>choices</a:t>
            </a:r>
            <a:r>
              <a:rPr sz="1026" spc="-13" dirty="0">
                <a:latin typeface="Calibri"/>
                <a:cs typeface="Calibri"/>
              </a:rPr>
              <a:t> </a:t>
            </a:r>
            <a:r>
              <a:rPr sz="1026" dirty="0">
                <a:latin typeface="Calibri"/>
                <a:cs typeface="Calibri"/>
              </a:rPr>
              <a:t>-</a:t>
            </a:r>
            <a:r>
              <a:rPr sz="1026" spc="-13" dirty="0">
                <a:latin typeface="Calibri"/>
                <a:cs typeface="Calibri"/>
              </a:rPr>
              <a:t> </a:t>
            </a:r>
            <a:r>
              <a:rPr sz="1026" dirty="0">
                <a:latin typeface="Calibri"/>
                <a:cs typeface="Calibri"/>
              </a:rPr>
              <a:t>thinking</a:t>
            </a:r>
            <a:r>
              <a:rPr sz="1026" spc="-9" dirty="0">
                <a:latin typeface="Calibri"/>
                <a:cs typeface="Calibri"/>
              </a:rPr>
              <a:t> </a:t>
            </a:r>
            <a:r>
              <a:rPr sz="1026" dirty="0">
                <a:latin typeface="Calibri"/>
                <a:cs typeface="Calibri"/>
              </a:rPr>
              <a:t>about</a:t>
            </a:r>
            <a:r>
              <a:rPr sz="1026" spc="-9" dirty="0">
                <a:latin typeface="Calibri"/>
                <a:cs typeface="Calibri"/>
              </a:rPr>
              <a:t> </a:t>
            </a:r>
            <a:r>
              <a:rPr sz="1026" dirty="0">
                <a:latin typeface="Calibri"/>
                <a:cs typeface="Calibri"/>
              </a:rPr>
              <a:t>university</a:t>
            </a:r>
            <a:r>
              <a:rPr sz="1026" spc="-9" dirty="0">
                <a:latin typeface="Calibri"/>
                <a:cs typeface="Calibri"/>
              </a:rPr>
              <a:t> </a:t>
            </a:r>
            <a:r>
              <a:rPr sz="1026" spc="-21" dirty="0">
                <a:latin typeface="Calibri"/>
                <a:cs typeface="Calibri"/>
              </a:rPr>
              <a:t>and </a:t>
            </a:r>
            <a:r>
              <a:rPr sz="1026" dirty="0">
                <a:latin typeface="Calibri"/>
                <a:cs typeface="Calibri"/>
              </a:rPr>
              <a:t>college,</a:t>
            </a:r>
            <a:r>
              <a:rPr sz="1026" spc="-21" dirty="0">
                <a:latin typeface="Calibri"/>
                <a:cs typeface="Calibri"/>
              </a:rPr>
              <a:t> </a:t>
            </a:r>
            <a:r>
              <a:rPr sz="1026" dirty="0">
                <a:latin typeface="Calibri"/>
                <a:cs typeface="Calibri"/>
              </a:rPr>
              <a:t>picking</a:t>
            </a:r>
            <a:r>
              <a:rPr sz="1026" spc="-17" dirty="0">
                <a:latin typeface="Calibri"/>
                <a:cs typeface="Calibri"/>
              </a:rPr>
              <a:t> </a:t>
            </a:r>
            <a:r>
              <a:rPr sz="1026" dirty="0">
                <a:latin typeface="Calibri"/>
                <a:cs typeface="Calibri"/>
              </a:rPr>
              <a:t>the</a:t>
            </a:r>
            <a:r>
              <a:rPr sz="1026" spc="-17" dirty="0">
                <a:latin typeface="Calibri"/>
                <a:cs typeface="Calibri"/>
              </a:rPr>
              <a:t> </a:t>
            </a:r>
            <a:r>
              <a:rPr sz="1026" dirty="0">
                <a:latin typeface="Calibri"/>
                <a:cs typeface="Calibri"/>
              </a:rPr>
              <a:t>right</a:t>
            </a:r>
            <a:r>
              <a:rPr sz="1026" spc="-17" dirty="0">
                <a:latin typeface="Calibri"/>
                <a:cs typeface="Calibri"/>
              </a:rPr>
              <a:t> </a:t>
            </a:r>
            <a:r>
              <a:rPr sz="1026" spc="-9" dirty="0">
                <a:latin typeface="Calibri"/>
                <a:cs typeface="Calibri"/>
              </a:rPr>
              <a:t>subjects</a:t>
            </a:r>
            <a:r>
              <a:rPr sz="1026" spc="-21" dirty="0">
                <a:latin typeface="Calibri"/>
                <a:cs typeface="Calibri"/>
              </a:rPr>
              <a:t> </a:t>
            </a:r>
            <a:r>
              <a:rPr sz="1026" dirty="0">
                <a:latin typeface="Calibri"/>
                <a:cs typeface="Calibri"/>
              </a:rPr>
              <a:t>for</a:t>
            </a:r>
            <a:r>
              <a:rPr sz="1026" spc="-17" dirty="0">
                <a:latin typeface="Calibri"/>
                <a:cs typeface="Calibri"/>
              </a:rPr>
              <a:t> </a:t>
            </a:r>
            <a:r>
              <a:rPr sz="1026" dirty="0">
                <a:latin typeface="Calibri"/>
                <a:cs typeface="Calibri"/>
              </a:rPr>
              <a:t>future</a:t>
            </a:r>
            <a:r>
              <a:rPr sz="1026" spc="-17" dirty="0">
                <a:latin typeface="Calibri"/>
                <a:cs typeface="Calibri"/>
              </a:rPr>
              <a:t> </a:t>
            </a:r>
            <a:r>
              <a:rPr sz="1026" dirty="0">
                <a:latin typeface="Calibri"/>
                <a:cs typeface="Calibri"/>
              </a:rPr>
              <a:t>career</a:t>
            </a:r>
            <a:r>
              <a:rPr sz="1026" spc="-21" dirty="0">
                <a:latin typeface="Calibri"/>
                <a:cs typeface="Calibri"/>
              </a:rPr>
              <a:t> </a:t>
            </a:r>
            <a:r>
              <a:rPr sz="1026" spc="-9" dirty="0">
                <a:latin typeface="Calibri"/>
                <a:cs typeface="Calibri"/>
              </a:rPr>
              <a:t>goals</a:t>
            </a:r>
            <a:endParaRPr sz="1026">
              <a:latin typeface="Calibri"/>
              <a:cs typeface="Calibri"/>
            </a:endParaRPr>
          </a:p>
          <a:p>
            <a:pPr marL="205793" indent="-194933">
              <a:lnSpc>
                <a:spcPct val="100000"/>
              </a:lnSpc>
              <a:buChar char="•"/>
              <a:tabLst>
                <a:tab pos="205793" algn="l"/>
              </a:tabLst>
            </a:pPr>
            <a:r>
              <a:rPr sz="1026" dirty="0">
                <a:latin typeface="Calibri"/>
                <a:cs typeface="Calibri"/>
              </a:rPr>
              <a:t>Exploring</a:t>
            </a:r>
            <a:r>
              <a:rPr sz="1026" spc="-13" dirty="0">
                <a:latin typeface="Calibri"/>
                <a:cs typeface="Calibri"/>
              </a:rPr>
              <a:t> </a:t>
            </a:r>
            <a:r>
              <a:rPr sz="1026" spc="-9" dirty="0">
                <a:latin typeface="Calibri"/>
                <a:cs typeface="Calibri"/>
              </a:rPr>
              <a:t>different</a:t>
            </a:r>
            <a:r>
              <a:rPr sz="1026" spc="-13" dirty="0">
                <a:latin typeface="Calibri"/>
                <a:cs typeface="Calibri"/>
              </a:rPr>
              <a:t> </a:t>
            </a:r>
            <a:r>
              <a:rPr sz="1026" spc="-9" dirty="0">
                <a:latin typeface="Calibri"/>
                <a:cs typeface="Calibri"/>
              </a:rPr>
              <a:t>careers</a:t>
            </a:r>
            <a:endParaRPr sz="1026">
              <a:latin typeface="Calibri"/>
              <a:cs typeface="Calibri"/>
            </a:endParaRPr>
          </a:p>
          <a:p>
            <a:pPr marL="205793" indent="-194933">
              <a:lnSpc>
                <a:spcPct val="100000"/>
              </a:lnSpc>
              <a:buChar char="•"/>
              <a:tabLst>
                <a:tab pos="205793" algn="l"/>
              </a:tabLst>
            </a:pPr>
            <a:r>
              <a:rPr sz="1026" dirty="0">
                <a:latin typeface="Calibri"/>
                <a:cs typeface="Calibri"/>
              </a:rPr>
              <a:t>Understanding</a:t>
            </a:r>
            <a:r>
              <a:rPr sz="1026" spc="-21" dirty="0">
                <a:latin typeface="Calibri"/>
                <a:cs typeface="Calibri"/>
              </a:rPr>
              <a:t> </a:t>
            </a:r>
            <a:r>
              <a:rPr sz="1026" spc="-9" dirty="0">
                <a:latin typeface="Calibri"/>
                <a:cs typeface="Calibri"/>
              </a:rPr>
              <a:t>requirements</a:t>
            </a:r>
            <a:r>
              <a:rPr sz="1026" spc="-26" dirty="0">
                <a:latin typeface="Calibri"/>
                <a:cs typeface="Calibri"/>
              </a:rPr>
              <a:t> </a:t>
            </a:r>
            <a:r>
              <a:rPr sz="1026" dirty="0">
                <a:latin typeface="Calibri"/>
                <a:cs typeface="Calibri"/>
              </a:rPr>
              <a:t>for</a:t>
            </a:r>
            <a:r>
              <a:rPr sz="1026" spc="-17" dirty="0">
                <a:latin typeface="Calibri"/>
                <a:cs typeface="Calibri"/>
              </a:rPr>
              <a:t> </a:t>
            </a:r>
            <a:r>
              <a:rPr sz="1026" spc="-21" dirty="0">
                <a:latin typeface="Calibri"/>
                <a:cs typeface="Calibri"/>
              </a:rPr>
              <a:t>HE</a:t>
            </a:r>
            <a:endParaRPr sz="1026">
              <a:latin typeface="Calibri"/>
              <a:cs typeface="Calibri"/>
            </a:endParaRPr>
          </a:p>
          <a:p>
            <a:pPr marL="205793" indent="-194933">
              <a:lnSpc>
                <a:spcPct val="100000"/>
              </a:lnSpc>
              <a:buChar char="•"/>
              <a:tabLst>
                <a:tab pos="205793" algn="l"/>
              </a:tabLst>
            </a:pPr>
            <a:r>
              <a:rPr sz="1026" dirty="0">
                <a:latin typeface="Calibri"/>
                <a:cs typeface="Calibri"/>
              </a:rPr>
              <a:t>Structured</a:t>
            </a:r>
            <a:r>
              <a:rPr sz="1026" spc="-9" dirty="0">
                <a:latin typeface="Calibri"/>
                <a:cs typeface="Calibri"/>
              </a:rPr>
              <a:t> careers </a:t>
            </a:r>
            <a:r>
              <a:rPr sz="1026" dirty="0">
                <a:latin typeface="Calibri"/>
                <a:cs typeface="Calibri"/>
              </a:rPr>
              <a:t>advisory </a:t>
            </a:r>
            <a:r>
              <a:rPr sz="1026" spc="-9" dirty="0">
                <a:latin typeface="Calibri"/>
                <a:cs typeface="Calibri"/>
              </a:rPr>
              <a:t>sessions</a:t>
            </a:r>
            <a:endParaRPr sz="1026">
              <a:latin typeface="Calibri"/>
              <a:cs typeface="Calibri"/>
            </a:endParaRPr>
          </a:p>
          <a:p>
            <a:pPr marL="206336" marR="172670" indent="-195476" algn="just">
              <a:lnSpc>
                <a:spcPct val="100000"/>
              </a:lnSpc>
              <a:buChar char="•"/>
              <a:tabLst>
                <a:tab pos="206336" algn="l"/>
                <a:tab pos="207422" algn="l"/>
              </a:tabLst>
            </a:pPr>
            <a:r>
              <a:rPr sz="1026" dirty="0">
                <a:latin typeface="Calibri"/>
                <a:cs typeface="Calibri"/>
              </a:rPr>
              <a:t>	Planning</a:t>
            </a:r>
            <a:r>
              <a:rPr sz="1026" spc="4" dirty="0">
                <a:latin typeface="Calibri"/>
                <a:cs typeface="Calibri"/>
              </a:rPr>
              <a:t> </a:t>
            </a:r>
            <a:r>
              <a:rPr sz="1026" dirty="0">
                <a:latin typeface="Calibri"/>
                <a:cs typeface="Calibri"/>
              </a:rPr>
              <a:t>for</a:t>
            </a:r>
            <a:r>
              <a:rPr sz="1026" spc="4" dirty="0">
                <a:latin typeface="Calibri"/>
                <a:cs typeface="Calibri"/>
              </a:rPr>
              <a:t> </a:t>
            </a:r>
            <a:r>
              <a:rPr sz="1026" spc="-9" dirty="0">
                <a:latin typeface="Calibri"/>
                <a:cs typeface="Calibri"/>
              </a:rPr>
              <a:t>employment:</a:t>
            </a:r>
            <a:r>
              <a:rPr sz="1026" spc="4" dirty="0">
                <a:latin typeface="Calibri"/>
                <a:cs typeface="Calibri"/>
              </a:rPr>
              <a:t> </a:t>
            </a:r>
            <a:r>
              <a:rPr sz="1026" dirty="0">
                <a:latin typeface="Calibri"/>
                <a:cs typeface="Calibri"/>
              </a:rPr>
              <a:t>what</a:t>
            </a:r>
            <a:r>
              <a:rPr sz="1026" spc="4" dirty="0">
                <a:latin typeface="Calibri"/>
                <a:cs typeface="Calibri"/>
              </a:rPr>
              <a:t> </a:t>
            </a:r>
            <a:r>
              <a:rPr sz="1026" spc="-9" dirty="0">
                <a:latin typeface="Calibri"/>
                <a:cs typeface="Calibri"/>
              </a:rPr>
              <a:t>qualifications</a:t>
            </a:r>
            <a:r>
              <a:rPr sz="1026" dirty="0">
                <a:latin typeface="Calibri"/>
                <a:cs typeface="Calibri"/>
              </a:rPr>
              <a:t> do</a:t>
            </a:r>
            <a:r>
              <a:rPr sz="1026" spc="4" dirty="0">
                <a:latin typeface="Calibri"/>
                <a:cs typeface="Calibri"/>
              </a:rPr>
              <a:t> </a:t>
            </a:r>
            <a:r>
              <a:rPr sz="1026" spc="-21" dirty="0">
                <a:latin typeface="Calibri"/>
                <a:cs typeface="Calibri"/>
              </a:rPr>
              <a:t>you </a:t>
            </a:r>
            <a:r>
              <a:rPr sz="1026" dirty="0">
                <a:latin typeface="Calibri"/>
                <a:cs typeface="Calibri"/>
              </a:rPr>
              <a:t>need,</a:t>
            </a:r>
            <a:r>
              <a:rPr sz="1026" spc="-17" dirty="0">
                <a:latin typeface="Calibri"/>
                <a:cs typeface="Calibri"/>
              </a:rPr>
              <a:t> </a:t>
            </a:r>
            <a:r>
              <a:rPr sz="1026" dirty="0">
                <a:latin typeface="Calibri"/>
                <a:cs typeface="Calibri"/>
              </a:rPr>
              <a:t>what</a:t>
            </a:r>
            <a:r>
              <a:rPr sz="1026" spc="-17" dirty="0">
                <a:latin typeface="Calibri"/>
                <a:cs typeface="Calibri"/>
              </a:rPr>
              <a:t> </a:t>
            </a:r>
            <a:r>
              <a:rPr sz="1026" dirty="0">
                <a:latin typeface="Calibri"/>
                <a:cs typeface="Calibri"/>
              </a:rPr>
              <a:t>study</a:t>
            </a:r>
            <a:r>
              <a:rPr sz="1026" spc="-13" dirty="0">
                <a:latin typeface="Calibri"/>
                <a:cs typeface="Calibri"/>
              </a:rPr>
              <a:t> </a:t>
            </a:r>
            <a:r>
              <a:rPr sz="1026" dirty="0">
                <a:latin typeface="Calibri"/>
                <a:cs typeface="Calibri"/>
              </a:rPr>
              <a:t>programme</a:t>
            </a:r>
            <a:r>
              <a:rPr sz="1026" spc="-17" dirty="0">
                <a:latin typeface="Calibri"/>
                <a:cs typeface="Calibri"/>
              </a:rPr>
              <a:t> </a:t>
            </a:r>
            <a:r>
              <a:rPr sz="1026" dirty="0">
                <a:latin typeface="Calibri"/>
                <a:cs typeface="Calibri"/>
              </a:rPr>
              <a:t>should</a:t>
            </a:r>
            <a:r>
              <a:rPr sz="1026" spc="-21" dirty="0">
                <a:latin typeface="Calibri"/>
                <a:cs typeface="Calibri"/>
              </a:rPr>
              <a:t> </a:t>
            </a:r>
            <a:r>
              <a:rPr sz="1026" dirty="0">
                <a:latin typeface="Calibri"/>
                <a:cs typeface="Calibri"/>
              </a:rPr>
              <a:t>you</a:t>
            </a:r>
            <a:r>
              <a:rPr sz="1026" spc="-17" dirty="0">
                <a:latin typeface="Calibri"/>
                <a:cs typeface="Calibri"/>
              </a:rPr>
              <a:t> </a:t>
            </a:r>
            <a:r>
              <a:rPr sz="1026" dirty="0">
                <a:latin typeface="Calibri"/>
                <a:cs typeface="Calibri"/>
              </a:rPr>
              <a:t>be</a:t>
            </a:r>
            <a:r>
              <a:rPr sz="1026" spc="-17" dirty="0">
                <a:latin typeface="Calibri"/>
                <a:cs typeface="Calibri"/>
              </a:rPr>
              <a:t> </a:t>
            </a:r>
            <a:r>
              <a:rPr sz="1026" dirty="0">
                <a:latin typeface="Calibri"/>
                <a:cs typeface="Calibri"/>
              </a:rPr>
              <a:t>on,</a:t>
            </a:r>
            <a:r>
              <a:rPr sz="1026" spc="-13" dirty="0">
                <a:latin typeface="Calibri"/>
                <a:cs typeface="Calibri"/>
              </a:rPr>
              <a:t> </a:t>
            </a:r>
            <a:r>
              <a:rPr sz="1026" spc="-17" dirty="0">
                <a:latin typeface="Calibri"/>
                <a:cs typeface="Calibri"/>
              </a:rPr>
              <a:t>what </a:t>
            </a:r>
            <a:r>
              <a:rPr sz="1026" dirty="0">
                <a:latin typeface="Calibri"/>
                <a:cs typeface="Calibri"/>
              </a:rPr>
              <a:t>work</a:t>
            </a:r>
            <a:r>
              <a:rPr sz="1026" spc="-17" dirty="0">
                <a:latin typeface="Calibri"/>
                <a:cs typeface="Calibri"/>
              </a:rPr>
              <a:t> </a:t>
            </a:r>
            <a:r>
              <a:rPr sz="1026" spc="-9" dirty="0">
                <a:latin typeface="Calibri"/>
                <a:cs typeface="Calibri"/>
              </a:rPr>
              <a:t>experience</a:t>
            </a:r>
            <a:r>
              <a:rPr sz="1026" spc="-17" dirty="0">
                <a:latin typeface="Calibri"/>
                <a:cs typeface="Calibri"/>
              </a:rPr>
              <a:t> </a:t>
            </a:r>
            <a:r>
              <a:rPr sz="1026" dirty="0">
                <a:latin typeface="Calibri"/>
                <a:cs typeface="Calibri"/>
              </a:rPr>
              <a:t>would</a:t>
            </a:r>
            <a:r>
              <a:rPr sz="1026" spc="-21" dirty="0">
                <a:latin typeface="Calibri"/>
                <a:cs typeface="Calibri"/>
              </a:rPr>
              <a:t> </a:t>
            </a:r>
            <a:r>
              <a:rPr sz="1026" dirty="0">
                <a:latin typeface="Calibri"/>
                <a:cs typeface="Calibri"/>
              </a:rPr>
              <a:t>be</a:t>
            </a:r>
            <a:r>
              <a:rPr sz="1026" spc="-17" dirty="0">
                <a:latin typeface="Calibri"/>
                <a:cs typeface="Calibri"/>
              </a:rPr>
              <a:t> </a:t>
            </a:r>
            <a:r>
              <a:rPr sz="1026" dirty="0">
                <a:latin typeface="Calibri"/>
                <a:cs typeface="Calibri"/>
              </a:rPr>
              <a:t>most</a:t>
            </a:r>
            <a:r>
              <a:rPr sz="1026" spc="-17" dirty="0">
                <a:latin typeface="Calibri"/>
                <a:cs typeface="Calibri"/>
              </a:rPr>
              <a:t> </a:t>
            </a:r>
            <a:r>
              <a:rPr sz="1026" spc="-9" dirty="0">
                <a:latin typeface="Calibri"/>
                <a:cs typeface="Calibri"/>
              </a:rPr>
              <a:t>helpful</a:t>
            </a:r>
            <a:endParaRPr sz="1026">
              <a:latin typeface="Calibri"/>
              <a:cs typeface="Calibri"/>
            </a:endParaRPr>
          </a:p>
          <a:p>
            <a:pPr marL="206336" marR="4344" indent="-195476">
              <a:lnSpc>
                <a:spcPct val="100000"/>
              </a:lnSpc>
              <a:buChar char="•"/>
              <a:tabLst>
                <a:tab pos="206336" algn="l"/>
              </a:tabLst>
            </a:pPr>
            <a:r>
              <a:rPr sz="1026" spc="-9" dirty="0">
                <a:latin typeface="Calibri"/>
                <a:cs typeface="Calibri"/>
              </a:rPr>
              <a:t>Work</a:t>
            </a:r>
            <a:r>
              <a:rPr sz="1026" spc="-13" dirty="0">
                <a:latin typeface="Calibri"/>
                <a:cs typeface="Calibri"/>
              </a:rPr>
              <a:t> </a:t>
            </a:r>
            <a:r>
              <a:rPr sz="1026" spc="-9" dirty="0">
                <a:latin typeface="Calibri"/>
                <a:cs typeface="Calibri"/>
              </a:rPr>
              <a:t>experience, </a:t>
            </a:r>
            <a:r>
              <a:rPr sz="1026" dirty="0">
                <a:latin typeface="Calibri"/>
                <a:cs typeface="Calibri"/>
              </a:rPr>
              <a:t>starting</a:t>
            </a:r>
            <a:r>
              <a:rPr sz="1026" spc="-9" dirty="0">
                <a:latin typeface="Calibri"/>
                <a:cs typeface="Calibri"/>
              </a:rPr>
              <a:t> </a:t>
            </a:r>
            <a:r>
              <a:rPr sz="1026" dirty="0">
                <a:latin typeface="Calibri"/>
                <a:cs typeface="Calibri"/>
              </a:rPr>
              <a:t>with</a:t>
            </a:r>
            <a:r>
              <a:rPr sz="1026" spc="-17" dirty="0">
                <a:latin typeface="Calibri"/>
                <a:cs typeface="Calibri"/>
              </a:rPr>
              <a:t> </a:t>
            </a:r>
            <a:r>
              <a:rPr sz="1026" spc="-9" dirty="0">
                <a:latin typeface="Calibri"/>
                <a:cs typeface="Calibri"/>
              </a:rPr>
              <a:t>tasters</a:t>
            </a:r>
            <a:r>
              <a:rPr sz="1026" spc="-13" dirty="0">
                <a:latin typeface="Calibri"/>
                <a:cs typeface="Calibri"/>
              </a:rPr>
              <a:t> </a:t>
            </a:r>
            <a:r>
              <a:rPr sz="1026" dirty="0">
                <a:latin typeface="Calibri"/>
                <a:cs typeface="Calibri"/>
              </a:rPr>
              <a:t>and</a:t>
            </a:r>
            <a:r>
              <a:rPr sz="1026" spc="-13" dirty="0">
                <a:latin typeface="Calibri"/>
                <a:cs typeface="Calibri"/>
              </a:rPr>
              <a:t> </a:t>
            </a:r>
            <a:r>
              <a:rPr sz="1026" dirty="0">
                <a:latin typeface="Calibri"/>
                <a:cs typeface="Calibri"/>
              </a:rPr>
              <a:t>building</a:t>
            </a:r>
            <a:r>
              <a:rPr sz="1026" spc="-13" dirty="0">
                <a:latin typeface="Calibri"/>
                <a:cs typeface="Calibri"/>
              </a:rPr>
              <a:t> </a:t>
            </a:r>
            <a:r>
              <a:rPr sz="1026" dirty="0">
                <a:latin typeface="Calibri"/>
                <a:cs typeface="Calibri"/>
              </a:rPr>
              <a:t>up</a:t>
            </a:r>
            <a:r>
              <a:rPr sz="1026" spc="-13" dirty="0">
                <a:latin typeface="Calibri"/>
                <a:cs typeface="Calibri"/>
              </a:rPr>
              <a:t> </a:t>
            </a:r>
            <a:r>
              <a:rPr sz="1026" spc="-21" dirty="0">
                <a:latin typeface="Calibri"/>
                <a:cs typeface="Calibri"/>
              </a:rPr>
              <a:t>to </a:t>
            </a:r>
            <a:r>
              <a:rPr sz="1026" dirty="0">
                <a:latin typeface="Calibri"/>
                <a:cs typeface="Calibri"/>
              </a:rPr>
              <a:t>increasing</a:t>
            </a:r>
            <a:r>
              <a:rPr sz="1026" spc="-17" dirty="0">
                <a:latin typeface="Calibri"/>
                <a:cs typeface="Calibri"/>
              </a:rPr>
              <a:t> </a:t>
            </a:r>
            <a:r>
              <a:rPr sz="1026" dirty="0">
                <a:latin typeface="Calibri"/>
                <a:cs typeface="Calibri"/>
              </a:rPr>
              <a:t>time</a:t>
            </a:r>
            <a:r>
              <a:rPr sz="1026" spc="-17" dirty="0">
                <a:latin typeface="Calibri"/>
                <a:cs typeface="Calibri"/>
              </a:rPr>
              <a:t> </a:t>
            </a:r>
            <a:r>
              <a:rPr sz="1026" dirty="0">
                <a:latin typeface="Calibri"/>
                <a:cs typeface="Calibri"/>
              </a:rPr>
              <a:t>in</a:t>
            </a:r>
            <a:r>
              <a:rPr sz="1026" spc="-21" dirty="0">
                <a:latin typeface="Calibri"/>
                <a:cs typeface="Calibri"/>
              </a:rPr>
              <a:t> </a:t>
            </a:r>
            <a:r>
              <a:rPr sz="1026" dirty="0">
                <a:latin typeface="Calibri"/>
                <a:cs typeface="Calibri"/>
              </a:rPr>
              <a:t>the</a:t>
            </a:r>
            <a:r>
              <a:rPr sz="1026" spc="-17" dirty="0">
                <a:latin typeface="Calibri"/>
                <a:cs typeface="Calibri"/>
              </a:rPr>
              <a:t> </a:t>
            </a:r>
            <a:r>
              <a:rPr sz="1026" dirty="0">
                <a:latin typeface="Calibri"/>
                <a:cs typeface="Calibri"/>
              </a:rPr>
              <a:t>workplace</a:t>
            </a:r>
            <a:r>
              <a:rPr sz="1026" spc="-13" dirty="0">
                <a:latin typeface="Calibri"/>
                <a:cs typeface="Calibri"/>
              </a:rPr>
              <a:t> </a:t>
            </a:r>
            <a:r>
              <a:rPr sz="1026" dirty="0">
                <a:latin typeface="Calibri"/>
                <a:cs typeface="Calibri"/>
              </a:rPr>
              <a:t>-</a:t>
            </a:r>
            <a:r>
              <a:rPr sz="1026" spc="-21" dirty="0">
                <a:latin typeface="Calibri"/>
                <a:cs typeface="Calibri"/>
              </a:rPr>
              <a:t> </a:t>
            </a:r>
            <a:r>
              <a:rPr sz="1026" dirty="0">
                <a:latin typeface="Calibri"/>
                <a:cs typeface="Calibri"/>
              </a:rPr>
              <a:t>with</a:t>
            </a:r>
            <a:r>
              <a:rPr sz="1026" spc="-21" dirty="0">
                <a:latin typeface="Calibri"/>
                <a:cs typeface="Calibri"/>
              </a:rPr>
              <a:t> </a:t>
            </a:r>
            <a:r>
              <a:rPr sz="1026" dirty="0">
                <a:latin typeface="Calibri"/>
                <a:cs typeface="Calibri"/>
              </a:rPr>
              <a:t>support</a:t>
            </a:r>
            <a:r>
              <a:rPr sz="1026" spc="-17" dirty="0">
                <a:latin typeface="Calibri"/>
                <a:cs typeface="Calibri"/>
              </a:rPr>
              <a:t> where </a:t>
            </a:r>
            <a:r>
              <a:rPr sz="1026" spc="-9" dirty="0">
                <a:latin typeface="Calibri"/>
                <a:cs typeface="Calibri"/>
              </a:rPr>
              <a:t>needed</a:t>
            </a:r>
            <a:endParaRPr sz="1026">
              <a:latin typeface="Calibri"/>
              <a:cs typeface="Calibri"/>
            </a:endParaRPr>
          </a:p>
          <a:p>
            <a:pPr marL="205793" indent="-194933">
              <a:lnSpc>
                <a:spcPct val="100000"/>
              </a:lnSpc>
              <a:buChar char="•"/>
              <a:tabLst>
                <a:tab pos="205793" algn="l"/>
              </a:tabLst>
            </a:pPr>
            <a:r>
              <a:rPr sz="1026" dirty="0">
                <a:latin typeface="Calibri"/>
                <a:cs typeface="Calibri"/>
              </a:rPr>
              <a:t>GCSEs</a:t>
            </a:r>
            <a:r>
              <a:rPr sz="1026" spc="-26" dirty="0">
                <a:latin typeface="Calibri"/>
                <a:cs typeface="Calibri"/>
              </a:rPr>
              <a:t> </a:t>
            </a:r>
            <a:r>
              <a:rPr sz="1026" dirty="0">
                <a:latin typeface="Calibri"/>
                <a:cs typeface="Calibri"/>
              </a:rPr>
              <a:t>/</a:t>
            </a:r>
            <a:r>
              <a:rPr sz="1026" spc="-26" dirty="0">
                <a:latin typeface="Calibri"/>
                <a:cs typeface="Calibri"/>
              </a:rPr>
              <a:t> </a:t>
            </a:r>
            <a:r>
              <a:rPr sz="1026" dirty="0">
                <a:latin typeface="Calibri"/>
                <a:cs typeface="Calibri"/>
              </a:rPr>
              <a:t>NVQs</a:t>
            </a:r>
            <a:r>
              <a:rPr sz="1026" spc="-26" dirty="0">
                <a:latin typeface="Calibri"/>
                <a:cs typeface="Calibri"/>
              </a:rPr>
              <a:t> </a:t>
            </a:r>
            <a:r>
              <a:rPr sz="1026" dirty="0">
                <a:latin typeface="Calibri"/>
                <a:cs typeface="Calibri"/>
              </a:rPr>
              <a:t>/</a:t>
            </a:r>
            <a:r>
              <a:rPr sz="1026" spc="-26" dirty="0">
                <a:latin typeface="Calibri"/>
                <a:cs typeface="Calibri"/>
              </a:rPr>
              <a:t> </a:t>
            </a:r>
            <a:r>
              <a:rPr sz="1026" dirty="0">
                <a:latin typeface="Calibri"/>
                <a:cs typeface="Calibri"/>
              </a:rPr>
              <a:t>Entry</a:t>
            </a:r>
            <a:r>
              <a:rPr sz="1026" spc="-21" dirty="0">
                <a:latin typeface="Calibri"/>
                <a:cs typeface="Calibri"/>
              </a:rPr>
              <a:t> </a:t>
            </a:r>
            <a:r>
              <a:rPr sz="1026" dirty="0">
                <a:latin typeface="Calibri"/>
                <a:cs typeface="Calibri"/>
              </a:rPr>
              <a:t>level</a:t>
            </a:r>
            <a:r>
              <a:rPr sz="1026" spc="-26" dirty="0">
                <a:latin typeface="Calibri"/>
                <a:cs typeface="Calibri"/>
              </a:rPr>
              <a:t> </a:t>
            </a:r>
            <a:r>
              <a:rPr sz="1026" spc="-9" dirty="0">
                <a:latin typeface="Calibri"/>
                <a:cs typeface="Calibri"/>
              </a:rPr>
              <a:t>qualifications</a:t>
            </a:r>
            <a:endParaRPr sz="1026">
              <a:latin typeface="Calibri"/>
              <a:cs typeface="Calibri"/>
            </a:endParaRPr>
          </a:p>
          <a:p>
            <a:pPr marL="205793" indent="-194933">
              <a:lnSpc>
                <a:spcPct val="100000"/>
              </a:lnSpc>
              <a:buChar char="•"/>
              <a:tabLst>
                <a:tab pos="205793" algn="l"/>
              </a:tabLst>
            </a:pPr>
            <a:r>
              <a:rPr sz="1026" spc="-9" dirty="0">
                <a:latin typeface="Calibri"/>
                <a:cs typeface="Calibri"/>
              </a:rPr>
              <a:t>Vocational</a:t>
            </a:r>
            <a:r>
              <a:rPr sz="1026" spc="-51" dirty="0">
                <a:latin typeface="Calibri"/>
                <a:cs typeface="Calibri"/>
              </a:rPr>
              <a:t> </a:t>
            </a:r>
            <a:r>
              <a:rPr sz="1026" spc="-9" dirty="0">
                <a:latin typeface="Calibri"/>
                <a:cs typeface="Calibri"/>
              </a:rPr>
              <a:t>options</a:t>
            </a:r>
            <a:endParaRPr sz="1026">
              <a:latin typeface="Calibri"/>
              <a:cs typeface="Calibri"/>
            </a:endParaRPr>
          </a:p>
          <a:p>
            <a:pPr marL="205793" indent="-194933">
              <a:lnSpc>
                <a:spcPct val="100000"/>
              </a:lnSpc>
              <a:buChar char="•"/>
              <a:tabLst>
                <a:tab pos="205793" algn="l"/>
              </a:tabLst>
            </a:pPr>
            <a:r>
              <a:rPr sz="1026" dirty="0">
                <a:latin typeface="Calibri"/>
                <a:cs typeface="Calibri"/>
              </a:rPr>
              <a:t>Continue</a:t>
            </a:r>
            <a:r>
              <a:rPr sz="1026" spc="-13" dirty="0">
                <a:latin typeface="Calibri"/>
                <a:cs typeface="Calibri"/>
              </a:rPr>
              <a:t> </a:t>
            </a:r>
            <a:r>
              <a:rPr sz="1026" dirty="0">
                <a:latin typeface="Calibri"/>
                <a:cs typeface="Calibri"/>
              </a:rPr>
              <a:t>to</a:t>
            </a:r>
            <a:r>
              <a:rPr sz="1026" spc="-13" dirty="0">
                <a:latin typeface="Calibri"/>
                <a:cs typeface="Calibri"/>
              </a:rPr>
              <a:t> </a:t>
            </a:r>
            <a:r>
              <a:rPr sz="1026" dirty="0">
                <a:latin typeface="Calibri"/>
                <a:cs typeface="Calibri"/>
              </a:rPr>
              <a:t>build</a:t>
            </a:r>
            <a:r>
              <a:rPr sz="1026" spc="-13" dirty="0">
                <a:latin typeface="Calibri"/>
                <a:cs typeface="Calibri"/>
              </a:rPr>
              <a:t> </a:t>
            </a:r>
            <a:r>
              <a:rPr sz="1026" spc="-9" dirty="0">
                <a:latin typeface="Calibri"/>
                <a:cs typeface="Calibri"/>
              </a:rPr>
              <a:t>personal</a:t>
            </a:r>
            <a:r>
              <a:rPr sz="1026" spc="-17" dirty="0">
                <a:latin typeface="Calibri"/>
                <a:cs typeface="Calibri"/>
              </a:rPr>
              <a:t> </a:t>
            </a:r>
            <a:r>
              <a:rPr sz="1026" dirty="0">
                <a:latin typeface="Calibri"/>
                <a:cs typeface="Calibri"/>
              </a:rPr>
              <a:t>/</a:t>
            </a:r>
            <a:r>
              <a:rPr sz="1026" spc="-13" dirty="0">
                <a:latin typeface="Calibri"/>
                <a:cs typeface="Calibri"/>
              </a:rPr>
              <a:t> </a:t>
            </a:r>
            <a:r>
              <a:rPr sz="1026" spc="-9" dirty="0">
                <a:latin typeface="Calibri"/>
                <a:cs typeface="Calibri"/>
              </a:rPr>
              <a:t>vocational</a:t>
            </a:r>
            <a:r>
              <a:rPr sz="1026" spc="-13" dirty="0">
                <a:latin typeface="Calibri"/>
                <a:cs typeface="Calibri"/>
              </a:rPr>
              <a:t> </a:t>
            </a:r>
            <a:r>
              <a:rPr sz="1026" dirty="0">
                <a:latin typeface="Calibri"/>
                <a:cs typeface="Calibri"/>
              </a:rPr>
              <a:t>profile</a:t>
            </a:r>
            <a:r>
              <a:rPr sz="1026" spc="-9" dirty="0">
                <a:latin typeface="Calibri"/>
                <a:cs typeface="Calibri"/>
              </a:rPr>
              <a:t> </a:t>
            </a:r>
            <a:r>
              <a:rPr sz="1026" dirty="0">
                <a:latin typeface="Calibri"/>
                <a:cs typeface="Calibri"/>
              </a:rPr>
              <a:t>-</a:t>
            </a:r>
            <a:r>
              <a:rPr sz="1026" spc="-17" dirty="0">
                <a:latin typeface="Calibri"/>
                <a:cs typeface="Calibri"/>
              </a:rPr>
              <a:t> </a:t>
            </a:r>
            <a:r>
              <a:rPr sz="1026" dirty="0">
                <a:latin typeface="Calibri"/>
                <a:cs typeface="Calibri"/>
              </a:rPr>
              <a:t>use</a:t>
            </a:r>
            <a:r>
              <a:rPr sz="1026" spc="-9" dirty="0">
                <a:latin typeface="Calibri"/>
                <a:cs typeface="Calibri"/>
              </a:rPr>
              <a:t> </a:t>
            </a:r>
            <a:r>
              <a:rPr sz="1026" spc="-21" dirty="0">
                <a:latin typeface="Calibri"/>
                <a:cs typeface="Calibri"/>
              </a:rPr>
              <a:t>in</a:t>
            </a:r>
            <a:endParaRPr sz="1026">
              <a:latin typeface="Calibri"/>
              <a:cs typeface="Calibri"/>
            </a:endParaRPr>
          </a:p>
          <a:p>
            <a:pPr marL="206336">
              <a:lnSpc>
                <a:spcPct val="100000"/>
              </a:lnSpc>
            </a:pPr>
            <a:r>
              <a:rPr sz="1026" spc="-9" dirty="0">
                <a:latin typeface="Calibri"/>
                <a:cs typeface="Calibri"/>
              </a:rPr>
              <a:t>careers</a:t>
            </a:r>
            <a:r>
              <a:rPr sz="1026" spc="-4" dirty="0">
                <a:latin typeface="Calibri"/>
                <a:cs typeface="Calibri"/>
              </a:rPr>
              <a:t> </a:t>
            </a:r>
            <a:r>
              <a:rPr sz="1026" spc="-9" dirty="0">
                <a:latin typeface="Calibri"/>
                <a:cs typeface="Calibri"/>
              </a:rPr>
              <a:t>sessions</a:t>
            </a:r>
            <a:endParaRPr sz="1026">
              <a:latin typeface="Calibri"/>
              <a:cs typeface="Calibri"/>
            </a:endParaRPr>
          </a:p>
          <a:p>
            <a:pPr marL="205793" indent="-194933">
              <a:lnSpc>
                <a:spcPct val="100000"/>
              </a:lnSpc>
              <a:buChar char="•"/>
              <a:tabLst>
                <a:tab pos="205793" algn="l"/>
              </a:tabLst>
            </a:pPr>
            <a:r>
              <a:rPr sz="1026" dirty="0">
                <a:latin typeface="Calibri"/>
                <a:cs typeface="Calibri"/>
              </a:rPr>
              <a:t>After</a:t>
            </a:r>
            <a:r>
              <a:rPr sz="1026" spc="-30" dirty="0">
                <a:latin typeface="Calibri"/>
                <a:cs typeface="Calibri"/>
              </a:rPr>
              <a:t> </a:t>
            </a:r>
            <a:r>
              <a:rPr sz="1026" dirty="0">
                <a:latin typeface="Calibri"/>
                <a:cs typeface="Calibri"/>
              </a:rPr>
              <a:t>school</a:t>
            </a:r>
            <a:r>
              <a:rPr sz="1026" spc="-30" dirty="0">
                <a:latin typeface="Calibri"/>
                <a:cs typeface="Calibri"/>
              </a:rPr>
              <a:t> </a:t>
            </a:r>
            <a:r>
              <a:rPr sz="1026" dirty="0">
                <a:latin typeface="Calibri"/>
                <a:cs typeface="Calibri"/>
              </a:rPr>
              <a:t>/</a:t>
            </a:r>
            <a:r>
              <a:rPr sz="1026" spc="-30" dirty="0">
                <a:latin typeface="Calibri"/>
                <a:cs typeface="Calibri"/>
              </a:rPr>
              <a:t> </a:t>
            </a:r>
            <a:r>
              <a:rPr sz="1026" dirty="0">
                <a:latin typeface="Calibri"/>
                <a:cs typeface="Calibri"/>
              </a:rPr>
              <a:t>Saturday</a:t>
            </a:r>
            <a:r>
              <a:rPr sz="1026" spc="-26" dirty="0">
                <a:latin typeface="Calibri"/>
                <a:cs typeface="Calibri"/>
              </a:rPr>
              <a:t> </a:t>
            </a:r>
            <a:r>
              <a:rPr sz="1026" dirty="0">
                <a:latin typeface="Calibri"/>
                <a:cs typeface="Calibri"/>
              </a:rPr>
              <a:t>jobs</a:t>
            </a:r>
            <a:r>
              <a:rPr sz="1026" spc="-30" dirty="0">
                <a:latin typeface="Calibri"/>
                <a:cs typeface="Calibri"/>
              </a:rPr>
              <a:t> </a:t>
            </a:r>
            <a:r>
              <a:rPr sz="1026" dirty="0">
                <a:latin typeface="Calibri"/>
                <a:cs typeface="Calibri"/>
              </a:rPr>
              <a:t>/</a:t>
            </a:r>
            <a:r>
              <a:rPr sz="1026" spc="-30" dirty="0">
                <a:latin typeface="Calibri"/>
                <a:cs typeface="Calibri"/>
              </a:rPr>
              <a:t> </a:t>
            </a:r>
            <a:r>
              <a:rPr sz="1026" spc="-9" dirty="0">
                <a:latin typeface="Calibri"/>
                <a:cs typeface="Calibri"/>
              </a:rPr>
              <a:t>part-</a:t>
            </a:r>
            <a:r>
              <a:rPr sz="1026" dirty="0">
                <a:latin typeface="Calibri"/>
                <a:cs typeface="Calibri"/>
              </a:rPr>
              <a:t>time</a:t>
            </a:r>
            <a:r>
              <a:rPr sz="1026" spc="-26" dirty="0">
                <a:latin typeface="Calibri"/>
                <a:cs typeface="Calibri"/>
              </a:rPr>
              <a:t> </a:t>
            </a:r>
            <a:r>
              <a:rPr sz="1026" spc="-9" dirty="0">
                <a:latin typeface="Calibri"/>
                <a:cs typeface="Calibri"/>
              </a:rPr>
              <a:t>employment</a:t>
            </a:r>
            <a:endParaRPr sz="1026">
              <a:latin typeface="Calibri"/>
              <a:cs typeface="Calibri"/>
            </a:endParaRPr>
          </a:p>
          <a:p>
            <a:pPr marL="206336" marR="310046" indent="-195476">
              <a:lnSpc>
                <a:spcPct val="100000"/>
              </a:lnSpc>
              <a:buChar char="•"/>
              <a:tabLst>
                <a:tab pos="206336" algn="l"/>
              </a:tabLst>
            </a:pPr>
            <a:r>
              <a:rPr sz="1026" dirty="0">
                <a:latin typeface="Calibri"/>
                <a:cs typeface="Calibri"/>
              </a:rPr>
              <a:t>understanding</a:t>
            </a:r>
            <a:r>
              <a:rPr sz="1026" spc="-30" dirty="0">
                <a:latin typeface="Calibri"/>
                <a:cs typeface="Calibri"/>
              </a:rPr>
              <a:t> </a:t>
            </a:r>
            <a:r>
              <a:rPr sz="1026" dirty="0">
                <a:latin typeface="Calibri"/>
                <a:cs typeface="Calibri"/>
              </a:rPr>
              <a:t>supported</a:t>
            </a:r>
            <a:r>
              <a:rPr sz="1026" spc="-26" dirty="0">
                <a:latin typeface="Calibri"/>
                <a:cs typeface="Calibri"/>
              </a:rPr>
              <a:t> </a:t>
            </a:r>
            <a:r>
              <a:rPr sz="1026" spc="-9" dirty="0">
                <a:latin typeface="Calibri"/>
                <a:cs typeface="Calibri"/>
              </a:rPr>
              <a:t>employment</a:t>
            </a:r>
            <a:r>
              <a:rPr sz="1026" spc="-26" dirty="0">
                <a:latin typeface="Calibri"/>
                <a:cs typeface="Calibri"/>
              </a:rPr>
              <a:t> </a:t>
            </a:r>
            <a:r>
              <a:rPr sz="1026" dirty="0">
                <a:latin typeface="Calibri"/>
                <a:cs typeface="Calibri"/>
              </a:rPr>
              <a:t>options</a:t>
            </a:r>
            <a:r>
              <a:rPr sz="1026" spc="-30" dirty="0">
                <a:latin typeface="Calibri"/>
                <a:cs typeface="Calibri"/>
              </a:rPr>
              <a:t> </a:t>
            </a:r>
            <a:r>
              <a:rPr sz="1026" spc="-17" dirty="0">
                <a:latin typeface="Calibri"/>
                <a:cs typeface="Calibri"/>
              </a:rPr>
              <a:t>e.g. </a:t>
            </a:r>
            <a:r>
              <a:rPr sz="1026" dirty="0">
                <a:latin typeface="Calibri"/>
                <a:cs typeface="Calibri"/>
              </a:rPr>
              <a:t>access</a:t>
            </a:r>
            <a:r>
              <a:rPr sz="1026" spc="-38" dirty="0">
                <a:latin typeface="Calibri"/>
                <a:cs typeface="Calibri"/>
              </a:rPr>
              <a:t> </a:t>
            </a:r>
            <a:r>
              <a:rPr sz="1026" dirty="0">
                <a:latin typeface="Calibri"/>
                <a:cs typeface="Calibri"/>
              </a:rPr>
              <a:t>to</a:t>
            </a:r>
            <a:r>
              <a:rPr sz="1026" spc="-38" dirty="0">
                <a:latin typeface="Calibri"/>
                <a:cs typeface="Calibri"/>
              </a:rPr>
              <a:t> </a:t>
            </a:r>
            <a:r>
              <a:rPr sz="1026" spc="-17" dirty="0">
                <a:latin typeface="Calibri"/>
                <a:cs typeface="Calibri"/>
              </a:rPr>
              <a:t>work</a:t>
            </a:r>
            <a:endParaRPr sz="1026">
              <a:latin typeface="Calibri"/>
              <a:cs typeface="Calibri"/>
            </a:endParaRPr>
          </a:p>
          <a:p>
            <a:pPr marL="205793" indent="-194933">
              <a:lnSpc>
                <a:spcPct val="100000"/>
              </a:lnSpc>
              <a:buChar char="•"/>
              <a:tabLst>
                <a:tab pos="205793" algn="l"/>
              </a:tabLst>
            </a:pPr>
            <a:r>
              <a:rPr sz="1026" spc="-17" dirty="0">
                <a:latin typeface="Calibri"/>
                <a:cs typeface="Calibri"/>
              </a:rPr>
              <a:t>Transition</a:t>
            </a:r>
            <a:r>
              <a:rPr sz="1026" spc="-9" dirty="0">
                <a:latin typeface="Calibri"/>
                <a:cs typeface="Calibri"/>
              </a:rPr>
              <a:t> </a:t>
            </a:r>
            <a:r>
              <a:rPr sz="1026" dirty="0">
                <a:latin typeface="Calibri"/>
                <a:cs typeface="Calibri"/>
              </a:rPr>
              <a:t>to</a:t>
            </a:r>
            <a:r>
              <a:rPr sz="1026" spc="-4" dirty="0">
                <a:latin typeface="Calibri"/>
                <a:cs typeface="Calibri"/>
              </a:rPr>
              <a:t> </a:t>
            </a:r>
            <a:r>
              <a:rPr sz="1026" dirty="0">
                <a:latin typeface="Calibri"/>
                <a:cs typeface="Calibri"/>
              </a:rPr>
              <a:t>new</a:t>
            </a:r>
            <a:r>
              <a:rPr sz="1026" spc="-4" dirty="0">
                <a:latin typeface="Calibri"/>
                <a:cs typeface="Calibri"/>
              </a:rPr>
              <a:t> </a:t>
            </a:r>
            <a:r>
              <a:rPr sz="1026" spc="-9" dirty="0">
                <a:latin typeface="Calibri"/>
                <a:cs typeface="Calibri"/>
              </a:rPr>
              <a:t>settings</a:t>
            </a:r>
            <a:endParaRPr sz="1026">
              <a:latin typeface="Calibri"/>
              <a:cs typeface="Calibri"/>
            </a:endParaRPr>
          </a:p>
          <a:p>
            <a:pPr marL="205793" indent="-194933">
              <a:lnSpc>
                <a:spcPct val="100000"/>
              </a:lnSpc>
              <a:buChar char="•"/>
              <a:tabLst>
                <a:tab pos="205793" algn="l"/>
              </a:tabLst>
            </a:pPr>
            <a:r>
              <a:rPr sz="1026" dirty="0">
                <a:latin typeface="Calibri"/>
                <a:cs typeface="Calibri"/>
              </a:rPr>
              <a:t>Starting</a:t>
            </a:r>
            <a:r>
              <a:rPr sz="1026" spc="-9" dirty="0">
                <a:latin typeface="Calibri"/>
                <a:cs typeface="Calibri"/>
              </a:rPr>
              <a:t> micro-enterprises</a:t>
            </a:r>
            <a:endParaRPr sz="1026">
              <a:latin typeface="Calibri"/>
              <a:cs typeface="Calibri"/>
            </a:endParaRPr>
          </a:p>
        </p:txBody>
      </p:sp>
      <p:sp>
        <p:nvSpPr>
          <p:cNvPr id="58" name="object 58"/>
          <p:cNvSpPr txBox="1"/>
          <p:nvPr/>
        </p:nvSpPr>
        <p:spPr>
          <a:xfrm>
            <a:off x="4065317" y="1765459"/>
            <a:ext cx="2581931" cy="2367449"/>
          </a:xfrm>
          <a:prstGeom prst="rect">
            <a:avLst/>
          </a:prstGeom>
        </p:spPr>
        <p:txBody>
          <a:bodyPr vert="horz" wrap="square" lIns="0" tIns="10860" rIns="0" bIns="0" rtlCol="0">
            <a:spAutoFit/>
          </a:bodyPr>
          <a:lstStyle/>
          <a:p>
            <a:pPr marL="206336" marR="76018" indent="-195476">
              <a:lnSpc>
                <a:spcPct val="100000"/>
              </a:lnSpc>
              <a:spcBef>
                <a:spcPts val="86"/>
              </a:spcBef>
              <a:buChar char="•"/>
              <a:tabLst>
                <a:tab pos="206336" algn="l"/>
              </a:tabLst>
            </a:pPr>
            <a:r>
              <a:rPr sz="1026" dirty="0">
                <a:latin typeface="Calibri"/>
                <a:cs typeface="Calibri"/>
              </a:rPr>
              <a:t>Build</a:t>
            </a:r>
            <a:r>
              <a:rPr sz="1026" spc="-9" dirty="0">
                <a:latin typeface="Calibri"/>
                <a:cs typeface="Calibri"/>
              </a:rPr>
              <a:t> </a:t>
            </a:r>
            <a:r>
              <a:rPr sz="1026" dirty="0">
                <a:latin typeface="Calibri"/>
                <a:cs typeface="Calibri"/>
              </a:rPr>
              <a:t>on</a:t>
            </a:r>
            <a:r>
              <a:rPr sz="1026" spc="-9" dirty="0">
                <a:latin typeface="Calibri"/>
                <a:cs typeface="Calibri"/>
              </a:rPr>
              <a:t> strengths </a:t>
            </a:r>
            <a:r>
              <a:rPr sz="1026" dirty="0">
                <a:latin typeface="Calibri"/>
                <a:cs typeface="Calibri"/>
              </a:rPr>
              <a:t>and</a:t>
            </a:r>
            <a:r>
              <a:rPr sz="1026" spc="-9" dirty="0">
                <a:latin typeface="Calibri"/>
                <a:cs typeface="Calibri"/>
              </a:rPr>
              <a:t> interests highlighted </a:t>
            </a:r>
            <a:r>
              <a:rPr sz="1026" dirty="0">
                <a:latin typeface="Calibri"/>
                <a:cs typeface="Calibri"/>
              </a:rPr>
              <a:t>in</a:t>
            </a:r>
            <a:r>
              <a:rPr sz="1026" spc="-4" dirty="0">
                <a:latin typeface="Calibri"/>
                <a:cs typeface="Calibri"/>
              </a:rPr>
              <a:t> </a:t>
            </a:r>
            <a:r>
              <a:rPr sz="1026" spc="-9" dirty="0">
                <a:latin typeface="Calibri"/>
                <a:cs typeface="Calibri"/>
              </a:rPr>
              <a:t>personal</a:t>
            </a:r>
            <a:r>
              <a:rPr sz="1026" spc="-4" dirty="0">
                <a:latin typeface="Calibri"/>
                <a:cs typeface="Calibri"/>
              </a:rPr>
              <a:t> </a:t>
            </a:r>
            <a:r>
              <a:rPr sz="1026" dirty="0">
                <a:latin typeface="Calibri"/>
                <a:cs typeface="Calibri"/>
              </a:rPr>
              <a:t>/</a:t>
            </a:r>
            <a:r>
              <a:rPr sz="1026" spc="-4" dirty="0">
                <a:latin typeface="Calibri"/>
                <a:cs typeface="Calibri"/>
              </a:rPr>
              <a:t> </a:t>
            </a:r>
            <a:r>
              <a:rPr sz="1026" spc="-9" dirty="0">
                <a:latin typeface="Calibri"/>
                <a:cs typeface="Calibri"/>
              </a:rPr>
              <a:t>vocational</a:t>
            </a:r>
            <a:r>
              <a:rPr sz="1026" spc="-4" dirty="0">
                <a:latin typeface="Calibri"/>
                <a:cs typeface="Calibri"/>
              </a:rPr>
              <a:t> </a:t>
            </a:r>
            <a:r>
              <a:rPr sz="1026" spc="-9" dirty="0">
                <a:latin typeface="Calibri"/>
                <a:cs typeface="Calibri"/>
              </a:rPr>
              <a:t>profile</a:t>
            </a:r>
            <a:endParaRPr sz="1026">
              <a:latin typeface="Calibri"/>
              <a:cs typeface="Calibri"/>
            </a:endParaRPr>
          </a:p>
          <a:p>
            <a:pPr marL="205793" indent="-194933">
              <a:lnSpc>
                <a:spcPct val="100000"/>
              </a:lnSpc>
              <a:buChar char="•"/>
              <a:tabLst>
                <a:tab pos="205793" algn="l"/>
              </a:tabLst>
            </a:pPr>
            <a:r>
              <a:rPr sz="1026" spc="-9" dirty="0">
                <a:latin typeface="Calibri"/>
                <a:cs typeface="Calibri"/>
              </a:rPr>
              <a:t>Apprenticeships</a:t>
            </a:r>
            <a:endParaRPr sz="1026">
              <a:latin typeface="Calibri"/>
              <a:cs typeface="Calibri"/>
            </a:endParaRPr>
          </a:p>
          <a:p>
            <a:pPr marL="205793" indent="-194933">
              <a:lnSpc>
                <a:spcPct val="100000"/>
              </a:lnSpc>
              <a:buChar char="•"/>
              <a:tabLst>
                <a:tab pos="205793" algn="l"/>
              </a:tabLst>
            </a:pPr>
            <a:r>
              <a:rPr sz="1026" dirty="0">
                <a:latin typeface="Calibri"/>
                <a:cs typeface="Calibri"/>
              </a:rPr>
              <a:t>Supported</a:t>
            </a:r>
            <a:r>
              <a:rPr sz="1026" spc="-21" dirty="0">
                <a:latin typeface="Calibri"/>
                <a:cs typeface="Calibri"/>
              </a:rPr>
              <a:t> </a:t>
            </a:r>
            <a:r>
              <a:rPr sz="1026" spc="-9" dirty="0">
                <a:latin typeface="Calibri"/>
                <a:cs typeface="Calibri"/>
              </a:rPr>
              <a:t>internships</a:t>
            </a:r>
            <a:endParaRPr sz="1026">
              <a:latin typeface="Calibri"/>
              <a:cs typeface="Calibri"/>
            </a:endParaRPr>
          </a:p>
          <a:p>
            <a:pPr marL="205793" indent="-194933">
              <a:lnSpc>
                <a:spcPct val="100000"/>
              </a:lnSpc>
              <a:buChar char="•"/>
              <a:tabLst>
                <a:tab pos="205793" algn="l"/>
              </a:tabLst>
            </a:pPr>
            <a:r>
              <a:rPr sz="1026" spc="-9" dirty="0">
                <a:latin typeface="Calibri"/>
                <a:cs typeface="Calibri"/>
              </a:rPr>
              <a:t>Traineeships</a:t>
            </a:r>
            <a:endParaRPr sz="1026">
              <a:latin typeface="Calibri"/>
              <a:cs typeface="Calibri"/>
            </a:endParaRPr>
          </a:p>
          <a:p>
            <a:pPr marL="206336" marR="178099" indent="-195476">
              <a:lnSpc>
                <a:spcPct val="100000"/>
              </a:lnSpc>
              <a:buChar char="•"/>
              <a:tabLst>
                <a:tab pos="206336" algn="l"/>
              </a:tabLst>
            </a:pPr>
            <a:r>
              <a:rPr sz="1026" dirty="0">
                <a:latin typeface="Calibri"/>
                <a:cs typeface="Calibri"/>
              </a:rPr>
              <a:t>Further</a:t>
            </a:r>
            <a:r>
              <a:rPr sz="1026" spc="-21" dirty="0">
                <a:latin typeface="Calibri"/>
                <a:cs typeface="Calibri"/>
              </a:rPr>
              <a:t> </a:t>
            </a:r>
            <a:r>
              <a:rPr sz="1026" dirty="0">
                <a:latin typeface="Calibri"/>
                <a:cs typeface="Calibri"/>
              </a:rPr>
              <a:t>work</a:t>
            </a:r>
            <a:r>
              <a:rPr sz="1026" spc="-17" dirty="0">
                <a:latin typeface="Calibri"/>
                <a:cs typeface="Calibri"/>
              </a:rPr>
              <a:t> </a:t>
            </a:r>
            <a:r>
              <a:rPr sz="1026" dirty="0">
                <a:latin typeface="Calibri"/>
                <a:cs typeface="Calibri"/>
              </a:rPr>
              <a:t>on</a:t>
            </a:r>
            <a:r>
              <a:rPr sz="1026" spc="-26" dirty="0">
                <a:latin typeface="Calibri"/>
                <a:cs typeface="Calibri"/>
              </a:rPr>
              <a:t> </a:t>
            </a:r>
            <a:r>
              <a:rPr sz="1026" dirty="0">
                <a:latin typeface="Calibri"/>
                <a:cs typeface="Calibri"/>
              </a:rPr>
              <a:t>academic</a:t>
            </a:r>
            <a:r>
              <a:rPr sz="1026" spc="-17" dirty="0">
                <a:latin typeface="Calibri"/>
                <a:cs typeface="Calibri"/>
              </a:rPr>
              <a:t> </a:t>
            </a:r>
            <a:r>
              <a:rPr sz="1026" dirty="0">
                <a:latin typeface="Calibri"/>
                <a:cs typeface="Calibri"/>
              </a:rPr>
              <a:t>and</a:t>
            </a:r>
            <a:r>
              <a:rPr sz="1026" spc="-26" dirty="0">
                <a:latin typeface="Calibri"/>
                <a:cs typeface="Calibri"/>
              </a:rPr>
              <a:t> </a:t>
            </a:r>
            <a:r>
              <a:rPr sz="1026" spc="-9" dirty="0">
                <a:latin typeface="Calibri"/>
                <a:cs typeface="Calibri"/>
              </a:rPr>
              <a:t>vocational qualifications</a:t>
            </a:r>
            <a:endParaRPr sz="1026">
              <a:latin typeface="Calibri"/>
              <a:cs typeface="Calibri"/>
            </a:endParaRPr>
          </a:p>
          <a:p>
            <a:pPr marL="206336" marR="4344" indent="-195476">
              <a:lnSpc>
                <a:spcPct val="100000"/>
              </a:lnSpc>
              <a:buChar char="•"/>
              <a:tabLst>
                <a:tab pos="206336" algn="l"/>
              </a:tabLst>
            </a:pPr>
            <a:r>
              <a:rPr sz="1026" spc="-9" dirty="0">
                <a:latin typeface="Calibri"/>
                <a:cs typeface="Calibri"/>
              </a:rPr>
              <a:t>A-</a:t>
            </a:r>
            <a:r>
              <a:rPr sz="1026" dirty="0">
                <a:latin typeface="Calibri"/>
                <a:cs typeface="Calibri"/>
              </a:rPr>
              <a:t>levels</a:t>
            </a:r>
            <a:r>
              <a:rPr sz="1026" spc="-26" dirty="0">
                <a:latin typeface="Calibri"/>
                <a:cs typeface="Calibri"/>
              </a:rPr>
              <a:t> </a:t>
            </a:r>
            <a:r>
              <a:rPr sz="1026" dirty="0">
                <a:latin typeface="Calibri"/>
                <a:cs typeface="Calibri"/>
              </a:rPr>
              <a:t>and</a:t>
            </a:r>
            <a:r>
              <a:rPr sz="1026" spc="-26" dirty="0">
                <a:latin typeface="Calibri"/>
                <a:cs typeface="Calibri"/>
              </a:rPr>
              <a:t> </a:t>
            </a:r>
            <a:r>
              <a:rPr sz="1026" dirty="0">
                <a:latin typeface="Calibri"/>
                <a:cs typeface="Calibri"/>
              </a:rPr>
              <a:t>planning</a:t>
            </a:r>
            <a:r>
              <a:rPr sz="1026" spc="-17" dirty="0">
                <a:latin typeface="Calibri"/>
                <a:cs typeface="Calibri"/>
              </a:rPr>
              <a:t> </a:t>
            </a:r>
            <a:r>
              <a:rPr sz="1026" dirty="0">
                <a:latin typeface="Calibri"/>
                <a:cs typeface="Calibri"/>
              </a:rPr>
              <a:t>for</a:t>
            </a:r>
            <a:r>
              <a:rPr sz="1026" spc="-21" dirty="0">
                <a:latin typeface="Calibri"/>
                <a:cs typeface="Calibri"/>
              </a:rPr>
              <a:t> </a:t>
            </a:r>
            <a:r>
              <a:rPr sz="1026" dirty="0">
                <a:latin typeface="Calibri"/>
                <a:cs typeface="Calibri"/>
              </a:rPr>
              <a:t>university</a:t>
            </a:r>
            <a:r>
              <a:rPr sz="1026" spc="-21" dirty="0">
                <a:latin typeface="Calibri"/>
                <a:cs typeface="Calibri"/>
              </a:rPr>
              <a:t> </a:t>
            </a:r>
            <a:r>
              <a:rPr sz="1026" spc="-9" dirty="0">
                <a:latin typeface="Calibri"/>
                <a:cs typeface="Calibri"/>
              </a:rPr>
              <a:t>including </a:t>
            </a:r>
            <a:r>
              <a:rPr sz="1026" dirty="0">
                <a:latin typeface="Calibri"/>
                <a:cs typeface="Calibri"/>
              </a:rPr>
              <a:t>sharing</a:t>
            </a:r>
            <a:r>
              <a:rPr sz="1026" spc="-17" dirty="0">
                <a:latin typeface="Calibri"/>
                <a:cs typeface="Calibri"/>
              </a:rPr>
              <a:t> </a:t>
            </a:r>
            <a:r>
              <a:rPr sz="1026" dirty="0">
                <a:latin typeface="Calibri"/>
                <a:cs typeface="Calibri"/>
              </a:rPr>
              <a:t>EHC</a:t>
            </a:r>
            <a:r>
              <a:rPr sz="1026" spc="-21" dirty="0">
                <a:latin typeface="Calibri"/>
                <a:cs typeface="Calibri"/>
              </a:rPr>
              <a:t> </a:t>
            </a:r>
            <a:r>
              <a:rPr sz="1026" dirty="0">
                <a:latin typeface="Calibri"/>
                <a:cs typeface="Calibri"/>
              </a:rPr>
              <a:t>plan</a:t>
            </a:r>
            <a:r>
              <a:rPr sz="1026" spc="-21" dirty="0">
                <a:latin typeface="Calibri"/>
                <a:cs typeface="Calibri"/>
              </a:rPr>
              <a:t> </a:t>
            </a:r>
            <a:r>
              <a:rPr sz="1026" dirty="0">
                <a:latin typeface="Calibri"/>
                <a:cs typeface="Calibri"/>
              </a:rPr>
              <a:t>with</a:t>
            </a:r>
            <a:r>
              <a:rPr sz="1026" spc="-21" dirty="0">
                <a:latin typeface="Calibri"/>
                <a:cs typeface="Calibri"/>
              </a:rPr>
              <a:t> </a:t>
            </a:r>
            <a:r>
              <a:rPr sz="1026" dirty="0">
                <a:latin typeface="Calibri"/>
                <a:cs typeface="Calibri"/>
              </a:rPr>
              <a:t>disabled</a:t>
            </a:r>
            <a:r>
              <a:rPr sz="1026" spc="-17" dirty="0">
                <a:latin typeface="Calibri"/>
                <a:cs typeface="Calibri"/>
              </a:rPr>
              <a:t> </a:t>
            </a:r>
            <a:r>
              <a:rPr sz="1026" spc="-9" dirty="0">
                <a:latin typeface="Calibri"/>
                <a:cs typeface="Calibri"/>
              </a:rPr>
              <a:t>students allowance</a:t>
            </a:r>
            <a:r>
              <a:rPr sz="1026" spc="-21" dirty="0">
                <a:latin typeface="Calibri"/>
                <a:cs typeface="Calibri"/>
              </a:rPr>
              <a:t> </a:t>
            </a:r>
            <a:r>
              <a:rPr sz="1026" dirty="0">
                <a:latin typeface="Calibri"/>
                <a:cs typeface="Calibri"/>
              </a:rPr>
              <a:t>study</a:t>
            </a:r>
            <a:r>
              <a:rPr sz="1026" spc="-21" dirty="0">
                <a:latin typeface="Calibri"/>
                <a:cs typeface="Calibri"/>
              </a:rPr>
              <a:t> </a:t>
            </a:r>
            <a:r>
              <a:rPr sz="1026" dirty="0">
                <a:latin typeface="Calibri"/>
                <a:cs typeface="Calibri"/>
              </a:rPr>
              <a:t>needs</a:t>
            </a:r>
            <a:r>
              <a:rPr sz="1026" spc="-21" dirty="0">
                <a:latin typeface="Calibri"/>
                <a:cs typeface="Calibri"/>
              </a:rPr>
              <a:t> </a:t>
            </a:r>
            <a:r>
              <a:rPr sz="1026" spc="-9" dirty="0">
                <a:latin typeface="Calibri"/>
                <a:cs typeface="Calibri"/>
              </a:rPr>
              <a:t>assessor</a:t>
            </a:r>
            <a:endParaRPr sz="1026">
              <a:latin typeface="Calibri"/>
              <a:cs typeface="Calibri"/>
            </a:endParaRPr>
          </a:p>
          <a:p>
            <a:pPr marL="205793" indent="-194933">
              <a:lnSpc>
                <a:spcPct val="100000"/>
              </a:lnSpc>
              <a:buChar char="•"/>
              <a:tabLst>
                <a:tab pos="205793" algn="l"/>
              </a:tabLst>
            </a:pPr>
            <a:r>
              <a:rPr sz="1026" dirty="0">
                <a:latin typeface="Calibri"/>
                <a:cs typeface="Calibri"/>
              </a:rPr>
              <a:t>CV</a:t>
            </a:r>
            <a:r>
              <a:rPr sz="1026" spc="-9" dirty="0">
                <a:latin typeface="Calibri"/>
                <a:cs typeface="Calibri"/>
              </a:rPr>
              <a:t> writing</a:t>
            </a:r>
            <a:endParaRPr sz="1026">
              <a:latin typeface="Calibri"/>
              <a:cs typeface="Calibri"/>
            </a:endParaRPr>
          </a:p>
          <a:p>
            <a:pPr marL="205793" indent="-194933">
              <a:lnSpc>
                <a:spcPct val="100000"/>
              </a:lnSpc>
              <a:buChar char="•"/>
              <a:tabLst>
                <a:tab pos="205793" algn="l"/>
              </a:tabLst>
            </a:pPr>
            <a:r>
              <a:rPr sz="1026" dirty="0">
                <a:latin typeface="Calibri"/>
                <a:cs typeface="Calibri"/>
              </a:rPr>
              <a:t>Skills</a:t>
            </a:r>
            <a:r>
              <a:rPr sz="1026" spc="-17" dirty="0">
                <a:latin typeface="Calibri"/>
                <a:cs typeface="Calibri"/>
              </a:rPr>
              <a:t> </a:t>
            </a:r>
            <a:r>
              <a:rPr sz="1026" dirty="0">
                <a:latin typeface="Calibri"/>
                <a:cs typeface="Calibri"/>
              </a:rPr>
              <a:t>in</a:t>
            </a:r>
            <a:r>
              <a:rPr sz="1026" spc="-17" dirty="0">
                <a:latin typeface="Calibri"/>
                <a:cs typeface="Calibri"/>
              </a:rPr>
              <a:t> </a:t>
            </a:r>
            <a:r>
              <a:rPr sz="1026" dirty="0">
                <a:latin typeface="Calibri"/>
                <a:cs typeface="Calibri"/>
              </a:rPr>
              <a:t>applying</a:t>
            </a:r>
            <a:r>
              <a:rPr sz="1026" spc="-13" dirty="0">
                <a:latin typeface="Calibri"/>
                <a:cs typeface="Calibri"/>
              </a:rPr>
              <a:t> </a:t>
            </a:r>
            <a:r>
              <a:rPr sz="1026" dirty="0">
                <a:latin typeface="Calibri"/>
                <a:cs typeface="Calibri"/>
              </a:rPr>
              <a:t>for</a:t>
            </a:r>
            <a:r>
              <a:rPr sz="1026" spc="-13" dirty="0">
                <a:latin typeface="Calibri"/>
                <a:cs typeface="Calibri"/>
              </a:rPr>
              <a:t> </a:t>
            </a:r>
            <a:r>
              <a:rPr sz="1026" dirty="0">
                <a:latin typeface="Calibri"/>
                <a:cs typeface="Calibri"/>
              </a:rPr>
              <a:t>jobs</a:t>
            </a:r>
            <a:r>
              <a:rPr sz="1026" spc="-17" dirty="0">
                <a:latin typeface="Calibri"/>
                <a:cs typeface="Calibri"/>
              </a:rPr>
              <a:t> </a:t>
            </a:r>
            <a:r>
              <a:rPr sz="1026" dirty="0">
                <a:latin typeface="Calibri"/>
                <a:cs typeface="Calibri"/>
              </a:rPr>
              <a:t>or</a:t>
            </a:r>
            <a:r>
              <a:rPr sz="1026" spc="-13" dirty="0">
                <a:latin typeface="Calibri"/>
                <a:cs typeface="Calibri"/>
              </a:rPr>
              <a:t> </a:t>
            </a:r>
            <a:r>
              <a:rPr sz="1026" dirty="0">
                <a:latin typeface="Calibri"/>
                <a:cs typeface="Calibri"/>
              </a:rPr>
              <a:t>higher</a:t>
            </a:r>
            <a:r>
              <a:rPr sz="1026" spc="-9" dirty="0">
                <a:latin typeface="Calibri"/>
                <a:cs typeface="Calibri"/>
              </a:rPr>
              <a:t> education</a:t>
            </a:r>
            <a:endParaRPr sz="1026">
              <a:latin typeface="Calibri"/>
              <a:cs typeface="Calibri"/>
            </a:endParaRPr>
          </a:p>
          <a:p>
            <a:pPr marL="205793" indent="-194933">
              <a:lnSpc>
                <a:spcPct val="100000"/>
              </a:lnSpc>
              <a:buChar char="•"/>
              <a:tabLst>
                <a:tab pos="205793" algn="l"/>
              </a:tabLst>
            </a:pPr>
            <a:r>
              <a:rPr sz="1026" spc="-9" dirty="0">
                <a:latin typeface="Calibri"/>
                <a:cs typeface="Calibri"/>
              </a:rPr>
              <a:t>Interviewing</a:t>
            </a:r>
            <a:endParaRPr sz="1026">
              <a:latin typeface="Calibri"/>
              <a:cs typeface="Calibri"/>
            </a:endParaRPr>
          </a:p>
          <a:p>
            <a:pPr marL="206336" marR="21177" indent="-195476">
              <a:lnSpc>
                <a:spcPct val="100000"/>
              </a:lnSpc>
              <a:buChar char="•"/>
              <a:tabLst>
                <a:tab pos="206336" algn="l"/>
              </a:tabLst>
            </a:pPr>
            <a:r>
              <a:rPr sz="1026" dirty="0">
                <a:latin typeface="Calibri"/>
                <a:cs typeface="Calibri"/>
              </a:rPr>
              <a:t>Understanding</a:t>
            </a:r>
            <a:r>
              <a:rPr sz="1026" spc="-17" dirty="0">
                <a:latin typeface="Calibri"/>
                <a:cs typeface="Calibri"/>
              </a:rPr>
              <a:t> </a:t>
            </a:r>
            <a:r>
              <a:rPr sz="1026" dirty="0">
                <a:latin typeface="Calibri"/>
                <a:cs typeface="Calibri"/>
              </a:rPr>
              <a:t>support</a:t>
            </a:r>
            <a:r>
              <a:rPr sz="1026" spc="-13" dirty="0">
                <a:latin typeface="Calibri"/>
                <a:cs typeface="Calibri"/>
              </a:rPr>
              <a:t> </a:t>
            </a:r>
            <a:r>
              <a:rPr sz="1026" dirty="0">
                <a:latin typeface="Calibri"/>
                <a:cs typeface="Calibri"/>
              </a:rPr>
              <a:t>from</a:t>
            </a:r>
            <a:r>
              <a:rPr sz="1026" spc="-17" dirty="0">
                <a:latin typeface="Calibri"/>
                <a:cs typeface="Calibri"/>
              </a:rPr>
              <a:t> </a:t>
            </a:r>
            <a:r>
              <a:rPr sz="1026" dirty="0">
                <a:latin typeface="Calibri"/>
                <a:cs typeface="Calibri"/>
              </a:rPr>
              <a:t>the</a:t>
            </a:r>
            <a:r>
              <a:rPr sz="1026" spc="-13" dirty="0">
                <a:latin typeface="Calibri"/>
                <a:cs typeface="Calibri"/>
              </a:rPr>
              <a:t> </a:t>
            </a:r>
            <a:r>
              <a:rPr sz="1026" dirty="0">
                <a:latin typeface="Calibri"/>
                <a:cs typeface="Calibri"/>
              </a:rPr>
              <a:t>LA,</a:t>
            </a:r>
            <a:r>
              <a:rPr sz="1026" spc="-17" dirty="0">
                <a:latin typeface="Calibri"/>
                <a:cs typeface="Calibri"/>
              </a:rPr>
              <a:t> </a:t>
            </a:r>
            <a:r>
              <a:rPr sz="1026" dirty="0">
                <a:latin typeface="Calibri"/>
                <a:cs typeface="Calibri"/>
              </a:rPr>
              <a:t>e.g.</a:t>
            </a:r>
            <a:r>
              <a:rPr sz="1026" spc="-17" dirty="0">
                <a:latin typeface="Calibri"/>
                <a:cs typeface="Calibri"/>
              </a:rPr>
              <a:t> </a:t>
            </a:r>
            <a:r>
              <a:rPr sz="1026" spc="-21" dirty="0">
                <a:latin typeface="Calibri"/>
                <a:cs typeface="Calibri"/>
              </a:rPr>
              <a:t>do </a:t>
            </a:r>
            <a:r>
              <a:rPr sz="1026" dirty="0">
                <a:latin typeface="Calibri"/>
                <a:cs typeface="Calibri"/>
              </a:rPr>
              <a:t>they</a:t>
            </a:r>
            <a:r>
              <a:rPr sz="1026" spc="-13" dirty="0">
                <a:latin typeface="Calibri"/>
                <a:cs typeface="Calibri"/>
              </a:rPr>
              <a:t> </a:t>
            </a:r>
            <a:r>
              <a:rPr sz="1026" dirty="0">
                <a:latin typeface="Calibri"/>
                <a:cs typeface="Calibri"/>
              </a:rPr>
              <a:t>have</a:t>
            </a:r>
            <a:r>
              <a:rPr sz="1026" spc="-13" dirty="0">
                <a:latin typeface="Calibri"/>
                <a:cs typeface="Calibri"/>
              </a:rPr>
              <a:t> </a:t>
            </a:r>
            <a:r>
              <a:rPr sz="1026" dirty="0">
                <a:latin typeface="Calibri"/>
                <a:cs typeface="Calibri"/>
              </a:rPr>
              <a:t>a</a:t>
            </a:r>
            <a:r>
              <a:rPr sz="1026" spc="-13" dirty="0">
                <a:latin typeface="Calibri"/>
                <a:cs typeface="Calibri"/>
              </a:rPr>
              <a:t> </a:t>
            </a:r>
            <a:r>
              <a:rPr sz="1026" dirty="0">
                <a:latin typeface="Calibri"/>
                <a:cs typeface="Calibri"/>
              </a:rPr>
              <a:t>supported</a:t>
            </a:r>
            <a:r>
              <a:rPr sz="1026" spc="-13" dirty="0">
                <a:latin typeface="Calibri"/>
                <a:cs typeface="Calibri"/>
              </a:rPr>
              <a:t> </a:t>
            </a:r>
            <a:r>
              <a:rPr sz="1026" spc="-9" dirty="0">
                <a:latin typeface="Calibri"/>
                <a:cs typeface="Calibri"/>
              </a:rPr>
              <a:t>employment</a:t>
            </a:r>
            <a:r>
              <a:rPr sz="1026" spc="-13" dirty="0">
                <a:latin typeface="Calibri"/>
                <a:cs typeface="Calibri"/>
              </a:rPr>
              <a:t> </a:t>
            </a:r>
            <a:r>
              <a:rPr sz="1026" spc="-9" dirty="0">
                <a:latin typeface="Calibri"/>
                <a:cs typeface="Calibri"/>
              </a:rPr>
              <a:t>service?</a:t>
            </a:r>
            <a:endParaRPr sz="1026">
              <a:latin typeface="Calibri"/>
              <a:cs typeface="Calibri"/>
            </a:endParaRPr>
          </a:p>
        </p:txBody>
      </p:sp>
      <p:sp>
        <p:nvSpPr>
          <p:cNvPr id="59" name="object 59"/>
          <p:cNvSpPr txBox="1"/>
          <p:nvPr/>
        </p:nvSpPr>
        <p:spPr>
          <a:xfrm>
            <a:off x="6728110" y="1765459"/>
            <a:ext cx="1887443" cy="1585539"/>
          </a:xfrm>
          <a:prstGeom prst="rect">
            <a:avLst/>
          </a:prstGeom>
        </p:spPr>
        <p:txBody>
          <a:bodyPr vert="horz" wrap="square" lIns="0" tIns="10860" rIns="0" bIns="0" rtlCol="0">
            <a:spAutoFit/>
          </a:bodyPr>
          <a:lstStyle/>
          <a:p>
            <a:pPr marL="205793" indent="-194933">
              <a:lnSpc>
                <a:spcPct val="100000"/>
              </a:lnSpc>
              <a:spcBef>
                <a:spcPts val="86"/>
              </a:spcBef>
              <a:buChar char="•"/>
              <a:tabLst>
                <a:tab pos="205793" algn="l"/>
              </a:tabLst>
            </a:pPr>
            <a:r>
              <a:rPr sz="1026" spc="-9" dirty="0">
                <a:latin typeface="Calibri"/>
                <a:cs typeface="Calibri"/>
              </a:rPr>
              <a:t>Consolidate</a:t>
            </a:r>
            <a:r>
              <a:rPr sz="1026" dirty="0">
                <a:latin typeface="Calibri"/>
                <a:cs typeface="Calibri"/>
              </a:rPr>
              <a:t> or finish </a:t>
            </a:r>
            <a:r>
              <a:rPr sz="1026" spc="-9" dirty="0">
                <a:latin typeface="Calibri"/>
                <a:cs typeface="Calibri"/>
              </a:rPr>
              <a:t>learning</a:t>
            </a:r>
            <a:endParaRPr sz="1026">
              <a:latin typeface="Calibri"/>
              <a:cs typeface="Calibri"/>
            </a:endParaRPr>
          </a:p>
          <a:p>
            <a:pPr marL="206336" marR="23349" indent="-195476">
              <a:lnSpc>
                <a:spcPct val="100000"/>
              </a:lnSpc>
              <a:buChar char="•"/>
              <a:tabLst>
                <a:tab pos="206336" algn="l"/>
              </a:tabLst>
            </a:pPr>
            <a:r>
              <a:rPr sz="1026" spc="-9" dirty="0">
                <a:latin typeface="Calibri"/>
                <a:cs typeface="Calibri"/>
              </a:rPr>
              <a:t>Taking</a:t>
            </a:r>
            <a:r>
              <a:rPr sz="1026" spc="-4" dirty="0">
                <a:latin typeface="Calibri"/>
                <a:cs typeface="Calibri"/>
              </a:rPr>
              <a:t> </a:t>
            </a:r>
            <a:r>
              <a:rPr sz="1026" dirty="0">
                <a:latin typeface="Calibri"/>
                <a:cs typeface="Calibri"/>
              </a:rPr>
              <a:t>part</a:t>
            </a:r>
            <a:r>
              <a:rPr sz="1026" spc="-4" dirty="0">
                <a:latin typeface="Calibri"/>
                <a:cs typeface="Calibri"/>
              </a:rPr>
              <a:t> </a:t>
            </a:r>
            <a:r>
              <a:rPr sz="1026" dirty="0">
                <a:latin typeface="Calibri"/>
                <a:cs typeface="Calibri"/>
              </a:rPr>
              <a:t>in</a:t>
            </a:r>
            <a:r>
              <a:rPr sz="1026" spc="-9" dirty="0">
                <a:latin typeface="Calibri"/>
                <a:cs typeface="Calibri"/>
              </a:rPr>
              <a:t> </a:t>
            </a:r>
            <a:r>
              <a:rPr sz="1026" dirty="0">
                <a:latin typeface="Calibri"/>
                <a:cs typeface="Calibri"/>
              </a:rPr>
              <a:t>adult</a:t>
            </a:r>
            <a:r>
              <a:rPr sz="1026" spc="-4" dirty="0">
                <a:latin typeface="Calibri"/>
                <a:cs typeface="Calibri"/>
              </a:rPr>
              <a:t> </a:t>
            </a:r>
            <a:r>
              <a:rPr sz="1026" spc="-9" dirty="0">
                <a:latin typeface="Calibri"/>
                <a:cs typeface="Calibri"/>
              </a:rPr>
              <a:t>education </a:t>
            </a:r>
            <a:r>
              <a:rPr sz="1026" spc="-43" dirty="0">
                <a:latin typeface="Calibri"/>
                <a:cs typeface="Calibri"/>
              </a:rPr>
              <a:t>/ </a:t>
            </a:r>
            <a:r>
              <a:rPr sz="1026" dirty="0">
                <a:latin typeface="Calibri"/>
                <a:cs typeface="Calibri"/>
              </a:rPr>
              <a:t>community</a:t>
            </a:r>
            <a:r>
              <a:rPr sz="1026" spc="-17" dirty="0">
                <a:latin typeface="Calibri"/>
                <a:cs typeface="Calibri"/>
              </a:rPr>
              <a:t> </a:t>
            </a:r>
            <a:r>
              <a:rPr sz="1026" spc="-9" dirty="0">
                <a:latin typeface="Calibri"/>
                <a:cs typeface="Calibri"/>
              </a:rPr>
              <a:t>learning</a:t>
            </a:r>
            <a:endParaRPr sz="1026">
              <a:latin typeface="Calibri"/>
              <a:cs typeface="Calibri"/>
            </a:endParaRPr>
          </a:p>
          <a:p>
            <a:pPr marL="206336" marR="143349" indent="-195476">
              <a:lnSpc>
                <a:spcPct val="100000"/>
              </a:lnSpc>
              <a:buChar char="•"/>
              <a:tabLst>
                <a:tab pos="206336" algn="l"/>
              </a:tabLst>
            </a:pPr>
            <a:r>
              <a:rPr sz="1026" dirty="0">
                <a:latin typeface="Calibri"/>
                <a:cs typeface="Calibri"/>
              </a:rPr>
              <a:t>Completing</a:t>
            </a:r>
            <a:r>
              <a:rPr sz="1026" spc="-13" dirty="0">
                <a:latin typeface="Calibri"/>
                <a:cs typeface="Calibri"/>
              </a:rPr>
              <a:t> </a:t>
            </a:r>
            <a:r>
              <a:rPr sz="1026" spc="-9" dirty="0">
                <a:latin typeface="Calibri"/>
                <a:cs typeface="Calibri"/>
              </a:rPr>
              <a:t>outcomes</a:t>
            </a:r>
            <a:r>
              <a:rPr sz="1026" spc="-17" dirty="0">
                <a:latin typeface="Calibri"/>
                <a:cs typeface="Calibri"/>
              </a:rPr>
              <a:t> </a:t>
            </a:r>
            <a:r>
              <a:rPr sz="1026" dirty="0">
                <a:latin typeface="Calibri"/>
                <a:cs typeface="Calibri"/>
              </a:rPr>
              <a:t>in</a:t>
            </a:r>
            <a:r>
              <a:rPr sz="1026" spc="-13" dirty="0">
                <a:latin typeface="Calibri"/>
                <a:cs typeface="Calibri"/>
              </a:rPr>
              <a:t> </a:t>
            </a:r>
            <a:r>
              <a:rPr sz="1026" spc="-21" dirty="0">
                <a:latin typeface="Calibri"/>
                <a:cs typeface="Calibri"/>
              </a:rPr>
              <a:t>EHC </a:t>
            </a:r>
            <a:r>
              <a:rPr sz="1026" spc="-17" dirty="0">
                <a:latin typeface="Calibri"/>
                <a:cs typeface="Calibri"/>
              </a:rPr>
              <a:t>plan</a:t>
            </a:r>
            <a:endParaRPr sz="1026">
              <a:latin typeface="Calibri"/>
              <a:cs typeface="Calibri"/>
            </a:endParaRPr>
          </a:p>
          <a:p>
            <a:pPr marL="205793" indent="-194933">
              <a:lnSpc>
                <a:spcPct val="100000"/>
              </a:lnSpc>
              <a:buChar char="•"/>
              <a:tabLst>
                <a:tab pos="205793" algn="l"/>
              </a:tabLst>
            </a:pPr>
            <a:r>
              <a:rPr sz="1026" spc="-9" dirty="0">
                <a:latin typeface="Calibri"/>
                <a:cs typeface="Calibri"/>
              </a:rPr>
              <a:t>Voluntary</a:t>
            </a:r>
            <a:r>
              <a:rPr sz="1026" spc="4" dirty="0">
                <a:latin typeface="Calibri"/>
                <a:cs typeface="Calibri"/>
              </a:rPr>
              <a:t> </a:t>
            </a:r>
            <a:r>
              <a:rPr sz="1026" spc="-17" dirty="0">
                <a:latin typeface="Calibri"/>
                <a:cs typeface="Calibri"/>
              </a:rPr>
              <a:t>work</a:t>
            </a:r>
            <a:endParaRPr sz="1026">
              <a:latin typeface="Calibri"/>
              <a:cs typeface="Calibri"/>
            </a:endParaRPr>
          </a:p>
          <a:p>
            <a:pPr marL="206336" marR="4344" indent="-195476">
              <a:lnSpc>
                <a:spcPct val="100000"/>
              </a:lnSpc>
              <a:buChar char="•"/>
              <a:tabLst>
                <a:tab pos="206336" algn="l"/>
              </a:tabLst>
            </a:pPr>
            <a:r>
              <a:rPr sz="1026" dirty="0">
                <a:latin typeface="Calibri"/>
                <a:cs typeface="Calibri"/>
              </a:rPr>
              <a:t>Knowing</a:t>
            </a:r>
            <a:r>
              <a:rPr sz="1026" spc="-30" dirty="0">
                <a:latin typeface="Calibri"/>
                <a:cs typeface="Calibri"/>
              </a:rPr>
              <a:t> </a:t>
            </a:r>
            <a:r>
              <a:rPr sz="1026" dirty="0">
                <a:latin typeface="Calibri"/>
                <a:cs typeface="Calibri"/>
              </a:rPr>
              <a:t>how</a:t>
            </a:r>
            <a:r>
              <a:rPr sz="1026" spc="-30" dirty="0">
                <a:latin typeface="Calibri"/>
                <a:cs typeface="Calibri"/>
              </a:rPr>
              <a:t> </a:t>
            </a:r>
            <a:r>
              <a:rPr sz="1026" dirty="0">
                <a:latin typeface="Calibri"/>
                <a:cs typeface="Calibri"/>
              </a:rPr>
              <a:t>to</a:t>
            </a:r>
            <a:r>
              <a:rPr sz="1026" spc="-30" dirty="0">
                <a:latin typeface="Calibri"/>
                <a:cs typeface="Calibri"/>
              </a:rPr>
              <a:t> </a:t>
            </a:r>
            <a:r>
              <a:rPr sz="1026" dirty="0">
                <a:latin typeface="Calibri"/>
                <a:cs typeface="Calibri"/>
              </a:rPr>
              <a:t>access</a:t>
            </a:r>
            <a:r>
              <a:rPr sz="1026" spc="-34" dirty="0">
                <a:latin typeface="Calibri"/>
                <a:cs typeface="Calibri"/>
              </a:rPr>
              <a:t> </a:t>
            </a:r>
            <a:r>
              <a:rPr sz="1026" spc="-9" dirty="0">
                <a:latin typeface="Calibri"/>
                <a:cs typeface="Calibri"/>
              </a:rPr>
              <a:t>support </a:t>
            </a:r>
            <a:r>
              <a:rPr sz="1026" dirty="0">
                <a:latin typeface="Calibri"/>
                <a:cs typeface="Calibri"/>
              </a:rPr>
              <a:t>from</a:t>
            </a:r>
            <a:r>
              <a:rPr sz="1026" spc="-21" dirty="0">
                <a:latin typeface="Calibri"/>
                <a:cs typeface="Calibri"/>
              </a:rPr>
              <a:t> </a:t>
            </a:r>
            <a:r>
              <a:rPr sz="1026" dirty="0">
                <a:latin typeface="Calibri"/>
                <a:cs typeface="Calibri"/>
              </a:rPr>
              <a:t>Job</a:t>
            </a:r>
            <a:r>
              <a:rPr sz="1026" spc="-21" dirty="0">
                <a:latin typeface="Calibri"/>
                <a:cs typeface="Calibri"/>
              </a:rPr>
              <a:t> </a:t>
            </a:r>
            <a:r>
              <a:rPr sz="1026" dirty="0">
                <a:latin typeface="Calibri"/>
                <a:cs typeface="Calibri"/>
              </a:rPr>
              <a:t>Centre</a:t>
            </a:r>
            <a:r>
              <a:rPr sz="1026" spc="-17" dirty="0">
                <a:latin typeface="Calibri"/>
                <a:cs typeface="Calibri"/>
              </a:rPr>
              <a:t> </a:t>
            </a:r>
            <a:r>
              <a:rPr sz="1026" spc="-21" dirty="0">
                <a:latin typeface="Calibri"/>
                <a:cs typeface="Calibri"/>
              </a:rPr>
              <a:t>post-</a:t>
            </a:r>
            <a:r>
              <a:rPr sz="1026" spc="-9" dirty="0">
                <a:latin typeface="Calibri"/>
                <a:cs typeface="Calibri"/>
              </a:rPr>
              <a:t>education</a:t>
            </a:r>
            <a:endParaRPr sz="1026">
              <a:latin typeface="Calibri"/>
              <a:cs typeface="Calibri"/>
            </a:endParaRPr>
          </a:p>
          <a:p>
            <a:pPr marL="205793" indent="-194933">
              <a:lnSpc>
                <a:spcPct val="100000"/>
              </a:lnSpc>
              <a:buChar char="•"/>
              <a:tabLst>
                <a:tab pos="205793" algn="l"/>
              </a:tabLst>
            </a:pPr>
            <a:r>
              <a:rPr sz="1026" dirty="0">
                <a:latin typeface="Calibri"/>
                <a:cs typeface="Calibri"/>
              </a:rPr>
              <a:t>Paid</a:t>
            </a:r>
            <a:r>
              <a:rPr sz="1026" spc="-21" dirty="0">
                <a:latin typeface="Calibri"/>
                <a:cs typeface="Calibri"/>
              </a:rPr>
              <a:t> </a:t>
            </a:r>
            <a:r>
              <a:rPr sz="1026" dirty="0">
                <a:latin typeface="Calibri"/>
                <a:cs typeface="Calibri"/>
              </a:rPr>
              <a:t>work</a:t>
            </a:r>
            <a:r>
              <a:rPr sz="1026" spc="-21" dirty="0">
                <a:latin typeface="Calibri"/>
                <a:cs typeface="Calibri"/>
              </a:rPr>
              <a:t> </a:t>
            </a:r>
            <a:r>
              <a:rPr sz="1026" dirty="0">
                <a:latin typeface="Calibri"/>
                <a:cs typeface="Calibri"/>
              </a:rPr>
              <a:t>or</a:t>
            </a:r>
            <a:r>
              <a:rPr sz="1026" spc="-17" dirty="0">
                <a:latin typeface="Calibri"/>
                <a:cs typeface="Calibri"/>
              </a:rPr>
              <a:t> </a:t>
            </a:r>
            <a:r>
              <a:rPr sz="1026" dirty="0">
                <a:latin typeface="Calibri"/>
                <a:cs typeface="Calibri"/>
              </a:rPr>
              <a:t>higher</a:t>
            </a:r>
            <a:r>
              <a:rPr sz="1026" spc="-17" dirty="0">
                <a:latin typeface="Calibri"/>
                <a:cs typeface="Calibri"/>
              </a:rPr>
              <a:t> </a:t>
            </a:r>
            <a:r>
              <a:rPr sz="1026" spc="-9" dirty="0">
                <a:latin typeface="Calibri"/>
                <a:cs typeface="Calibri"/>
              </a:rPr>
              <a:t>education</a:t>
            </a:r>
            <a:endParaRPr sz="1026">
              <a:latin typeface="Calibri"/>
              <a:cs typeface="Calibri"/>
            </a:endParaRPr>
          </a:p>
          <a:p>
            <a:pPr marL="205793" indent="-194933">
              <a:lnSpc>
                <a:spcPct val="100000"/>
              </a:lnSpc>
              <a:buChar char="•"/>
              <a:tabLst>
                <a:tab pos="205793" algn="l"/>
              </a:tabLst>
            </a:pPr>
            <a:r>
              <a:rPr sz="1026" dirty="0">
                <a:latin typeface="Calibri"/>
                <a:cs typeface="Calibri"/>
              </a:rPr>
              <a:t>Understanding</a:t>
            </a:r>
            <a:r>
              <a:rPr sz="1026" spc="-56" dirty="0">
                <a:latin typeface="Calibri"/>
                <a:cs typeface="Calibri"/>
              </a:rPr>
              <a:t> </a:t>
            </a:r>
            <a:r>
              <a:rPr sz="1026" spc="-9" dirty="0">
                <a:latin typeface="Calibri"/>
                <a:cs typeface="Calibri"/>
              </a:rPr>
              <a:t>benefits</a:t>
            </a:r>
            <a:endParaRPr sz="1026">
              <a:latin typeface="Calibri"/>
              <a:cs typeface="Calibri"/>
            </a:endParaRPr>
          </a:p>
        </p:txBody>
      </p:sp>
      <p:sp>
        <p:nvSpPr>
          <p:cNvPr id="60" name="object 60"/>
          <p:cNvSpPr txBox="1"/>
          <p:nvPr/>
        </p:nvSpPr>
        <p:spPr>
          <a:xfrm>
            <a:off x="507869" y="5371471"/>
            <a:ext cx="141064" cy="558197"/>
          </a:xfrm>
          <a:prstGeom prst="rect">
            <a:avLst/>
          </a:prstGeom>
        </p:spPr>
        <p:txBody>
          <a:bodyPr vert="vert270" wrap="square" lIns="0" tIns="0" rIns="0" bIns="0" rtlCol="0">
            <a:spAutoFit/>
          </a:bodyPr>
          <a:lstStyle/>
          <a:p>
            <a:pPr marL="10860">
              <a:lnSpc>
                <a:spcPts val="1060"/>
              </a:lnSpc>
            </a:pPr>
            <a:r>
              <a:rPr sz="1026" spc="-9" dirty="0">
                <a:solidFill>
                  <a:srgbClr val="FFFFFF"/>
                </a:solidFill>
                <a:latin typeface="Calibri"/>
                <a:cs typeface="Calibri"/>
              </a:rPr>
              <a:t>Resources</a:t>
            </a:r>
            <a:endParaRPr sz="1026">
              <a:latin typeface="Calibri"/>
              <a:cs typeface="Calibri"/>
            </a:endParaRPr>
          </a:p>
        </p:txBody>
      </p:sp>
      <p:sp>
        <p:nvSpPr>
          <p:cNvPr id="61" name="object 61"/>
          <p:cNvSpPr txBox="1"/>
          <p:nvPr/>
        </p:nvSpPr>
        <p:spPr>
          <a:xfrm>
            <a:off x="771392" y="5128594"/>
            <a:ext cx="2767635" cy="803629"/>
          </a:xfrm>
          <a:prstGeom prst="rect">
            <a:avLst/>
          </a:prstGeom>
        </p:spPr>
        <p:txBody>
          <a:bodyPr vert="horz" wrap="square" lIns="0" tIns="10860" rIns="0" bIns="0" rtlCol="0">
            <a:spAutoFit/>
          </a:bodyPr>
          <a:lstStyle/>
          <a:p>
            <a:pPr marL="205793" indent="-194933">
              <a:lnSpc>
                <a:spcPct val="100000"/>
              </a:lnSpc>
              <a:spcBef>
                <a:spcPts val="86"/>
              </a:spcBef>
              <a:buChar char="•"/>
              <a:tabLst>
                <a:tab pos="205793" algn="l"/>
              </a:tabLst>
            </a:pPr>
            <a:r>
              <a:rPr sz="1026" u="sng" spc="-9" dirty="0">
                <a:solidFill>
                  <a:srgbClr val="8B1C6D"/>
                </a:solidFill>
                <a:uFill>
                  <a:solidFill>
                    <a:srgbClr val="8B1C6D"/>
                  </a:solidFill>
                </a:uFill>
                <a:latin typeface="Calibri"/>
                <a:cs typeface="Calibri"/>
                <a:hlinkClick r:id="rId2"/>
              </a:rPr>
              <a:t>Vocational</a:t>
            </a:r>
            <a:r>
              <a:rPr sz="1026" u="sng" spc="-43" dirty="0">
                <a:solidFill>
                  <a:srgbClr val="8B1C6D"/>
                </a:solidFill>
                <a:uFill>
                  <a:solidFill>
                    <a:srgbClr val="8B1C6D"/>
                  </a:solidFill>
                </a:uFill>
                <a:latin typeface="Calibri"/>
                <a:cs typeface="Calibri"/>
                <a:hlinkClick r:id="rId2"/>
              </a:rPr>
              <a:t> </a:t>
            </a:r>
            <a:r>
              <a:rPr sz="1026" u="sng" dirty="0">
                <a:solidFill>
                  <a:srgbClr val="8B1C6D"/>
                </a:solidFill>
                <a:uFill>
                  <a:solidFill>
                    <a:srgbClr val="8B1C6D"/>
                  </a:solidFill>
                </a:uFill>
                <a:latin typeface="Calibri"/>
                <a:cs typeface="Calibri"/>
                <a:hlinkClick r:id="rId2"/>
              </a:rPr>
              <a:t>Profile</a:t>
            </a:r>
            <a:r>
              <a:rPr sz="1026" u="sng" spc="-38" dirty="0">
                <a:solidFill>
                  <a:srgbClr val="8B1C6D"/>
                </a:solidFill>
                <a:uFill>
                  <a:solidFill>
                    <a:srgbClr val="8B1C6D"/>
                  </a:solidFill>
                </a:uFill>
                <a:latin typeface="Calibri"/>
                <a:cs typeface="Calibri"/>
                <a:hlinkClick r:id="rId2"/>
              </a:rPr>
              <a:t> </a:t>
            </a:r>
            <a:r>
              <a:rPr sz="1026" u="sng" spc="-9" dirty="0">
                <a:solidFill>
                  <a:srgbClr val="8B1C6D"/>
                </a:solidFill>
                <a:uFill>
                  <a:solidFill>
                    <a:srgbClr val="8B1C6D"/>
                  </a:solidFill>
                </a:uFill>
                <a:latin typeface="Calibri"/>
                <a:cs typeface="Calibri"/>
                <a:hlinkClick r:id="rId2"/>
              </a:rPr>
              <a:t>Workbook</a:t>
            </a:r>
            <a:endParaRPr sz="1026">
              <a:latin typeface="Calibri"/>
              <a:cs typeface="Calibri"/>
            </a:endParaRPr>
          </a:p>
          <a:p>
            <a:pPr marL="205793" indent="-194933">
              <a:lnSpc>
                <a:spcPct val="100000"/>
              </a:lnSpc>
              <a:buChar char="•"/>
              <a:tabLst>
                <a:tab pos="205793" algn="l"/>
              </a:tabLst>
            </a:pPr>
            <a:r>
              <a:rPr sz="1026" u="sng" spc="-9" dirty="0">
                <a:solidFill>
                  <a:srgbClr val="8B1C6D"/>
                </a:solidFill>
                <a:uFill>
                  <a:solidFill>
                    <a:srgbClr val="8B1C6D"/>
                  </a:solidFill>
                </a:uFill>
                <a:latin typeface="Calibri"/>
                <a:cs typeface="Calibri"/>
                <a:hlinkClick r:id="rId3"/>
              </a:rPr>
              <a:t>National</a:t>
            </a:r>
            <a:r>
              <a:rPr sz="1026" u="sng" spc="-26" dirty="0">
                <a:solidFill>
                  <a:srgbClr val="8B1C6D"/>
                </a:solidFill>
                <a:uFill>
                  <a:solidFill>
                    <a:srgbClr val="8B1C6D"/>
                  </a:solidFill>
                </a:uFill>
                <a:latin typeface="Calibri"/>
                <a:cs typeface="Calibri"/>
                <a:hlinkClick r:id="rId3"/>
              </a:rPr>
              <a:t> </a:t>
            </a:r>
            <a:r>
              <a:rPr sz="1026" u="sng" dirty="0">
                <a:solidFill>
                  <a:srgbClr val="8B1C6D"/>
                </a:solidFill>
                <a:uFill>
                  <a:solidFill>
                    <a:srgbClr val="8B1C6D"/>
                  </a:solidFill>
                </a:uFill>
                <a:latin typeface="Calibri"/>
                <a:cs typeface="Calibri"/>
                <a:hlinkClick r:id="rId3"/>
              </a:rPr>
              <a:t>Careers</a:t>
            </a:r>
            <a:r>
              <a:rPr sz="1026" u="sng" spc="-26" dirty="0">
                <a:solidFill>
                  <a:srgbClr val="8B1C6D"/>
                </a:solidFill>
                <a:uFill>
                  <a:solidFill>
                    <a:srgbClr val="8B1C6D"/>
                  </a:solidFill>
                </a:uFill>
                <a:latin typeface="Calibri"/>
                <a:cs typeface="Calibri"/>
                <a:hlinkClick r:id="rId3"/>
              </a:rPr>
              <a:t> </a:t>
            </a:r>
            <a:r>
              <a:rPr sz="1026" u="sng" spc="-9" dirty="0">
                <a:solidFill>
                  <a:srgbClr val="8B1C6D"/>
                </a:solidFill>
                <a:uFill>
                  <a:solidFill>
                    <a:srgbClr val="8B1C6D"/>
                  </a:solidFill>
                </a:uFill>
                <a:latin typeface="Calibri"/>
                <a:cs typeface="Calibri"/>
                <a:hlinkClick r:id="rId3"/>
              </a:rPr>
              <a:t>Service</a:t>
            </a:r>
            <a:endParaRPr sz="1026">
              <a:latin typeface="Calibri"/>
              <a:cs typeface="Calibri"/>
            </a:endParaRPr>
          </a:p>
          <a:p>
            <a:pPr marL="205793" indent="-194933">
              <a:lnSpc>
                <a:spcPct val="100000"/>
              </a:lnSpc>
              <a:buChar char="•"/>
              <a:tabLst>
                <a:tab pos="205793" algn="l"/>
              </a:tabLst>
            </a:pPr>
            <a:r>
              <a:rPr sz="1026" u="sng" dirty="0">
                <a:solidFill>
                  <a:srgbClr val="8B1C6D"/>
                </a:solidFill>
                <a:uFill>
                  <a:solidFill>
                    <a:srgbClr val="8B1C6D"/>
                  </a:solidFill>
                </a:uFill>
                <a:latin typeface="Calibri"/>
                <a:cs typeface="Calibri"/>
                <a:hlinkClick r:id="rId4"/>
              </a:rPr>
              <a:t>Preparing</a:t>
            </a:r>
            <a:r>
              <a:rPr sz="1026" u="sng" spc="-17" dirty="0">
                <a:solidFill>
                  <a:srgbClr val="8B1C6D"/>
                </a:solidFill>
                <a:uFill>
                  <a:solidFill>
                    <a:srgbClr val="8B1C6D"/>
                  </a:solidFill>
                </a:uFill>
                <a:latin typeface="Calibri"/>
                <a:cs typeface="Calibri"/>
                <a:hlinkClick r:id="rId4"/>
              </a:rPr>
              <a:t> </a:t>
            </a:r>
            <a:r>
              <a:rPr sz="1026" u="sng" dirty="0">
                <a:solidFill>
                  <a:srgbClr val="8B1C6D"/>
                </a:solidFill>
                <a:uFill>
                  <a:solidFill>
                    <a:srgbClr val="8B1C6D"/>
                  </a:solidFill>
                </a:uFill>
                <a:latin typeface="Calibri"/>
                <a:cs typeface="Calibri"/>
                <a:hlinkClick r:id="rId4"/>
              </a:rPr>
              <a:t>for</a:t>
            </a:r>
            <a:r>
              <a:rPr sz="1026" u="sng" spc="-13" dirty="0">
                <a:solidFill>
                  <a:srgbClr val="8B1C6D"/>
                </a:solidFill>
                <a:uFill>
                  <a:solidFill>
                    <a:srgbClr val="8B1C6D"/>
                  </a:solidFill>
                </a:uFill>
                <a:latin typeface="Calibri"/>
                <a:cs typeface="Calibri"/>
                <a:hlinkClick r:id="rId4"/>
              </a:rPr>
              <a:t> </a:t>
            </a:r>
            <a:r>
              <a:rPr sz="1026" u="sng" dirty="0">
                <a:solidFill>
                  <a:srgbClr val="8B1C6D"/>
                </a:solidFill>
                <a:uFill>
                  <a:solidFill>
                    <a:srgbClr val="8B1C6D"/>
                  </a:solidFill>
                </a:uFill>
                <a:latin typeface="Calibri"/>
                <a:cs typeface="Calibri"/>
                <a:hlinkClick r:id="rId4"/>
              </a:rPr>
              <a:t>Adulthood</a:t>
            </a:r>
            <a:r>
              <a:rPr sz="1026" u="sng" spc="-21" dirty="0">
                <a:solidFill>
                  <a:srgbClr val="8B1C6D"/>
                </a:solidFill>
                <a:uFill>
                  <a:solidFill>
                    <a:srgbClr val="8B1C6D"/>
                  </a:solidFill>
                </a:uFill>
                <a:latin typeface="Calibri"/>
                <a:cs typeface="Calibri"/>
                <a:hlinkClick r:id="rId4"/>
              </a:rPr>
              <a:t> </a:t>
            </a:r>
            <a:r>
              <a:rPr sz="1026" u="sng" spc="-9" dirty="0">
                <a:solidFill>
                  <a:srgbClr val="8B1C6D"/>
                </a:solidFill>
                <a:uFill>
                  <a:solidFill>
                    <a:srgbClr val="8B1C6D"/>
                  </a:solidFill>
                </a:uFill>
                <a:latin typeface="Calibri"/>
                <a:cs typeface="Calibri"/>
                <a:hlinkClick r:id="rId4"/>
              </a:rPr>
              <a:t>Employment</a:t>
            </a:r>
            <a:r>
              <a:rPr sz="1026" u="sng" spc="-13" dirty="0">
                <a:solidFill>
                  <a:srgbClr val="8B1C6D"/>
                </a:solidFill>
                <a:uFill>
                  <a:solidFill>
                    <a:srgbClr val="8B1C6D"/>
                  </a:solidFill>
                </a:uFill>
                <a:latin typeface="Calibri"/>
                <a:cs typeface="Calibri"/>
                <a:hlinkClick r:id="rId4"/>
              </a:rPr>
              <a:t> </a:t>
            </a:r>
            <a:r>
              <a:rPr sz="1026" u="sng" spc="-9" dirty="0">
                <a:solidFill>
                  <a:srgbClr val="8B1C6D"/>
                </a:solidFill>
                <a:uFill>
                  <a:solidFill>
                    <a:srgbClr val="8B1C6D"/>
                  </a:solidFill>
                </a:uFill>
                <a:latin typeface="Calibri"/>
                <a:cs typeface="Calibri"/>
                <a:hlinkClick r:id="rId4"/>
              </a:rPr>
              <a:t>Resources</a:t>
            </a:r>
            <a:endParaRPr sz="1026">
              <a:latin typeface="Calibri"/>
              <a:cs typeface="Calibri"/>
            </a:endParaRPr>
          </a:p>
          <a:p>
            <a:pPr marL="205793" indent="-194933">
              <a:lnSpc>
                <a:spcPct val="100000"/>
              </a:lnSpc>
              <a:buChar char="•"/>
              <a:tabLst>
                <a:tab pos="205793" algn="l"/>
              </a:tabLst>
            </a:pPr>
            <a:r>
              <a:rPr sz="1026" u="sng" dirty="0">
                <a:solidFill>
                  <a:srgbClr val="8B1C6D"/>
                </a:solidFill>
                <a:uFill>
                  <a:solidFill>
                    <a:srgbClr val="8B1C6D"/>
                  </a:solidFill>
                </a:uFill>
                <a:latin typeface="Calibri"/>
                <a:cs typeface="Calibri"/>
                <a:hlinkClick r:id="rId5"/>
              </a:rPr>
              <a:t>Downs</a:t>
            </a:r>
            <a:r>
              <a:rPr sz="1026" u="sng" spc="-21" dirty="0">
                <a:solidFill>
                  <a:srgbClr val="8B1C6D"/>
                </a:solidFill>
                <a:uFill>
                  <a:solidFill>
                    <a:srgbClr val="8B1C6D"/>
                  </a:solidFill>
                </a:uFill>
                <a:latin typeface="Calibri"/>
                <a:cs typeface="Calibri"/>
                <a:hlinkClick r:id="rId5"/>
              </a:rPr>
              <a:t> </a:t>
            </a:r>
            <a:r>
              <a:rPr sz="1026" u="sng" dirty="0">
                <a:solidFill>
                  <a:srgbClr val="8B1C6D"/>
                </a:solidFill>
                <a:uFill>
                  <a:solidFill>
                    <a:srgbClr val="8B1C6D"/>
                  </a:solidFill>
                </a:uFill>
                <a:latin typeface="Calibri"/>
                <a:cs typeface="Calibri"/>
                <a:hlinkClick r:id="rId5"/>
              </a:rPr>
              <a:t>Syndrome</a:t>
            </a:r>
            <a:r>
              <a:rPr sz="1026" u="sng" spc="-13" dirty="0">
                <a:solidFill>
                  <a:srgbClr val="8B1C6D"/>
                </a:solidFill>
                <a:uFill>
                  <a:solidFill>
                    <a:srgbClr val="8B1C6D"/>
                  </a:solidFill>
                </a:uFill>
                <a:latin typeface="Calibri"/>
                <a:cs typeface="Calibri"/>
                <a:hlinkClick r:id="rId5"/>
              </a:rPr>
              <a:t> </a:t>
            </a:r>
            <a:r>
              <a:rPr sz="1026" u="sng" spc="-9" dirty="0">
                <a:solidFill>
                  <a:srgbClr val="8B1C6D"/>
                </a:solidFill>
                <a:uFill>
                  <a:solidFill>
                    <a:srgbClr val="8B1C6D"/>
                  </a:solidFill>
                </a:uFill>
                <a:latin typeface="Calibri"/>
                <a:cs typeface="Calibri"/>
                <a:hlinkClick r:id="rId5"/>
              </a:rPr>
              <a:t>Association</a:t>
            </a:r>
            <a:r>
              <a:rPr sz="1026" u="sng" spc="-17" dirty="0">
                <a:solidFill>
                  <a:srgbClr val="8B1C6D"/>
                </a:solidFill>
                <a:uFill>
                  <a:solidFill>
                    <a:srgbClr val="8B1C6D"/>
                  </a:solidFill>
                </a:uFill>
                <a:latin typeface="Calibri"/>
                <a:cs typeface="Calibri"/>
                <a:hlinkClick r:id="rId5"/>
              </a:rPr>
              <a:t> </a:t>
            </a:r>
            <a:r>
              <a:rPr sz="1026" u="sng" spc="-9" dirty="0">
                <a:solidFill>
                  <a:srgbClr val="8B1C6D"/>
                </a:solidFill>
                <a:uFill>
                  <a:solidFill>
                    <a:srgbClr val="8B1C6D"/>
                  </a:solidFill>
                </a:uFill>
                <a:latin typeface="Calibri"/>
                <a:cs typeface="Calibri"/>
                <a:hlinkClick r:id="rId5"/>
              </a:rPr>
              <a:t>Employment</a:t>
            </a:r>
            <a:endParaRPr sz="1026">
              <a:latin typeface="Calibri"/>
              <a:cs typeface="Calibri"/>
            </a:endParaRPr>
          </a:p>
          <a:p>
            <a:pPr marL="205793" indent="-194933">
              <a:lnSpc>
                <a:spcPct val="100000"/>
              </a:lnSpc>
              <a:buChar char="•"/>
              <a:tabLst>
                <a:tab pos="205793" algn="l"/>
              </a:tabLst>
            </a:pPr>
            <a:r>
              <a:rPr sz="1026" u="sng" dirty="0">
                <a:solidFill>
                  <a:srgbClr val="8B1C6D"/>
                </a:solidFill>
                <a:uFill>
                  <a:solidFill>
                    <a:srgbClr val="8B1C6D"/>
                  </a:solidFill>
                </a:uFill>
                <a:latin typeface="Calibri"/>
                <a:cs typeface="Calibri"/>
                <a:hlinkClick r:id="rId6"/>
              </a:rPr>
              <a:t>PfA</a:t>
            </a:r>
            <a:r>
              <a:rPr sz="1026" u="sng" spc="-26" dirty="0">
                <a:solidFill>
                  <a:srgbClr val="8B1C6D"/>
                </a:solidFill>
                <a:uFill>
                  <a:solidFill>
                    <a:srgbClr val="8B1C6D"/>
                  </a:solidFill>
                </a:uFill>
                <a:latin typeface="Calibri"/>
                <a:cs typeface="Calibri"/>
                <a:hlinkClick r:id="rId6"/>
              </a:rPr>
              <a:t> </a:t>
            </a:r>
            <a:r>
              <a:rPr sz="1026" u="sng" dirty="0">
                <a:solidFill>
                  <a:srgbClr val="8B1C6D"/>
                </a:solidFill>
                <a:uFill>
                  <a:solidFill>
                    <a:srgbClr val="8B1C6D"/>
                  </a:solidFill>
                </a:uFill>
                <a:latin typeface="Calibri"/>
                <a:cs typeface="Calibri"/>
                <a:hlinkClick r:id="rId6"/>
              </a:rPr>
              <a:t>review</a:t>
            </a:r>
            <a:r>
              <a:rPr sz="1026" u="sng" spc="-26" dirty="0">
                <a:solidFill>
                  <a:srgbClr val="8B1C6D"/>
                </a:solidFill>
                <a:uFill>
                  <a:solidFill>
                    <a:srgbClr val="8B1C6D"/>
                  </a:solidFill>
                </a:uFill>
                <a:latin typeface="Calibri"/>
                <a:cs typeface="Calibri"/>
                <a:hlinkClick r:id="rId6"/>
              </a:rPr>
              <a:t> </a:t>
            </a:r>
            <a:r>
              <a:rPr sz="1026" u="sng" spc="-9" dirty="0">
                <a:solidFill>
                  <a:srgbClr val="8B1C6D"/>
                </a:solidFill>
                <a:uFill>
                  <a:solidFill>
                    <a:srgbClr val="8B1C6D"/>
                  </a:solidFill>
                </a:uFill>
                <a:latin typeface="Calibri"/>
                <a:cs typeface="Calibri"/>
                <a:hlinkClick r:id="rId6"/>
              </a:rPr>
              <a:t>toolkit</a:t>
            </a:r>
            <a:endParaRPr sz="1026">
              <a:latin typeface="Calibri"/>
              <a:cs typeface="Calibri"/>
            </a:endParaRPr>
          </a:p>
        </p:txBody>
      </p:sp>
      <p:sp>
        <p:nvSpPr>
          <p:cNvPr id="62" name="object 62"/>
          <p:cNvSpPr txBox="1"/>
          <p:nvPr/>
        </p:nvSpPr>
        <p:spPr>
          <a:xfrm>
            <a:off x="4065264" y="5128594"/>
            <a:ext cx="2567270" cy="803629"/>
          </a:xfrm>
          <a:prstGeom prst="rect">
            <a:avLst/>
          </a:prstGeom>
        </p:spPr>
        <p:txBody>
          <a:bodyPr vert="horz" wrap="square" lIns="0" tIns="10860" rIns="0" bIns="0" rtlCol="0">
            <a:spAutoFit/>
          </a:bodyPr>
          <a:lstStyle/>
          <a:p>
            <a:pPr marL="205793" indent="-194933">
              <a:lnSpc>
                <a:spcPct val="100000"/>
              </a:lnSpc>
              <a:spcBef>
                <a:spcPts val="86"/>
              </a:spcBef>
              <a:buChar char="•"/>
              <a:tabLst>
                <a:tab pos="205793" algn="l"/>
              </a:tabLst>
            </a:pPr>
            <a:r>
              <a:rPr sz="1026" u="sng" dirty="0">
                <a:solidFill>
                  <a:srgbClr val="8B1C6D"/>
                </a:solidFill>
                <a:uFill>
                  <a:solidFill>
                    <a:srgbClr val="8B1C6D"/>
                  </a:solidFill>
                </a:uFill>
                <a:latin typeface="Calibri"/>
                <a:cs typeface="Calibri"/>
                <a:hlinkClick r:id="rId7"/>
              </a:rPr>
              <a:t>Supported</a:t>
            </a:r>
            <a:r>
              <a:rPr sz="1026" u="sng" spc="-30" dirty="0">
                <a:solidFill>
                  <a:srgbClr val="8B1C6D"/>
                </a:solidFill>
                <a:uFill>
                  <a:solidFill>
                    <a:srgbClr val="8B1C6D"/>
                  </a:solidFill>
                </a:uFill>
                <a:latin typeface="Calibri"/>
                <a:cs typeface="Calibri"/>
                <a:hlinkClick r:id="rId7"/>
              </a:rPr>
              <a:t> </a:t>
            </a:r>
            <a:r>
              <a:rPr sz="1026" u="sng" spc="-9" dirty="0">
                <a:solidFill>
                  <a:srgbClr val="8B1C6D"/>
                </a:solidFill>
                <a:uFill>
                  <a:solidFill>
                    <a:srgbClr val="8B1C6D"/>
                  </a:solidFill>
                </a:uFill>
                <a:latin typeface="Calibri"/>
                <a:cs typeface="Calibri"/>
                <a:hlinkClick r:id="rId7"/>
              </a:rPr>
              <a:t>Internships</a:t>
            </a:r>
            <a:endParaRPr sz="1026">
              <a:latin typeface="Calibri"/>
              <a:cs typeface="Calibri"/>
            </a:endParaRPr>
          </a:p>
          <a:p>
            <a:pPr marL="205793" indent="-194933">
              <a:lnSpc>
                <a:spcPct val="100000"/>
              </a:lnSpc>
              <a:buChar char="•"/>
              <a:tabLst>
                <a:tab pos="205793" algn="l"/>
              </a:tabLst>
            </a:pPr>
            <a:r>
              <a:rPr sz="1026" u="sng" spc="-9" dirty="0">
                <a:solidFill>
                  <a:srgbClr val="8B1C6D"/>
                </a:solidFill>
                <a:uFill>
                  <a:solidFill>
                    <a:srgbClr val="8B1C6D"/>
                  </a:solidFill>
                </a:uFill>
                <a:latin typeface="Calibri"/>
                <a:cs typeface="Calibri"/>
                <a:hlinkClick r:id="rId8"/>
              </a:rPr>
              <a:t>Apprenticeships/Traineeships</a:t>
            </a:r>
            <a:endParaRPr sz="1026">
              <a:latin typeface="Calibri"/>
              <a:cs typeface="Calibri"/>
            </a:endParaRPr>
          </a:p>
          <a:p>
            <a:pPr marL="205793" indent="-194933">
              <a:lnSpc>
                <a:spcPct val="100000"/>
              </a:lnSpc>
              <a:buChar char="•"/>
              <a:tabLst>
                <a:tab pos="205793" algn="l"/>
              </a:tabLst>
            </a:pPr>
            <a:r>
              <a:rPr sz="1026" u="sng" dirty="0">
                <a:solidFill>
                  <a:srgbClr val="8B1C6D"/>
                </a:solidFill>
                <a:uFill>
                  <a:solidFill>
                    <a:srgbClr val="8B1C6D"/>
                  </a:solidFill>
                </a:uFill>
                <a:latin typeface="Calibri"/>
                <a:cs typeface="Calibri"/>
                <a:hlinkClick r:id="rId9"/>
              </a:rPr>
              <a:t>Study</a:t>
            </a:r>
            <a:r>
              <a:rPr sz="1026" u="sng" spc="4" dirty="0">
                <a:solidFill>
                  <a:srgbClr val="8B1C6D"/>
                </a:solidFill>
                <a:uFill>
                  <a:solidFill>
                    <a:srgbClr val="8B1C6D"/>
                  </a:solidFill>
                </a:uFill>
                <a:latin typeface="Calibri"/>
                <a:cs typeface="Calibri"/>
                <a:hlinkClick r:id="rId9"/>
              </a:rPr>
              <a:t> </a:t>
            </a:r>
            <a:r>
              <a:rPr sz="1026" u="sng" spc="-9" dirty="0">
                <a:solidFill>
                  <a:srgbClr val="8B1C6D"/>
                </a:solidFill>
                <a:uFill>
                  <a:solidFill>
                    <a:srgbClr val="8B1C6D"/>
                  </a:solidFill>
                </a:uFill>
                <a:latin typeface="Calibri"/>
                <a:cs typeface="Calibri"/>
                <a:hlinkClick r:id="rId9"/>
              </a:rPr>
              <a:t>Programmes</a:t>
            </a:r>
            <a:endParaRPr sz="1026">
              <a:latin typeface="Calibri"/>
              <a:cs typeface="Calibri"/>
            </a:endParaRPr>
          </a:p>
          <a:p>
            <a:pPr marL="205793" marR="4344" indent="-195476">
              <a:lnSpc>
                <a:spcPct val="100000"/>
              </a:lnSpc>
              <a:buChar char="•"/>
              <a:tabLst>
                <a:tab pos="205793" algn="l"/>
              </a:tabLst>
            </a:pPr>
            <a:r>
              <a:rPr sz="1026" u="sng" dirty="0">
                <a:solidFill>
                  <a:srgbClr val="8B1C6D"/>
                </a:solidFill>
                <a:uFill>
                  <a:solidFill>
                    <a:srgbClr val="8B1C6D"/>
                  </a:solidFill>
                </a:uFill>
                <a:latin typeface="Calibri"/>
                <a:cs typeface="Calibri"/>
                <a:hlinkClick r:id="rId10"/>
              </a:rPr>
              <a:t>Disability</a:t>
            </a:r>
            <a:r>
              <a:rPr sz="1026" u="sng" spc="-17" dirty="0">
                <a:solidFill>
                  <a:srgbClr val="8B1C6D"/>
                </a:solidFill>
                <a:uFill>
                  <a:solidFill>
                    <a:srgbClr val="8B1C6D"/>
                  </a:solidFill>
                </a:uFill>
                <a:latin typeface="Calibri"/>
                <a:cs typeface="Calibri"/>
                <a:hlinkClick r:id="rId10"/>
              </a:rPr>
              <a:t> </a:t>
            </a:r>
            <a:r>
              <a:rPr sz="1026" u="sng" dirty="0">
                <a:solidFill>
                  <a:srgbClr val="8B1C6D"/>
                </a:solidFill>
                <a:uFill>
                  <a:solidFill>
                    <a:srgbClr val="8B1C6D"/>
                  </a:solidFill>
                </a:uFill>
                <a:latin typeface="Calibri"/>
                <a:cs typeface="Calibri"/>
                <a:hlinkClick r:id="rId10"/>
              </a:rPr>
              <a:t>Rights</a:t>
            </a:r>
            <a:r>
              <a:rPr sz="1026" u="sng" spc="-13" dirty="0">
                <a:solidFill>
                  <a:srgbClr val="8B1C6D"/>
                </a:solidFill>
                <a:uFill>
                  <a:solidFill>
                    <a:srgbClr val="8B1C6D"/>
                  </a:solidFill>
                </a:uFill>
                <a:latin typeface="Calibri"/>
                <a:cs typeface="Calibri"/>
                <a:hlinkClick r:id="rId10"/>
              </a:rPr>
              <a:t> </a:t>
            </a:r>
            <a:r>
              <a:rPr sz="1026" u="sng" dirty="0">
                <a:solidFill>
                  <a:srgbClr val="8B1C6D"/>
                </a:solidFill>
                <a:uFill>
                  <a:solidFill>
                    <a:srgbClr val="8B1C6D"/>
                  </a:solidFill>
                </a:uFill>
                <a:latin typeface="Calibri"/>
                <a:cs typeface="Calibri"/>
                <a:hlinkClick r:id="rId10"/>
              </a:rPr>
              <a:t>UK</a:t>
            </a:r>
            <a:r>
              <a:rPr sz="1026" u="sng" spc="-13" dirty="0">
                <a:solidFill>
                  <a:srgbClr val="8B1C6D"/>
                </a:solidFill>
                <a:uFill>
                  <a:solidFill>
                    <a:srgbClr val="8B1C6D"/>
                  </a:solidFill>
                </a:uFill>
                <a:latin typeface="Calibri"/>
                <a:cs typeface="Calibri"/>
                <a:hlinkClick r:id="rId10"/>
              </a:rPr>
              <a:t> </a:t>
            </a:r>
            <a:r>
              <a:rPr sz="1026" u="sng" spc="-9" dirty="0">
                <a:solidFill>
                  <a:srgbClr val="8B1C6D"/>
                </a:solidFill>
                <a:uFill>
                  <a:solidFill>
                    <a:srgbClr val="8B1C6D"/>
                  </a:solidFill>
                </a:uFill>
                <a:latin typeface="Calibri"/>
                <a:cs typeface="Calibri"/>
                <a:hlinkClick r:id="rId10"/>
              </a:rPr>
              <a:t>Factsheets</a:t>
            </a:r>
            <a:r>
              <a:rPr sz="1026" u="none" spc="-17" dirty="0">
                <a:solidFill>
                  <a:srgbClr val="8B1C6D"/>
                </a:solidFill>
                <a:latin typeface="Calibri"/>
                <a:cs typeface="Calibri"/>
              </a:rPr>
              <a:t> </a:t>
            </a:r>
            <a:r>
              <a:rPr sz="1026" u="none" dirty="0">
                <a:solidFill>
                  <a:srgbClr val="8B1C6D"/>
                </a:solidFill>
                <a:latin typeface="Calibri"/>
                <a:cs typeface="Calibri"/>
              </a:rPr>
              <a:t>and</a:t>
            </a:r>
            <a:r>
              <a:rPr sz="1026" u="none" spc="-21" dirty="0">
                <a:solidFill>
                  <a:srgbClr val="8B1C6D"/>
                </a:solidFill>
                <a:latin typeface="Calibri"/>
                <a:cs typeface="Calibri"/>
              </a:rPr>
              <a:t> </a:t>
            </a:r>
            <a:r>
              <a:rPr sz="1026" u="sng" dirty="0">
                <a:solidFill>
                  <a:srgbClr val="8B1C6D"/>
                </a:solidFill>
                <a:uFill>
                  <a:solidFill>
                    <a:srgbClr val="8B1C6D"/>
                  </a:solidFill>
                </a:uFill>
                <a:latin typeface="Calibri"/>
                <a:cs typeface="Calibri"/>
                <a:hlinkClick r:id="rId11"/>
              </a:rPr>
              <a:t>Guides</a:t>
            </a:r>
            <a:r>
              <a:rPr sz="1026" u="sng" spc="-17" dirty="0">
                <a:solidFill>
                  <a:srgbClr val="8B1C6D"/>
                </a:solidFill>
                <a:uFill>
                  <a:solidFill>
                    <a:srgbClr val="8B1C6D"/>
                  </a:solidFill>
                </a:uFill>
                <a:latin typeface="Calibri"/>
                <a:cs typeface="Calibri"/>
                <a:hlinkClick r:id="rId11"/>
              </a:rPr>
              <a:t> </a:t>
            </a:r>
            <a:r>
              <a:rPr sz="1026" u="sng" spc="-43" dirty="0">
                <a:solidFill>
                  <a:srgbClr val="8B1C6D"/>
                </a:solidFill>
                <a:uFill>
                  <a:solidFill>
                    <a:srgbClr val="8B1C6D"/>
                  </a:solidFill>
                </a:uFill>
                <a:latin typeface="Calibri"/>
                <a:cs typeface="Calibri"/>
                <a:hlinkClick r:id="rId11"/>
              </a:rPr>
              <a:t>&amp;</a:t>
            </a:r>
            <a:r>
              <a:rPr sz="1026" u="none" spc="-43" dirty="0">
                <a:solidFill>
                  <a:srgbClr val="8B1C6D"/>
                </a:solidFill>
                <a:latin typeface="Calibri"/>
                <a:cs typeface="Calibri"/>
              </a:rPr>
              <a:t> </a:t>
            </a:r>
            <a:r>
              <a:rPr sz="1026" u="sng" dirty="0">
                <a:solidFill>
                  <a:srgbClr val="8B1C6D"/>
                </a:solidFill>
                <a:uFill>
                  <a:solidFill>
                    <a:srgbClr val="8B1C6D"/>
                  </a:solidFill>
                </a:uFill>
                <a:latin typeface="Calibri"/>
                <a:cs typeface="Calibri"/>
                <a:hlinkClick r:id="rId11"/>
              </a:rPr>
              <a:t>Higher </a:t>
            </a:r>
            <a:r>
              <a:rPr sz="1026" u="sng" spc="-9" dirty="0">
                <a:solidFill>
                  <a:srgbClr val="8B1C6D"/>
                </a:solidFill>
                <a:uFill>
                  <a:solidFill>
                    <a:srgbClr val="8B1C6D"/>
                  </a:solidFill>
                </a:uFill>
                <a:latin typeface="Calibri"/>
                <a:cs typeface="Calibri"/>
                <a:hlinkClick r:id="rId11"/>
              </a:rPr>
              <a:t>Education</a:t>
            </a:r>
            <a:r>
              <a:rPr sz="1026" u="sng" dirty="0">
                <a:solidFill>
                  <a:srgbClr val="8B1C6D"/>
                </a:solidFill>
                <a:uFill>
                  <a:solidFill>
                    <a:srgbClr val="8B1C6D"/>
                  </a:solidFill>
                </a:uFill>
                <a:latin typeface="Calibri"/>
                <a:cs typeface="Calibri"/>
                <a:hlinkClick r:id="rId11"/>
              </a:rPr>
              <a:t> </a:t>
            </a:r>
            <a:r>
              <a:rPr sz="1026" u="sng" spc="-9" dirty="0">
                <a:solidFill>
                  <a:srgbClr val="8B1C6D"/>
                </a:solidFill>
                <a:uFill>
                  <a:solidFill>
                    <a:srgbClr val="8B1C6D"/>
                  </a:solidFill>
                </a:uFill>
                <a:latin typeface="Calibri"/>
                <a:cs typeface="Calibri"/>
                <a:hlinkClick r:id="rId11"/>
              </a:rPr>
              <a:t>Guide</a:t>
            </a:r>
            <a:endParaRPr sz="1026">
              <a:latin typeface="Calibri"/>
              <a:cs typeface="Calibri"/>
            </a:endParaRPr>
          </a:p>
        </p:txBody>
      </p:sp>
      <p:sp>
        <p:nvSpPr>
          <p:cNvPr id="63" name="object 63"/>
          <p:cNvSpPr txBox="1"/>
          <p:nvPr/>
        </p:nvSpPr>
        <p:spPr>
          <a:xfrm>
            <a:off x="6728068" y="5128593"/>
            <a:ext cx="1919480" cy="647248"/>
          </a:xfrm>
          <a:prstGeom prst="rect">
            <a:avLst/>
          </a:prstGeom>
        </p:spPr>
        <p:txBody>
          <a:bodyPr vert="horz" wrap="square" lIns="0" tIns="10860" rIns="0" bIns="0" rtlCol="0">
            <a:spAutoFit/>
          </a:bodyPr>
          <a:lstStyle/>
          <a:p>
            <a:pPr marL="205793" indent="-194933">
              <a:lnSpc>
                <a:spcPct val="100000"/>
              </a:lnSpc>
              <a:spcBef>
                <a:spcPts val="86"/>
              </a:spcBef>
              <a:buChar char="•"/>
              <a:tabLst>
                <a:tab pos="205793" algn="l"/>
              </a:tabLst>
            </a:pPr>
            <a:r>
              <a:rPr sz="1026" u="sng" dirty="0">
                <a:solidFill>
                  <a:srgbClr val="8B1C6D"/>
                </a:solidFill>
                <a:uFill>
                  <a:solidFill>
                    <a:srgbClr val="8B1C6D"/>
                  </a:solidFill>
                </a:uFill>
                <a:latin typeface="Calibri"/>
                <a:cs typeface="Calibri"/>
                <a:hlinkClick r:id="rId12"/>
              </a:rPr>
              <a:t>Care</a:t>
            </a:r>
            <a:r>
              <a:rPr sz="1026" u="sng" spc="-17" dirty="0">
                <a:solidFill>
                  <a:srgbClr val="8B1C6D"/>
                </a:solidFill>
                <a:uFill>
                  <a:solidFill>
                    <a:srgbClr val="8B1C6D"/>
                  </a:solidFill>
                </a:uFill>
                <a:latin typeface="Calibri"/>
                <a:cs typeface="Calibri"/>
                <a:hlinkClick r:id="rId12"/>
              </a:rPr>
              <a:t> </a:t>
            </a:r>
            <a:r>
              <a:rPr sz="1026" u="sng" dirty="0">
                <a:solidFill>
                  <a:srgbClr val="8B1C6D"/>
                </a:solidFill>
                <a:uFill>
                  <a:solidFill>
                    <a:srgbClr val="8B1C6D"/>
                  </a:solidFill>
                </a:uFill>
                <a:latin typeface="Calibri"/>
                <a:cs typeface="Calibri"/>
                <a:hlinkClick r:id="rId12"/>
              </a:rPr>
              <a:t>Act</a:t>
            </a:r>
            <a:r>
              <a:rPr sz="1026" u="sng" spc="-17" dirty="0">
                <a:solidFill>
                  <a:srgbClr val="8B1C6D"/>
                </a:solidFill>
                <a:uFill>
                  <a:solidFill>
                    <a:srgbClr val="8B1C6D"/>
                  </a:solidFill>
                </a:uFill>
                <a:latin typeface="Calibri"/>
                <a:cs typeface="Calibri"/>
                <a:hlinkClick r:id="rId12"/>
              </a:rPr>
              <a:t> </a:t>
            </a:r>
            <a:r>
              <a:rPr sz="1026" u="sng" dirty="0">
                <a:solidFill>
                  <a:srgbClr val="8B1C6D"/>
                </a:solidFill>
                <a:uFill>
                  <a:solidFill>
                    <a:srgbClr val="8B1C6D"/>
                  </a:solidFill>
                </a:uFill>
                <a:latin typeface="Calibri"/>
                <a:cs typeface="Calibri"/>
                <a:hlinkClick r:id="rId12"/>
              </a:rPr>
              <a:t>and</a:t>
            </a:r>
            <a:r>
              <a:rPr sz="1026" u="sng" spc="-21" dirty="0">
                <a:solidFill>
                  <a:srgbClr val="8B1C6D"/>
                </a:solidFill>
                <a:uFill>
                  <a:solidFill>
                    <a:srgbClr val="8B1C6D"/>
                  </a:solidFill>
                </a:uFill>
                <a:latin typeface="Calibri"/>
                <a:cs typeface="Calibri"/>
                <a:hlinkClick r:id="rId12"/>
              </a:rPr>
              <a:t> </a:t>
            </a:r>
            <a:r>
              <a:rPr sz="1026" u="sng" dirty="0">
                <a:solidFill>
                  <a:srgbClr val="8B1C6D"/>
                </a:solidFill>
                <a:uFill>
                  <a:solidFill>
                    <a:srgbClr val="8B1C6D"/>
                  </a:solidFill>
                </a:uFill>
                <a:latin typeface="Calibri"/>
                <a:cs typeface="Calibri"/>
                <a:hlinkClick r:id="rId12"/>
              </a:rPr>
              <a:t>C&amp;F</a:t>
            </a:r>
            <a:r>
              <a:rPr sz="1026" u="sng" spc="-21" dirty="0">
                <a:solidFill>
                  <a:srgbClr val="8B1C6D"/>
                </a:solidFill>
                <a:uFill>
                  <a:solidFill>
                    <a:srgbClr val="8B1C6D"/>
                  </a:solidFill>
                </a:uFill>
                <a:latin typeface="Calibri"/>
                <a:cs typeface="Calibri"/>
                <a:hlinkClick r:id="rId12"/>
              </a:rPr>
              <a:t> </a:t>
            </a:r>
            <a:r>
              <a:rPr sz="1026" u="sng" dirty="0">
                <a:solidFill>
                  <a:srgbClr val="8B1C6D"/>
                </a:solidFill>
                <a:uFill>
                  <a:solidFill>
                    <a:srgbClr val="8B1C6D"/>
                  </a:solidFill>
                </a:uFill>
                <a:latin typeface="Calibri"/>
                <a:cs typeface="Calibri"/>
                <a:hlinkClick r:id="rId12"/>
              </a:rPr>
              <a:t>Act</a:t>
            </a:r>
            <a:r>
              <a:rPr sz="1026" u="sng" spc="-17" dirty="0">
                <a:solidFill>
                  <a:srgbClr val="8B1C6D"/>
                </a:solidFill>
                <a:uFill>
                  <a:solidFill>
                    <a:srgbClr val="8B1C6D"/>
                  </a:solidFill>
                </a:uFill>
                <a:latin typeface="Calibri"/>
                <a:cs typeface="Calibri"/>
                <a:hlinkClick r:id="rId12"/>
              </a:rPr>
              <a:t> </a:t>
            </a:r>
            <a:r>
              <a:rPr sz="1026" u="sng" dirty="0">
                <a:solidFill>
                  <a:srgbClr val="8B1C6D"/>
                </a:solidFill>
                <a:uFill>
                  <a:solidFill>
                    <a:srgbClr val="8B1C6D"/>
                  </a:solidFill>
                </a:uFill>
                <a:latin typeface="Calibri"/>
                <a:cs typeface="Calibri"/>
                <a:hlinkClick r:id="rId12"/>
              </a:rPr>
              <a:t>Fact</a:t>
            </a:r>
            <a:r>
              <a:rPr sz="1026" u="sng" spc="-17" dirty="0">
                <a:solidFill>
                  <a:srgbClr val="8B1C6D"/>
                </a:solidFill>
                <a:uFill>
                  <a:solidFill>
                    <a:srgbClr val="8B1C6D"/>
                  </a:solidFill>
                </a:uFill>
                <a:latin typeface="Calibri"/>
                <a:cs typeface="Calibri"/>
                <a:hlinkClick r:id="rId12"/>
              </a:rPr>
              <a:t> </a:t>
            </a:r>
            <a:r>
              <a:rPr sz="1026" u="sng" spc="-9" dirty="0">
                <a:solidFill>
                  <a:srgbClr val="8B1C6D"/>
                </a:solidFill>
                <a:uFill>
                  <a:solidFill>
                    <a:srgbClr val="8B1C6D"/>
                  </a:solidFill>
                </a:uFill>
                <a:latin typeface="Calibri"/>
                <a:cs typeface="Calibri"/>
                <a:hlinkClick r:id="rId12"/>
              </a:rPr>
              <a:t>Sheet</a:t>
            </a:r>
            <a:endParaRPr sz="1026">
              <a:latin typeface="Calibri"/>
              <a:cs typeface="Calibri"/>
            </a:endParaRPr>
          </a:p>
          <a:p>
            <a:pPr marL="205793" indent="-194933">
              <a:lnSpc>
                <a:spcPct val="100000"/>
              </a:lnSpc>
              <a:buChar char="•"/>
              <a:tabLst>
                <a:tab pos="205793" algn="l"/>
              </a:tabLst>
            </a:pPr>
            <a:r>
              <a:rPr sz="1026" u="sng" dirty="0">
                <a:solidFill>
                  <a:srgbClr val="8B1C6D"/>
                </a:solidFill>
                <a:uFill>
                  <a:solidFill>
                    <a:srgbClr val="8B1C6D"/>
                  </a:solidFill>
                </a:uFill>
                <a:latin typeface="Calibri"/>
                <a:cs typeface="Calibri"/>
                <a:hlinkClick r:id="rId13"/>
              </a:rPr>
              <a:t>Mental</a:t>
            </a:r>
            <a:r>
              <a:rPr sz="1026" u="sng" spc="-26" dirty="0">
                <a:solidFill>
                  <a:srgbClr val="8B1C6D"/>
                </a:solidFill>
                <a:uFill>
                  <a:solidFill>
                    <a:srgbClr val="8B1C6D"/>
                  </a:solidFill>
                </a:uFill>
                <a:latin typeface="Calibri"/>
                <a:cs typeface="Calibri"/>
                <a:hlinkClick r:id="rId13"/>
              </a:rPr>
              <a:t> </a:t>
            </a:r>
            <a:r>
              <a:rPr sz="1026" u="sng" dirty="0">
                <a:solidFill>
                  <a:srgbClr val="8B1C6D"/>
                </a:solidFill>
                <a:uFill>
                  <a:solidFill>
                    <a:srgbClr val="8B1C6D"/>
                  </a:solidFill>
                </a:uFill>
                <a:latin typeface="Calibri"/>
                <a:cs typeface="Calibri"/>
                <a:hlinkClick r:id="rId13"/>
              </a:rPr>
              <a:t>Capacity</a:t>
            </a:r>
            <a:r>
              <a:rPr sz="1026" u="sng" spc="-21" dirty="0">
                <a:solidFill>
                  <a:srgbClr val="8B1C6D"/>
                </a:solidFill>
                <a:uFill>
                  <a:solidFill>
                    <a:srgbClr val="8B1C6D"/>
                  </a:solidFill>
                </a:uFill>
                <a:latin typeface="Calibri"/>
                <a:cs typeface="Calibri"/>
                <a:hlinkClick r:id="rId13"/>
              </a:rPr>
              <a:t> Act</a:t>
            </a:r>
            <a:endParaRPr sz="1026">
              <a:latin typeface="Calibri"/>
              <a:cs typeface="Calibri"/>
            </a:endParaRPr>
          </a:p>
          <a:p>
            <a:pPr marL="205793" indent="-194933">
              <a:lnSpc>
                <a:spcPct val="100000"/>
              </a:lnSpc>
              <a:buChar char="•"/>
              <a:tabLst>
                <a:tab pos="205793" algn="l"/>
              </a:tabLst>
            </a:pPr>
            <a:r>
              <a:rPr sz="1026" u="sng" spc="-17" dirty="0">
                <a:solidFill>
                  <a:srgbClr val="8B1C6D"/>
                </a:solidFill>
                <a:uFill>
                  <a:solidFill>
                    <a:srgbClr val="8B1C6D"/>
                  </a:solidFill>
                </a:uFill>
                <a:latin typeface="Calibri"/>
                <a:cs typeface="Calibri"/>
                <a:hlinkClick r:id="rId14"/>
              </a:rPr>
              <a:t>Transition</a:t>
            </a:r>
            <a:r>
              <a:rPr sz="1026" u="sng" spc="-4" dirty="0">
                <a:solidFill>
                  <a:srgbClr val="8B1C6D"/>
                </a:solidFill>
                <a:uFill>
                  <a:solidFill>
                    <a:srgbClr val="8B1C6D"/>
                  </a:solidFill>
                </a:uFill>
                <a:latin typeface="Calibri"/>
                <a:cs typeface="Calibri"/>
                <a:hlinkClick r:id="rId14"/>
              </a:rPr>
              <a:t> </a:t>
            </a:r>
            <a:r>
              <a:rPr sz="1026" u="sng" dirty="0">
                <a:solidFill>
                  <a:srgbClr val="8B1C6D"/>
                </a:solidFill>
                <a:uFill>
                  <a:solidFill>
                    <a:srgbClr val="8B1C6D"/>
                  </a:solidFill>
                </a:uFill>
                <a:latin typeface="Calibri"/>
                <a:cs typeface="Calibri"/>
                <a:hlinkClick r:id="rId14"/>
              </a:rPr>
              <a:t>Quick </a:t>
            </a:r>
            <a:r>
              <a:rPr sz="1026" u="sng" spc="-9" dirty="0">
                <a:solidFill>
                  <a:srgbClr val="8B1C6D"/>
                </a:solidFill>
                <a:uFill>
                  <a:solidFill>
                    <a:srgbClr val="8B1C6D"/>
                  </a:solidFill>
                </a:uFill>
                <a:latin typeface="Calibri"/>
                <a:cs typeface="Calibri"/>
                <a:hlinkClick r:id="rId14"/>
              </a:rPr>
              <a:t>Guidance</a:t>
            </a:r>
            <a:endParaRPr sz="1026">
              <a:latin typeface="Calibri"/>
              <a:cs typeface="Calibri"/>
            </a:endParaRPr>
          </a:p>
          <a:p>
            <a:pPr marL="205793" indent="-194933">
              <a:lnSpc>
                <a:spcPct val="100000"/>
              </a:lnSpc>
              <a:buChar char="•"/>
              <a:tabLst>
                <a:tab pos="205793" algn="l"/>
              </a:tabLst>
            </a:pPr>
            <a:r>
              <a:rPr sz="1026" u="sng" dirty="0">
                <a:solidFill>
                  <a:srgbClr val="8B1C6D"/>
                </a:solidFill>
                <a:uFill>
                  <a:solidFill>
                    <a:srgbClr val="8B1C6D"/>
                  </a:solidFill>
                </a:uFill>
                <a:latin typeface="Calibri"/>
                <a:cs typeface="Calibri"/>
                <a:hlinkClick r:id="rId15"/>
              </a:rPr>
              <a:t>Care</a:t>
            </a:r>
            <a:r>
              <a:rPr sz="1026" u="sng" spc="-4" dirty="0">
                <a:solidFill>
                  <a:srgbClr val="8B1C6D"/>
                </a:solidFill>
                <a:uFill>
                  <a:solidFill>
                    <a:srgbClr val="8B1C6D"/>
                  </a:solidFill>
                </a:uFill>
                <a:latin typeface="Calibri"/>
                <a:cs typeface="Calibri"/>
                <a:hlinkClick r:id="rId15"/>
              </a:rPr>
              <a:t> </a:t>
            </a:r>
            <a:r>
              <a:rPr sz="1026" u="sng" dirty="0">
                <a:solidFill>
                  <a:srgbClr val="8B1C6D"/>
                </a:solidFill>
                <a:uFill>
                  <a:solidFill>
                    <a:srgbClr val="8B1C6D"/>
                  </a:solidFill>
                </a:uFill>
                <a:latin typeface="Calibri"/>
                <a:cs typeface="Calibri"/>
                <a:hlinkClick r:id="rId15"/>
              </a:rPr>
              <a:t>Act</a:t>
            </a:r>
            <a:r>
              <a:rPr sz="1026" u="sng" spc="-4" dirty="0">
                <a:solidFill>
                  <a:srgbClr val="8B1C6D"/>
                </a:solidFill>
                <a:uFill>
                  <a:solidFill>
                    <a:srgbClr val="8B1C6D"/>
                  </a:solidFill>
                </a:uFill>
                <a:latin typeface="Calibri"/>
                <a:cs typeface="Calibri"/>
                <a:hlinkClick r:id="rId15"/>
              </a:rPr>
              <a:t> </a:t>
            </a:r>
            <a:r>
              <a:rPr sz="1026" u="sng" spc="-17" dirty="0">
                <a:solidFill>
                  <a:srgbClr val="8B1C6D"/>
                </a:solidFill>
                <a:uFill>
                  <a:solidFill>
                    <a:srgbClr val="8B1C6D"/>
                  </a:solidFill>
                </a:uFill>
                <a:latin typeface="Calibri"/>
                <a:cs typeface="Calibri"/>
                <a:hlinkClick r:id="rId15"/>
              </a:rPr>
              <a:t>Transition</a:t>
            </a:r>
            <a:r>
              <a:rPr sz="1026" u="sng" spc="-9" dirty="0">
                <a:solidFill>
                  <a:srgbClr val="8B1C6D"/>
                </a:solidFill>
                <a:uFill>
                  <a:solidFill>
                    <a:srgbClr val="8B1C6D"/>
                  </a:solidFill>
                </a:uFill>
                <a:latin typeface="Calibri"/>
                <a:cs typeface="Calibri"/>
                <a:hlinkClick r:id="rId15"/>
              </a:rPr>
              <a:t> Guidance</a:t>
            </a:r>
            <a:endParaRPr sz="1026">
              <a:latin typeface="Calibri"/>
              <a:cs typeface="Calibri"/>
            </a:endParaRPr>
          </a:p>
        </p:txBody>
      </p:sp>
      <p:grpSp>
        <p:nvGrpSpPr>
          <p:cNvPr id="64" name="object 64">
            <a:extLst>
              <a:ext uri="{C183D7F6-B498-43B3-948B-1728B52AA6E4}">
                <adec:decorative xmlns:adec="http://schemas.microsoft.com/office/drawing/2017/decorative" val="1"/>
              </a:ext>
            </a:extLst>
          </p:cNvPr>
          <p:cNvGrpSpPr/>
          <p:nvPr/>
        </p:nvGrpSpPr>
        <p:grpSpPr>
          <a:xfrm>
            <a:off x="0" y="195478"/>
            <a:ext cx="9142914" cy="6006011"/>
            <a:chOff x="0" y="0"/>
            <a:chExt cx="10692130" cy="7023696"/>
          </a:xfrm>
        </p:grpSpPr>
        <p:pic>
          <p:nvPicPr>
            <p:cNvPr id="65" name="object 65"/>
            <p:cNvPicPr/>
            <p:nvPr/>
          </p:nvPicPr>
          <p:blipFill>
            <a:blip r:embed="rId16" cstate="print"/>
            <a:stretch>
              <a:fillRect/>
            </a:stretch>
          </p:blipFill>
          <p:spPr>
            <a:xfrm>
              <a:off x="0" y="0"/>
              <a:ext cx="4451684" cy="1062240"/>
            </a:xfrm>
            <a:prstGeom prst="rect">
              <a:avLst/>
            </a:prstGeom>
          </p:spPr>
        </p:pic>
        <p:pic>
          <p:nvPicPr>
            <p:cNvPr id="66" name="object 66"/>
            <p:cNvPicPr/>
            <p:nvPr/>
          </p:nvPicPr>
          <p:blipFill>
            <a:blip r:embed="rId17" cstate="print"/>
            <a:stretch>
              <a:fillRect/>
            </a:stretch>
          </p:blipFill>
          <p:spPr>
            <a:xfrm>
              <a:off x="457168" y="359821"/>
              <a:ext cx="2568066" cy="445770"/>
            </a:xfrm>
            <a:prstGeom prst="rect">
              <a:avLst/>
            </a:prstGeom>
          </p:spPr>
        </p:pic>
        <p:sp>
          <p:nvSpPr>
            <p:cNvPr id="68" name="object 68"/>
            <p:cNvSpPr/>
            <p:nvPr/>
          </p:nvSpPr>
          <p:spPr>
            <a:xfrm>
              <a:off x="0" y="7010996"/>
              <a:ext cx="10692130" cy="12700"/>
            </a:xfrm>
            <a:custGeom>
              <a:avLst/>
              <a:gdLst/>
              <a:ahLst/>
              <a:cxnLst/>
              <a:rect l="l" t="t" r="r" b="b"/>
              <a:pathLst>
                <a:path w="10692130" h="12700">
                  <a:moveTo>
                    <a:pt x="0" y="12700"/>
                  </a:moveTo>
                  <a:lnTo>
                    <a:pt x="10692003" y="12700"/>
                  </a:lnTo>
                  <a:lnTo>
                    <a:pt x="10692003" y="0"/>
                  </a:lnTo>
                  <a:lnTo>
                    <a:pt x="0" y="0"/>
                  </a:lnTo>
                  <a:lnTo>
                    <a:pt x="0" y="12700"/>
                  </a:lnTo>
                  <a:close/>
                </a:path>
              </a:pathLst>
            </a:custGeom>
            <a:solidFill>
              <a:srgbClr val="000000">
                <a:alpha val="79998"/>
              </a:srgbClr>
            </a:solidFill>
          </p:spPr>
          <p:txBody>
            <a:bodyPr wrap="square" lIns="0" tIns="0" rIns="0" bIns="0" rtlCol="0"/>
            <a:lstStyle/>
            <a:p>
              <a:endParaRPr/>
            </a:p>
          </p:txBody>
        </p:sp>
      </p:grpSp>
    </p:spTree>
    <p:extLst>
      <p:ext uri="{BB962C8B-B14F-4D97-AF65-F5344CB8AC3E}">
        <p14:creationId xmlns:p14="http://schemas.microsoft.com/office/powerpoint/2010/main" val="108578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398013747"/>
              </p:ext>
            </p:extLst>
          </p:nvPr>
        </p:nvGraphicFramePr>
        <p:xfrm>
          <a:off x="390955" y="1165173"/>
          <a:ext cx="8349601" cy="4996077"/>
        </p:xfrm>
        <a:graphic>
          <a:graphicData uri="http://schemas.openxmlformats.org/drawingml/2006/table">
            <a:tbl>
              <a:tblPr firstRow="1" bandRow="1">
                <a:tableStyleId>{2D5ABB26-0587-4C30-8999-92F81FD0307C}</a:tableStyleId>
              </a:tblPr>
              <a:tblGrid>
                <a:gridCol w="319280">
                  <a:extLst>
                    <a:ext uri="{9D8B030D-6E8A-4147-A177-3AD203B41FA5}">
                      <a16:colId xmlns:a16="http://schemas.microsoft.com/office/drawing/2014/main" val="20000"/>
                    </a:ext>
                  </a:extLst>
                </a:gridCol>
                <a:gridCol w="2554781">
                  <a:extLst>
                    <a:ext uri="{9D8B030D-6E8A-4147-A177-3AD203B41FA5}">
                      <a16:colId xmlns:a16="http://schemas.microsoft.com/office/drawing/2014/main" val="20001"/>
                    </a:ext>
                  </a:extLst>
                </a:gridCol>
                <a:gridCol w="2847454">
                  <a:extLst>
                    <a:ext uri="{9D8B030D-6E8A-4147-A177-3AD203B41FA5}">
                      <a16:colId xmlns:a16="http://schemas.microsoft.com/office/drawing/2014/main" val="20002"/>
                    </a:ext>
                  </a:extLst>
                </a:gridCol>
                <a:gridCol w="2628086">
                  <a:extLst>
                    <a:ext uri="{9D8B030D-6E8A-4147-A177-3AD203B41FA5}">
                      <a16:colId xmlns:a16="http://schemas.microsoft.com/office/drawing/2014/main" val="20003"/>
                    </a:ext>
                  </a:extLst>
                </a:gridCol>
              </a:tblGrid>
              <a:tr h="608695">
                <a:tc>
                  <a:txBody>
                    <a:bodyPr/>
                    <a:lstStyle/>
                    <a:p>
                      <a:pPr algn="ctr">
                        <a:lnSpc>
                          <a:spcPct val="100000"/>
                        </a:lnSpc>
                        <a:spcBef>
                          <a:spcPts val="720"/>
                        </a:spcBef>
                      </a:pPr>
                      <a:r>
                        <a:rPr sz="1000" spc="-25" dirty="0">
                          <a:solidFill>
                            <a:srgbClr val="FFFFFF"/>
                          </a:solidFill>
                          <a:latin typeface="Calibri"/>
                          <a:cs typeface="Calibri"/>
                        </a:rPr>
                        <a:t>Age</a:t>
                      </a:r>
                      <a:endParaRPr sz="1000">
                        <a:latin typeface="Calibri"/>
                        <a:cs typeface="Calibri"/>
                      </a:endParaRPr>
                    </a:p>
                  </a:txBody>
                  <a:tcPr marL="0" marR="0" marT="78191" marB="0" vert="vert2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D6C47"/>
                    </a:solidFill>
                  </a:tcPr>
                </a:tc>
                <a:tc>
                  <a:txBody>
                    <a:bodyPr/>
                    <a:lstStyle/>
                    <a:p>
                      <a:pPr algn="ctr">
                        <a:lnSpc>
                          <a:spcPts val="2050"/>
                        </a:lnSpc>
                      </a:pPr>
                      <a:r>
                        <a:rPr sz="1500" dirty="0">
                          <a:solidFill>
                            <a:schemeClr val="tx1"/>
                          </a:solidFill>
                          <a:latin typeface="Calibri"/>
                          <a:cs typeface="Calibri"/>
                        </a:rPr>
                        <a:t>Early</a:t>
                      </a:r>
                      <a:r>
                        <a:rPr sz="1500" spc="-40" dirty="0">
                          <a:solidFill>
                            <a:schemeClr val="tx1"/>
                          </a:solidFill>
                          <a:latin typeface="Calibri"/>
                          <a:cs typeface="Calibri"/>
                        </a:rPr>
                        <a:t> </a:t>
                      </a:r>
                      <a:r>
                        <a:rPr sz="1500" spc="-20" dirty="0">
                          <a:solidFill>
                            <a:schemeClr val="tx1"/>
                          </a:solidFill>
                          <a:latin typeface="Calibri"/>
                          <a:cs typeface="Calibri"/>
                        </a:rPr>
                        <a:t>Years</a:t>
                      </a:r>
                      <a:endParaRPr sz="1500" dirty="0">
                        <a:solidFill>
                          <a:schemeClr val="tx1"/>
                        </a:solidFill>
                        <a:latin typeface="Calibri"/>
                        <a:cs typeface="Calibri"/>
                      </a:endParaRPr>
                    </a:p>
                    <a:p>
                      <a:pPr algn="ctr">
                        <a:lnSpc>
                          <a:spcPts val="1380"/>
                        </a:lnSpc>
                      </a:pPr>
                      <a:r>
                        <a:rPr sz="1000" spc="-10" dirty="0">
                          <a:solidFill>
                            <a:schemeClr val="tx1"/>
                          </a:solidFill>
                          <a:latin typeface="Calibri"/>
                          <a:cs typeface="Calibri"/>
                        </a:rPr>
                        <a:t>0-</a:t>
                      </a:r>
                      <a:r>
                        <a:rPr sz="1000" dirty="0">
                          <a:solidFill>
                            <a:schemeClr val="tx1"/>
                          </a:solidFill>
                          <a:latin typeface="Calibri"/>
                          <a:cs typeface="Calibri"/>
                        </a:rPr>
                        <a:t>4</a:t>
                      </a:r>
                      <a:r>
                        <a:rPr sz="1000" spc="-5" dirty="0">
                          <a:solidFill>
                            <a:schemeClr val="tx1"/>
                          </a:solidFill>
                          <a:latin typeface="Calibri"/>
                          <a:cs typeface="Calibri"/>
                        </a:rPr>
                        <a:t> </a:t>
                      </a:r>
                      <a:r>
                        <a:rPr sz="1000" dirty="0">
                          <a:solidFill>
                            <a:schemeClr val="tx1"/>
                          </a:solidFill>
                          <a:latin typeface="Calibri"/>
                          <a:cs typeface="Calibri"/>
                        </a:rPr>
                        <a:t>year</a:t>
                      </a:r>
                      <a:r>
                        <a:rPr sz="1000" spc="-5" dirty="0">
                          <a:solidFill>
                            <a:schemeClr val="tx1"/>
                          </a:solidFill>
                          <a:latin typeface="Calibri"/>
                          <a:cs typeface="Calibri"/>
                        </a:rPr>
                        <a:t> </a:t>
                      </a:r>
                      <a:r>
                        <a:rPr sz="1000" spc="-20" dirty="0">
                          <a:solidFill>
                            <a:schemeClr val="tx1"/>
                          </a:solidFill>
                          <a:latin typeface="Calibri"/>
                          <a:cs typeface="Calibri"/>
                        </a:rPr>
                        <a:t>olds</a:t>
                      </a:r>
                      <a:endParaRPr sz="1000" dirty="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CD3"/>
                    </a:solidFill>
                  </a:tcPr>
                </a:tc>
                <a:tc>
                  <a:txBody>
                    <a:bodyPr/>
                    <a:lstStyle/>
                    <a:p>
                      <a:pPr algn="ctr">
                        <a:lnSpc>
                          <a:spcPts val="2050"/>
                        </a:lnSpc>
                      </a:pPr>
                      <a:r>
                        <a:rPr sz="1500" dirty="0">
                          <a:solidFill>
                            <a:schemeClr val="tx1"/>
                          </a:solidFill>
                          <a:latin typeface="Calibri"/>
                          <a:cs typeface="Calibri"/>
                        </a:rPr>
                        <a:t>Primary</a:t>
                      </a:r>
                      <a:r>
                        <a:rPr sz="1500" spc="-25" dirty="0">
                          <a:solidFill>
                            <a:schemeClr val="tx1"/>
                          </a:solidFill>
                          <a:latin typeface="Calibri"/>
                          <a:cs typeface="Calibri"/>
                        </a:rPr>
                        <a:t> </a:t>
                      </a:r>
                      <a:r>
                        <a:rPr sz="1500" spc="-10" dirty="0">
                          <a:solidFill>
                            <a:schemeClr val="tx1"/>
                          </a:solidFill>
                          <a:latin typeface="Calibri"/>
                          <a:cs typeface="Calibri"/>
                        </a:rPr>
                        <a:t>Reception</a:t>
                      </a:r>
                      <a:r>
                        <a:rPr sz="1500" spc="-25" dirty="0">
                          <a:solidFill>
                            <a:schemeClr val="tx1"/>
                          </a:solidFill>
                          <a:latin typeface="Calibri"/>
                          <a:cs typeface="Calibri"/>
                        </a:rPr>
                        <a:t> Y2</a:t>
                      </a:r>
                      <a:endParaRPr sz="1500" dirty="0">
                        <a:solidFill>
                          <a:schemeClr val="tx1"/>
                        </a:solidFill>
                        <a:latin typeface="Calibri"/>
                        <a:cs typeface="Calibri"/>
                      </a:endParaRPr>
                    </a:p>
                    <a:p>
                      <a:pPr algn="ctr">
                        <a:lnSpc>
                          <a:spcPts val="1380"/>
                        </a:lnSpc>
                      </a:pPr>
                      <a:r>
                        <a:rPr sz="1000" dirty="0">
                          <a:solidFill>
                            <a:schemeClr val="tx1"/>
                          </a:solidFill>
                          <a:latin typeface="Calibri"/>
                          <a:cs typeface="Calibri"/>
                        </a:rPr>
                        <a:t>Key</a:t>
                      </a:r>
                      <a:r>
                        <a:rPr sz="1000" spc="-40" dirty="0">
                          <a:solidFill>
                            <a:schemeClr val="tx1"/>
                          </a:solidFill>
                          <a:latin typeface="Calibri"/>
                          <a:cs typeface="Calibri"/>
                        </a:rPr>
                        <a:t> </a:t>
                      </a:r>
                      <a:r>
                        <a:rPr sz="1000" dirty="0">
                          <a:solidFill>
                            <a:schemeClr val="tx1"/>
                          </a:solidFill>
                          <a:latin typeface="Calibri"/>
                          <a:cs typeface="Calibri"/>
                        </a:rPr>
                        <a:t>Stage</a:t>
                      </a:r>
                      <a:r>
                        <a:rPr sz="1000" spc="-35" dirty="0">
                          <a:solidFill>
                            <a:schemeClr val="tx1"/>
                          </a:solidFill>
                          <a:latin typeface="Calibri"/>
                          <a:cs typeface="Calibri"/>
                        </a:rPr>
                        <a:t> </a:t>
                      </a:r>
                      <a:r>
                        <a:rPr sz="1000" spc="-50" dirty="0">
                          <a:solidFill>
                            <a:schemeClr val="tx1"/>
                          </a:solidFill>
                          <a:latin typeface="Calibri"/>
                          <a:cs typeface="Calibri"/>
                        </a:rPr>
                        <a:t>1</a:t>
                      </a:r>
                      <a:endParaRPr sz="1000" dirty="0">
                        <a:solidFill>
                          <a:schemeClr val="tx1"/>
                        </a:solidFill>
                        <a:latin typeface="Calibri"/>
                        <a:cs typeface="Calibri"/>
                      </a:endParaRPr>
                    </a:p>
                    <a:p>
                      <a:pPr algn="ctr">
                        <a:lnSpc>
                          <a:spcPct val="100000"/>
                        </a:lnSpc>
                      </a:pPr>
                      <a:r>
                        <a:rPr sz="1000" spc="-10" dirty="0">
                          <a:solidFill>
                            <a:schemeClr val="tx1"/>
                          </a:solidFill>
                          <a:latin typeface="Calibri"/>
                          <a:cs typeface="Calibri"/>
                        </a:rPr>
                        <a:t>5-</a:t>
                      </a:r>
                      <a:r>
                        <a:rPr sz="1000" dirty="0">
                          <a:solidFill>
                            <a:schemeClr val="tx1"/>
                          </a:solidFill>
                          <a:latin typeface="Calibri"/>
                          <a:cs typeface="Calibri"/>
                        </a:rPr>
                        <a:t>7</a:t>
                      </a:r>
                      <a:r>
                        <a:rPr sz="1000" spc="-5" dirty="0">
                          <a:solidFill>
                            <a:schemeClr val="tx1"/>
                          </a:solidFill>
                          <a:latin typeface="Calibri"/>
                          <a:cs typeface="Calibri"/>
                        </a:rPr>
                        <a:t> </a:t>
                      </a:r>
                      <a:r>
                        <a:rPr sz="1000" dirty="0">
                          <a:solidFill>
                            <a:schemeClr val="tx1"/>
                          </a:solidFill>
                          <a:latin typeface="Calibri"/>
                          <a:cs typeface="Calibri"/>
                        </a:rPr>
                        <a:t>year</a:t>
                      </a:r>
                      <a:r>
                        <a:rPr sz="1000" spc="-5" dirty="0">
                          <a:solidFill>
                            <a:schemeClr val="tx1"/>
                          </a:solidFill>
                          <a:latin typeface="Calibri"/>
                          <a:cs typeface="Calibri"/>
                        </a:rPr>
                        <a:t> </a:t>
                      </a:r>
                      <a:r>
                        <a:rPr sz="1000" spc="-20" dirty="0">
                          <a:solidFill>
                            <a:schemeClr val="tx1"/>
                          </a:solidFill>
                          <a:latin typeface="Calibri"/>
                          <a:cs typeface="Calibri"/>
                        </a:rPr>
                        <a:t>olds</a:t>
                      </a:r>
                      <a:endParaRPr sz="1000" dirty="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BBF"/>
                    </a:solidFill>
                  </a:tcPr>
                </a:tc>
                <a:tc>
                  <a:txBody>
                    <a:bodyPr/>
                    <a:lstStyle/>
                    <a:p>
                      <a:pPr algn="ctr">
                        <a:lnSpc>
                          <a:spcPts val="2050"/>
                        </a:lnSpc>
                      </a:pPr>
                      <a:r>
                        <a:rPr sz="1500" dirty="0">
                          <a:solidFill>
                            <a:schemeClr val="tx1"/>
                          </a:solidFill>
                          <a:latin typeface="Calibri"/>
                          <a:cs typeface="Calibri"/>
                        </a:rPr>
                        <a:t>Primary</a:t>
                      </a:r>
                      <a:r>
                        <a:rPr sz="1500" spc="15" dirty="0">
                          <a:solidFill>
                            <a:schemeClr val="tx1"/>
                          </a:solidFill>
                          <a:latin typeface="Calibri"/>
                          <a:cs typeface="Calibri"/>
                        </a:rPr>
                        <a:t> </a:t>
                      </a:r>
                      <a:r>
                        <a:rPr sz="1500" spc="-40" dirty="0">
                          <a:solidFill>
                            <a:schemeClr val="tx1"/>
                          </a:solidFill>
                          <a:latin typeface="Calibri"/>
                          <a:cs typeface="Calibri"/>
                        </a:rPr>
                        <a:t>Y3-</a:t>
                      </a:r>
                      <a:r>
                        <a:rPr sz="1500" spc="-25" dirty="0">
                          <a:solidFill>
                            <a:schemeClr val="tx1"/>
                          </a:solidFill>
                          <a:latin typeface="Calibri"/>
                          <a:cs typeface="Calibri"/>
                        </a:rPr>
                        <a:t>Y6</a:t>
                      </a:r>
                      <a:endParaRPr sz="1500" dirty="0">
                        <a:solidFill>
                          <a:schemeClr val="tx1"/>
                        </a:solidFill>
                        <a:latin typeface="Calibri"/>
                        <a:cs typeface="Calibri"/>
                      </a:endParaRPr>
                    </a:p>
                    <a:p>
                      <a:pPr algn="ctr">
                        <a:lnSpc>
                          <a:spcPts val="1380"/>
                        </a:lnSpc>
                      </a:pPr>
                      <a:r>
                        <a:rPr sz="1000" dirty="0">
                          <a:solidFill>
                            <a:schemeClr val="tx1"/>
                          </a:solidFill>
                          <a:latin typeface="Calibri"/>
                          <a:cs typeface="Calibri"/>
                        </a:rPr>
                        <a:t>Key</a:t>
                      </a:r>
                      <a:r>
                        <a:rPr sz="1000" spc="-40" dirty="0">
                          <a:solidFill>
                            <a:schemeClr val="tx1"/>
                          </a:solidFill>
                          <a:latin typeface="Calibri"/>
                          <a:cs typeface="Calibri"/>
                        </a:rPr>
                        <a:t> </a:t>
                      </a:r>
                      <a:r>
                        <a:rPr sz="1000" dirty="0">
                          <a:solidFill>
                            <a:schemeClr val="tx1"/>
                          </a:solidFill>
                          <a:latin typeface="Calibri"/>
                          <a:cs typeface="Calibri"/>
                        </a:rPr>
                        <a:t>Stage</a:t>
                      </a:r>
                      <a:r>
                        <a:rPr sz="1000" spc="-35" dirty="0">
                          <a:solidFill>
                            <a:schemeClr val="tx1"/>
                          </a:solidFill>
                          <a:latin typeface="Calibri"/>
                          <a:cs typeface="Calibri"/>
                        </a:rPr>
                        <a:t> </a:t>
                      </a:r>
                      <a:r>
                        <a:rPr sz="1000" spc="-50" dirty="0">
                          <a:solidFill>
                            <a:schemeClr val="tx1"/>
                          </a:solidFill>
                          <a:latin typeface="Calibri"/>
                          <a:cs typeface="Calibri"/>
                        </a:rPr>
                        <a:t>2</a:t>
                      </a:r>
                      <a:endParaRPr sz="1000" dirty="0">
                        <a:solidFill>
                          <a:schemeClr val="tx1"/>
                        </a:solidFill>
                        <a:latin typeface="Calibri"/>
                        <a:cs typeface="Calibri"/>
                      </a:endParaRPr>
                    </a:p>
                    <a:p>
                      <a:pPr algn="ctr">
                        <a:lnSpc>
                          <a:spcPct val="100000"/>
                        </a:lnSpc>
                      </a:pPr>
                      <a:r>
                        <a:rPr sz="1000" spc="-10" dirty="0">
                          <a:solidFill>
                            <a:schemeClr val="tx1"/>
                          </a:solidFill>
                          <a:latin typeface="Calibri"/>
                          <a:cs typeface="Calibri"/>
                        </a:rPr>
                        <a:t>8-</a:t>
                      </a:r>
                      <a:r>
                        <a:rPr sz="1000" dirty="0">
                          <a:solidFill>
                            <a:schemeClr val="tx1"/>
                          </a:solidFill>
                          <a:latin typeface="Calibri"/>
                          <a:cs typeface="Calibri"/>
                        </a:rPr>
                        <a:t>11</a:t>
                      </a:r>
                      <a:r>
                        <a:rPr sz="1000" spc="-10" dirty="0">
                          <a:solidFill>
                            <a:schemeClr val="tx1"/>
                          </a:solidFill>
                          <a:latin typeface="Calibri"/>
                          <a:cs typeface="Calibri"/>
                        </a:rPr>
                        <a:t> </a:t>
                      </a:r>
                      <a:r>
                        <a:rPr sz="1000" dirty="0">
                          <a:solidFill>
                            <a:schemeClr val="tx1"/>
                          </a:solidFill>
                          <a:latin typeface="Calibri"/>
                          <a:cs typeface="Calibri"/>
                        </a:rPr>
                        <a:t>year</a:t>
                      </a:r>
                      <a:r>
                        <a:rPr sz="1000" spc="-5" dirty="0">
                          <a:solidFill>
                            <a:schemeClr val="tx1"/>
                          </a:solidFill>
                          <a:latin typeface="Calibri"/>
                          <a:cs typeface="Calibri"/>
                        </a:rPr>
                        <a:t> </a:t>
                      </a:r>
                      <a:r>
                        <a:rPr sz="1000" spc="-20" dirty="0">
                          <a:solidFill>
                            <a:schemeClr val="tx1"/>
                          </a:solidFill>
                          <a:latin typeface="Calibri"/>
                          <a:cs typeface="Calibri"/>
                        </a:rPr>
                        <a:t>olds</a:t>
                      </a:r>
                      <a:endParaRPr sz="1000" dirty="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9AD97"/>
                    </a:solidFill>
                  </a:tcPr>
                </a:tc>
                <a:extLst>
                  <a:ext uri="{0D108BD9-81ED-4DB2-BD59-A6C34878D82A}">
                    <a16:rowId xmlns:a16="http://schemas.microsoft.com/office/drawing/2014/main" val="10000"/>
                  </a:ext>
                </a:extLst>
              </a:tr>
              <a:tr h="2725824">
                <a:tc>
                  <a:txBody>
                    <a:bodyPr/>
                    <a:lstStyle/>
                    <a:p>
                      <a:pPr marL="803910">
                        <a:lnSpc>
                          <a:spcPct val="100000"/>
                        </a:lnSpc>
                        <a:spcBef>
                          <a:spcPts val="720"/>
                        </a:spcBef>
                      </a:pPr>
                      <a:r>
                        <a:rPr sz="1000" dirty="0">
                          <a:solidFill>
                            <a:srgbClr val="FFFFFF"/>
                          </a:solidFill>
                          <a:latin typeface="Calibri"/>
                          <a:cs typeface="Calibri"/>
                        </a:rPr>
                        <a:t>Steps</a:t>
                      </a:r>
                      <a:r>
                        <a:rPr sz="1000" spc="235" dirty="0">
                          <a:solidFill>
                            <a:srgbClr val="FFFFFF"/>
                          </a:solidFill>
                          <a:latin typeface="Calibri"/>
                          <a:cs typeface="Calibri"/>
                        </a:rPr>
                        <a:t> </a:t>
                      </a:r>
                      <a:r>
                        <a:rPr sz="1000" spc="-25" dirty="0">
                          <a:solidFill>
                            <a:srgbClr val="FFFFFF"/>
                          </a:solidFill>
                          <a:latin typeface="Calibri"/>
                          <a:cs typeface="Calibri"/>
                        </a:rPr>
                        <a:t>Towards </a:t>
                      </a:r>
                      <a:r>
                        <a:rPr sz="1000" spc="-10" dirty="0">
                          <a:solidFill>
                            <a:srgbClr val="FFFFFF"/>
                          </a:solidFill>
                          <a:latin typeface="Calibri"/>
                          <a:cs typeface="Calibri"/>
                        </a:rPr>
                        <a:t>Outcomes</a:t>
                      </a:r>
                      <a:endParaRPr sz="1000">
                        <a:latin typeface="Calibri"/>
                        <a:cs typeface="Calibri"/>
                      </a:endParaRPr>
                    </a:p>
                  </a:txBody>
                  <a:tcPr marL="0" marR="0" marT="78191" marB="0" vert="vert2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D6C47"/>
                    </a:solidFill>
                  </a:tcPr>
                </a:tc>
                <a:tc>
                  <a:txBody>
                    <a:bodyPr/>
                    <a:lstStyle/>
                    <a:p>
                      <a:pPr marL="278765" indent="-227965">
                        <a:lnSpc>
                          <a:spcPct val="100000"/>
                        </a:lnSpc>
                        <a:spcBef>
                          <a:spcPts val="100"/>
                        </a:spcBef>
                        <a:buChar char="•"/>
                        <a:tabLst>
                          <a:tab pos="278765" algn="l"/>
                        </a:tabLst>
                      </a:pPr>
                      <a:r>
                        <a:rPr sz="1000" dirty="0">
                          <a:latin typeface="Calibri"/>
                          <a:cs typeface="Calibri"/>
                        </a:rPr>
                        <a:t>Feeding</a:t>
                      </a:r>
                      <a:r>
                        <a:rPr sz="1000" spc="-20" dirty="0">
                          <a:latin typeface="Calibri"/>
                          <a:cs typeface="Calibri"/>
                        </a:rPr>
                        <a:t> </a:t>
                      </a:r>
                      <a:r>
                        <a:rPr sz="1000" dirty="0">
                          <a:latin typeface="Calibri"/>
                          <a:cs typeface="Calibri"/>
                        </a:rPr>
                        <a:t>and</a:t>
                      </a:r>
                      <a:r>
                        <a:rPr sz="1000" spc="-15" dirty="0">
                          <a:latin typeface="Calibri"/>
                          <a:cs typeface="Calibri"/>
                        </a:rPr>
                        <a:t> </a:t>
                      </a:r>
                      <a:r>
                        <a:rPr sz="1000" spc="-10" dirty="0">
                          <a:latin typeface="Calibri"/>
                          <a:cs typeface="Calibri"/>
                        </a:rPr>
                        <a:t>drinking</a:t>
                      </a:r>
                      <a:endParaRPr sz="1000">
                        <a:latin typeface="Calibri"/>
                        <a:cs typeface="Calibri"/>
                      </a:endParaRPr>
                    </a:p>
                    <a:p>
                      <a:pPr marL="278765" indent="-227965">
                        <a:lnSpc>
                          <a:spcPct val="100000"/>
                        </a:lnSpc>
                        <a:buChar char="•"/>
                        <a:tabLst>
                          <a:tab pos="278765" algn="l"/>
                        </a:tabLst>
                      </a:pPr>
                      <a:r>
                        <a:rPr sz="1000" spc="-10" dirty="0">
                          <a:latin typeface="Calibri"/>
                          <a:cs typeface="Calibri"/>
                        </a:rPr>
                        <a:t>Toileting</a:t>
                      </a:r>
                      <a:endParaRPr sz="1000">
                        <a:latin typeface="Calibri"/>
                        <a:cs typeface="Calibri"/>
                      </a:endParaRPr>
                    </a:p>
                    <a:p>
                      <a:pPr marL="278765" indent="-227965">
                        <a:lnSpc>
                          <a:spcPct val="100000"/>
                        </a:lnSpc>
                        <a:buChar char="•"/>
                        <a:tabLst>
                          <a:tab pos="278765" algn="l"/>
                        </a:tabLst>
                      </a:pPr>
                      <a:r>
                        <a:rPr sz="1000" dirty="0">
                          <a:latin typeface="Calibri"/>
                          <a:cs typeface="Calibri"/>
                        </a:rPr>
                        <a:t>Real</a:t>
                      </a:r>
                      <a:r>
                        <a:rPr sz="1000" spc="-55" dirty="0">
                          <a:latin typeface="Calibri"/>
                          <a:cs typeface="Calibri"/>
                        </a:rPr>
                        <a:t> </a:t>
                      </a:r>
                      <a:r>
                        <a:rPr sz="1000" dirty="0">
                          <a:latin typeface="Calibri"/>
                          <a:cs typeface="Calibri"/>
                        </a:rPr>
                        <a:t>world</a:t>
                      </a:r>
                      <a:r>
                        <a:rPr sz="1000" spc="-40" dirty="0">
                          <a:latin typeface="Calibri"/>
                          <a:cs typeface="Calibri"/>
                        </a:rPr>
                        <a:t> </a:t>
                      </a:r>
                      <a:r>
                        <a:rPr sz="1000" dirty="0">
                          <a:latin typeface="Calibri"/>
                          <a:cs typeface="Calibri"/>
                        </a:rPr>
                        <a:t>play</a:t>
                      </a:r>
                      <a:r>
                        <a:rPr sz="1000" spc="-45" dirty="0">
                          <a:latin typeface="Calibri"/>
                          <a:cs typeface="Calibri"/>
                        </a:rPr>
                        <a:t> </a:t>
                      </a:r>
                      <a:r>
                        <a:rPr sz="1000" dirty="0">
                          <a:latin typeface="Calibri"/>
                          <a:cs typeface="Calibri"/>
                        </a:rPr>
                        <a:t>(kitchens,</a:t>
                      </a:r>
                      <a:r>
                        <a:rPr sz="1000" spc="-40" dirty="0">
                          <a:latin typeface="Calibri"/>
                          <a:cs typeface="Calibri"/>
                        </a:rPr>
                        <a:t> </a:t>
                      </a:r>
                      <a:r>
                        <a:rPr sz="1000" spc="-35" dirty="0">
                          <a:latin typeface="Calibri"/>
                          <a:cs typeface="Calibri"/>
                        </a:rPr>
                        <a:t>DIY,</a:t>
                      </a:r>
                      <a:r>
                        <a:rPr sz="1000" spc="-30" dirty="0">
                          <a:latin typeface="Calibri"/>
                          <a:cs typeface="Calibri"/>
                        </a:rPr>
                        <a:t> </a:t>
                      </a:r>
                      <a:r>
                        <a:rPr sz="1000" spc="-10" dirty="0">
                          <a:latin typeface="Calibri"/>
                          <a:cs typeface="Calibri"/>
                        </a:rPr>
                        <a:t>cleaning)</a:t>
                      </a:r>
                      <a:endParaRPr sz="1000">
                        <a:latin typeface="Calibri"/>
                        <a:cs typeface="Calibri"/>
                      </a:endParaRPr>
                    </a:p>
                    <a:p>
                      <a:pPr marL="278765" indent="-227965">
                        <a:lnSpc>
                          <a:spcPct val="100000"/>
                        </a:lnSpc>
                        <a:buChar char="•"/>
                        <a:tabLst>
                          <a:tab pos="278765" algn="l"/>
                        </a:tabLst>
                      </a:pPr>
                      <a:r>
                        <a:rPr sz="1000" spc="-10" dirty="0">
                          <a:latin typeface="Calibri"/>
                          <a:cs typeface="Calibri"/>
                        </a:rPr>
                        <a:t>Getting</a:t>
                      </a:r>
                      <a:r>
                        <a:rPr sz="1000" dirty="0">
                          <a:latin typeface="Calibri"/>
                          <a:cs typeface="Calibri"/>
                        </a:rPr>
                        <a:t> </a:t>
                      </a:r>
                      <a:r>
                        <a:rPr sz="1000" spc="-10" dirty="0">
                          <a:latin typeface="Calibri"/>
                          <a:cs typeface="Calibri"/>
                        </a:rPr>
                        <a:t>dressed</a:t>
                      </a:r>
                      <a:endParaRPr sz="1000">
                        <a:latin typeface="Calibri"/>
                        <a:cs typeface="Calibri"/>
                      </a:endParaRPr>
                    </a:p>
                    <a:p>
                      <a:pPr marL="278765" indent="-227965">
                        <a:lnSpc>
                          <a:spcPct val="100000"/>
                        </a:lnSpc>
                        <a:buChar char="•"/>
                        <a:tabLst>
                          <a:tab pos="278765" algn="l"/>
                        </a:tabLst>
                      </a:pPr>
                      <a:r>
                        <a:rPr sz="1000" dirty="0">
                          <a:latin typeface="Calibri"/>
                          <a:cs typeface="Calibri"/>
                        </a:rPr>
                        <a:t>Making </a:t>
                      </a:r>
                      <a:r>
                        <a:rPr sz="1000" spc="-10" dirty="0">
                          <a:latin typeface="Calibri"/>
                          <a:cs typeface="Calibri"/>
                        </a:rPr>
                        <a:t>choices</a:t>
                      </a:r>
                      <a:endParaRPr sz="1000">
                        <a:latin typeface="Calibri"/>
                        <a:cs typeface="Calibri"/>
                      </a:endParaRPr>
                    </a:p>
                  </a:txBody>
                  <a:tcPr marL="0" marR="0" marT="10860" marB="0">
                    <a:lnL w="12700">
                      <a:solidFill>
                        <a:srgbClr val="FFFFFF"/>
                      </a:solidFill>
                      <a:prstDash val="solid"/>
                    </a:lnL>
                    <a:lnR w="12700">
                      <a:solidFill>
                        <a:srgbClr val="949049"/>
                      </a:solidFill>
                      <a:prstDash val="solid"/>
                    </a:lnR>
                    <a:lnT w="12700">
                      <a:solidFill>
                        <a:srgbClr val="FFFFFF"/>
                      </a:solidFill>
                      <a:prstDash val="solid"/>
                    </a:lnT>
                    <a:lnB w="12700">
                      <a:solidFill>
                        <a:srgbClr val="949049"/>
                      </a:solidFill>
                      <a:prstDash val="solid"/>
                    </a:lnB>
                  </a:tcPr>
                </a:tc>
                <a:tc>
                  <a:txBody>
                    <a:bodyPr/>
                    <a:lstStyle/>
                    <a:p>
                      <a:pPr marL="278765" indent="-228600">
                        <a:lnSpc>
                          <a:spcPct val="100000"/>
                        </a:lnSpc>
                        <a:spcBef>
                          <a:spcPts val="100"/>
                        </a:spcBef>
                        <a:buChar char="•"/>
                        <a:tabLst>
                          <a:tab pos="278765" algn="l"/>
                        </a:tabLst>
                      </a:pPr>
                      <a:r>
                        <a:rPr sz="1000" dirty="0">
                          <a:latin typeface="Calibri"/>
                          <a:cs typeface="Calibri"/>
                        </a:rPr>
                        <a:t>Washing</a:t>
                      </a:r>
                      <a:r>
                        <a:rPr sz="1000" spc="-30" dirty="0">
                          <a:latin typeface="Calibri"/>
                          <a:cs typeface="Calibri"/>
                        </a:rPr>
                        <a:t> </a:t>
                      </a:r>
                      <a:r>
                        <a:rPr sz="1000" dirty="0">
                          <a:latin typeface="Calibri"/>
                          <a:cs typeface="Calibri"/>
                        </a:rPr>
                        <a:t>/</a:t>
                      </a:r>
                      <a:r>
                        <a:rPr sz="1000" spc="-15" dirty="0">
                          <a:latin typeface="Calibri"/>
                          <a:cs typeface="Calibri"/>
                        </a:rPr>
                        <a:t> </a:t>
                      </a:r>
                      <a:r>
                        <a:rPr sz="1000" dirty="0">
                          <a:latin typeface="Calibri"/>
                          <a:cs typeface="Calibri"/>
                        </a:rPr>
                        <a:t>brushing</a:t>
                      </a:r>
                      <a:r>
                        <a:rPr sz="1000" spc="-15" dirty="0">
                          <a:latin typeface="Calibri"/>
                          <a:cs typeface="Calibri"/>
                        </a:rPr>
                        <a:t> </a:t>
                      </a:r>
                      <a:r>
                        <a:rPr sz="1000" spc="-20" dirty="0">
                          <a:latin typeface="Calibri"/>
                          <a:cs typeface="Calibri"/>
                        </a:rPr>
                        <a:t>teeth</a:t>
                      </a:r>
                      <a:endParaRPr sz="1000">
                        <a:latin typeface="Calibri"/>
                        <a:cs typeface="Calibri"/>
                      </a:endParaRPr>
                    </a:p>
                    <a:p>
                      <a:pPr marL="278765" indent="-228600">
                        <a:lnSpc>
                          <a:spcPct val="100000"/>
                        </a:lnSpc>
                        <a:buChar char="•"/>
                        <a:tabLst>
                          <a:tab pos="278765" algn="l"/>
                        </a:tabLst>
                      </a:pPr>
                      <a:r>
                        <a:rPr sz="1000" spc="-10" dirty="0">
                          <a:latin typeface="Calibri"/>
                          <a:cs typeface="Calibri"/>
                        </a:rPr>
                        <a:t>Telling</a:t>
                      </a:r>
                      <a:r>
                        <a:rPr sz="1000" spc="-30" dirty="0">
                          <a:latin typeface="Calibri"/>
                          <a:cs typeface="Calibri"/>
                        </a:rPr>
                        <a:t> </a:t>
                      </a:r>
                      <a:r>
                        <a:rPr sz="1000" dirty="0">
                          <a:latin typeface="Calibri"/>
                          <a:cs typeface="Calibri"/>
                        </a:rPr>
                        <a:t>the</a:t>
                      </a:r>
                      <a:r>
                        <a:rPr sz="1000" spc="-25" dirty="0">
                          <a:latin typeface="Calibri"/>
                          <a:cs typeface="Calibri"/>
                        </a:rPr>
                        <a:t> </a:t>
                      </a:r>
                      <a:r>
                        <a:rPr sz="1000" spc="-20" dirty="0">
                          <a:latin typeface="Calibri"/>
                          <a:cs typeface="Calibri"/>
                        </a:rPr>
                        <a:t>time</a:t>
                      </a:r>
                      <a:endParaRPr sz="1000">
                        <a:latin typeface="Calibri"/>
                        <a:cs typeface="Calibri"/>
                      </a:endParaRPr>
                    </a:p>
                    <a:p>
                      <a:pPr marL="278765" indent="-228600">
                        <a:lnSpc>
                          <a:spcPct val="100000"/>
                        </a:lnSpc>
                        <a:buChar char="•"/>
                        <a:tabLst>
                          <a:tab pos="278765" algn="l"/>
                        </a:tabLst>
                      </a:pPr>
                      <a:r>
                        <a:rPr sz="1000" dirty="0">
                          <a:latin typeface="Calibri"/>
                          <a:cs typeface="Calibri"/>
                        </a:rPr>
                        <a:t>Paying</a:t>
                      </a:r>
                      <a:r>
                        <a:rPr sz="1000" spc="-35" dirty="0">
                          <a:latin typeface="Calibri"/>
                          <a:cs typeface="Calibri"/>
                        </a:rPr>
                        <a:t> </a:t>
                      </a:r>
                      <a:r>
                        <a:rPr sz="1000" dirty="0">
                          <a:latin typeface="Calibri"/>
                          <a:cs typeface="Calibri"/>
                        </a:rPr>
                        <a:t>in</a:t>
                      </a:r>
                      <a:r>
                        <a:rPr sz="1000" spc="-40" dirty="0">
                          <a:latin typeface="Calibri"/>
                          <a:cs typeface="Calibri"/>
                        </a:rPr>
                        <a:t> </a:t>
                      </a:r>
                      <a:r>
                        <a:rPr sz="1000" dirty="0">
                          <a:latin typeface="Calibri"/>
                          <a:cs typeface="Calibri"/>
                        </a:rPr>
                        <a:t>shops</a:t>
                      </a:r>
                      <a:r>
                        <a:rPr sz="1000" spc="-40" dirty="0">
                          <a:latin typeface="Calibri"/>
                          <a:cs typeface="Calibri"/>
                        </a:rPr>
                        <a:t> </a:t>
                      </a:r>
                      <a:r>
                        <a:rPr sz="1000" spc="-10" dirty="0">
                          <a:latin typeface="Calibri"/>
                          <a:cs typeface="Calibri"/>
                        </a:rPr>
                        <a:t>(supervised)</a:t>
                      </a:r>
                      <a:endParaRPr sz="1000">
                        <a:latin typeface="Calibri"/>
                        <a:cs typeface="Calibri"/>
                      </a:endParaRPr>
                    </a:p>
                  </a:txBody>
                  <a:tcPr marL="0" marR="0" marT="10860" marB="0">
                    <a:lnL w="12700">
                      <a:solidFill>
                        <a:srgbClr val="949049"/>
                      </a:solidFill>
                      <a:prstDash val="solid"/>
                    </a:lnL>
                    <a:lnR w="12700">
                      <a:solidFill>
                        <a:srgbClr val="949049"/>
                      </a:solidFill>
                      <a:prstDash val="solid"/>
                    </a:lnR>
                    <a:lnT w="12700">
                      <a:solidFill>
                        <a:srgbClr val="FFFFFF"/>
                      </a:solidFill>
                      <a:prstDash val="solid"/>
                    </a:lnT>
                    <a:lnB w="12700">
                      <a:solidFill>
                        <a:srgbClr val="949049"/>
                      </a:solidFill>
                      <a:prstDash val="solid"/>
                    </a:lnB>
                  </a:tcPr>
                </a:tc>
                <a:tc>
                  <a:txBody>
                    <a:bodyPr/>
                    <a:lstStyle/>
                    <a:p>
                      <a:pPr marL="278765" indent="-228600">
                        <a:lnSpc>
                          <a:spcPct val="100000"/>
                        </a:lnSpc>
                        <a:spcBef>
                          <a:spcPts val="100"/>
                        </a:spcBef>
                        <a:buChar char="•"/>
                        <a:tabLst>
                          <a:tab pos="278765" algn="l"/>
                        </a:tabLst>
                      </a:pPr>
                      <a:r>
                        <a:rPr sz="1000" spc="-10" dirty="0">
                          <a:latin typeface="Calibri"/>
                          <a:cs typeface="Calibri"/>
                        </a:rPr>
                        <a:t>Sleep-</a:t>
                      </a:r>
                      <a:r>
                        <a:rPr sz="1000" dirty="0">
                          <a:latin typeface="Calibri"/>
                          <a:cs typeface="Calibri"/>
                        </a:rPr>
                        <a:t>overs</a:t>
                      </a:r>
                      <a:r>
                        <a:rPr sz="1000" spc="-20" dirty="0">
                          <a:latin typeface="Calibri"/>
                          <a:cs typeface="Calibri"/>
                        </a:rPr>
                        <a:t> </a:t>
                      </a:r>
                      <a:r>
                        <a:rPr sz="1000" dirty="0">
                          <a:latin typeface="Calibri"/>
                          <a:cs typeface="Calibri"/>
                        </a:rPr>
                        <a:t>and</a:t>
                      </a:r>
                      <a:r>
                        <a:rPr sz="1000" spc="-20" dirty="0">
                          <a:latin typeface="Calibri"/>
                          <a:cs typeface="Calibri"/>
                        </a:rPr>
                        <a:t> </a:t>
                      </a:r>
                      <a:r>
                        <a:rPr sz="1000" spc="-10" dirty="0">
                          <a:latin typeface="Calibri"/>
                          <a:cs typeface="Calibri"/>
                        </a:rPr>
                        <a:t>residential</a:t>
                      </a:r>
                      <a:r>
                        <a:rPr sz="1000" spc="-15" dirty="0">
                          <a:latin typeface="Calibri"/>
                          <a:cs typeface="Calibri"/>
                        </a:rPr>
                        <a:t> </a:t>
                      </a:r>
                      <a:r>
                        <a:rPr sz="1000" spc="-10" dirty="0">
                          <a:latin typeface="Calibri"/>
                          <a:cs typeface="Calibri"/>
                        </a:rPr>
                        <a:t>trips</a:t>
                      </a:r>
                      <a:endParaRPr sz="1000">
                        <a:latin typeface="Calibri"/>
                        <a:cs typeface="Calibri"/>
                      </a:endParaRPr>
                    </a:p>
                    <a:p>
                      <a:pPr marL="278765" indent="-228600">
                        <a:lnSpc>
                          <a:spcPct val="100000"/>
                        </a:lnSpc>
                        <a:buChar char="•"/>
                        <a:tabLst>
                          <a:tab pos="278765" algn="l"/>
                        </a:tabLst>
                      </a:pPr>
                      <a:r>
                        <a:rPr sz="1000" dirty="0">
                          <a:latin typeface="Calibri"/>
                          <a:cs typeface="Calibri"/>
                        </a:rPr>
                        <a:t>Cooking</a:t>
                      </a:r>
                      <a:r>
                        <a:rPr sz="1000" spc="-35" dirty="0">
                          <a:latin typeface="Calibri"/>
                          <a:cs typeface="Calibri"/>
                        </a:rPr>
                        <a:t> </a:t>
                      </a:r>
                      <a:r>
                        <a:rPr sz="1000" dirty="0">
                          <a:latin typeface="Calibri"/>
                          <a:cs typeface="Calibri"/>
                        </a:rPr>
                        <a:t>at</a:t>
                      </a:r>
                      <a:r>
                        <a:rPr sz="1000" spc="-30" dirty="0">
                          <a:latin typeface="Calibri"/>
                          <a:cs typeface="Calibri"/>
                        </a:rPr>
                        <a:t> </a:t>
                      </a:r>
                      <a:r>
                        <a:rPr sz="1000" dirty="0">
                          <a:latin typeface="Calibri"/>
                          <a:cs typeface="Calibri"/>
                        </a:rPr>
                        <a:t>school</a:t>
                      </a:r>
                      <a:r>
                        <a:rPr sz="1000" spc="-35" dirty="0">
                          <a:latin typeface="Calibri"/>
                          <a:cs typeface="Calibri"/>
                        </a:rPr>
                        <a:t> </a:t>
                      </a:r>
                      <a:r>
                        <a:rPr sz="1000" dirty="0">
                          <a:latin typeface="Calibri"/>
                          <a:cs typeface="Calibri"/>
                        </a:rPr>
                        <a:t>and</a:t>
                      </a:r>
                      <a:r>
                        <a:rPr sz="1000" spc="-35" dirty="0">
                          <a:latin typeface="Calibri"/>
                          <a:cs typeface="Calibri"/>
                        </a:rPr>
                        <a:t> </a:t>
                      </a:r>
                      <a:r>
                        <a:rPr sz="1000" spc="-20" dirty="0">
                          <a:latin typeface="Calibri"/>
                          <a:cs typeface="Calibri"/>
                        </a:rPr>
                        <a:t>home</a:t>
                      </a:r>
                      <a:endParaRPr sz="1000">
                        <a:latin typeface="Calibri"/>
                        <a:cs typeface="Calibri"/>
                      </a:endParaRPr>
                    </a:p>
                    <a:p>
                      <a:pPr marL="278765" indent="-228600">
                        <a:lnSpc>
                          <a:spcPct val="100000"/>
                        </a:lnSpc>
                        <a:buChar char="•"/>
                        <a:tabLst>
                          <a:tab pos="278765" algn="l"/>
                        </a:tabLst>
                      </a:pPr>
                      <a:r>
                        <a:rPr sz="1000" dirty="0">
                          <a:latin typeface="Calibri"/>
                          <a:cs typeface="Calibri"/>
                        </a:rPr>
                        <a:t>Understanding</a:t>
                      </a:r>
                      <a:r>
                        <a:rPr sz="1000" spc="-35" dirty="0">
                          <a:latin typeface="Calibri"/>
                          <a:cs typeface="Calibri"/>
                        </a:rPr>
                        <a:t> </a:t>
                      </a:r>
                      <a:r>
                        <a:rPr sz="1000" dirty="0">
                          <a:latin typeface="Calibri"/>
                          <a:cs typeface="Calibri"/>
                        </a:rPr>
                        <a:t>money</a:t>
                      </a:r>
                      <a:r>
                        <a:rPr sz="1000" spc="-35" dirty="0">
                          <a:latin typeface="Calibri"/>
                          <a:cs typeface="Calibri"/>
                        </a:rPr>
                        <a:t> </a:t>
                      </a:r>
                      <a:r>
                        <a:rPr sz="1000" dirty="0">
                          <a:latin typeface="Calibri"/>
                          <a:cs typeface="Calibri"/>
                        </a:rPr>
                        <a:t>–</a:t>
                      </a:r>
                      <a:r>
                        <a:rPr sz="1000" spc="-40" dirty="0">
                          <a:latin typeface="Calibri"/>
                          <a:cs typeface="Calibri"/>
                        </a:rPr>
                        <a:t> </a:t>
                      </a:r>
                      <a:r>
                        <a:rPr sz="1000" dirty="0">
                          <a:latin typeface="Calibri"/>
                          <a:cs typeface="Calibri"/>
                        </a:rPr>
                        <a:t>paying</a:t>
                      </a:r>
                      <a:r>
                        <a:rPr sz="1000" spc="-30" dirty="0">
                          <a:latin typeface="Calibri"/>
                          <a:cs typeface="Calibri"/>
                        </a:rPr>
                        <a:t> </a:t>
                      </a:r>
                      <a:r>
                        <a:rPr sz="1000" dirty="0">
                          <a:latin typeface="Calibri"/>
                          <a:cs typeface="Calibri"/>
                        </a:rPr>
                        <a:t>for</a:t>
                      </a:r>
                      <a:r>
                        <a:rPr sz="1000" spc="-35" dirty="0">
                          <a:latin typeface="Calibri"/>
                          <a:cs typeface="Calibri"/>
                        </a:rPr>
                        <a:t> </a:t>
                      </a:r>
                      <a:r>
                        <a:rPr sz="1000" dirty="0">
                          <a:latin typeface="Calibri"/>
                          <a:cs typeface="Calibri"/>
                        </a:rPr>
                        <a:t>snacks</a:t>
                      </a:r>
                      <a:r>
                        <a:rPr sz="1000" spc="-40" dirty="0">
                          <a:latin typeface="Calibri"/>
                          <a:cs typeface="Calibri"/>
                        </a:rPr>
                        <a:t> </a:t>
                      </a:r>
                      <a:r>
                        <a:rPr sz="1000" spc="-25" dirty="0">
                          <a:latin typeface="Calibri"/>
                          <a:cs typeface="Calibri"/>
                        </a:rPr>
                        <a:t>in</a:t>
                      </a:r>
                      <a:endParaRPr sz="1000">
                        <a:latin typeface="Calibri"/>
                        <a:cs typeface="Calibri"/>
                      </a:endParaRPr>
                    </a:p>
                    <a:p>
                      <a:pPr marL="278765">
                        <a:lnSpc>
                          <a:spcPct val="100000"/>
                        </a:lnSpc>
                      </a:pPr>
                      <a:r>
                        <a:rPr sz="1000" spc="-10" dirty="0">
                          <a:latin typeface="Calibri"/>
                          <a:cs typeface="Calibri"/>
                        </a:rPr>
                        <a:t>school</a:t>
                      </a:r>
                      <a:endParaRPr sz="1000">
                        <a:latin typeface="Calibri"/>
                        <a:cs typeface="Calibri"/>
                      </a:endParaRPr>
                    </a:p>
                    <a:p>
                      <a:pPr marL="278765" indent="-228600">
                        <a:lnSpc>
                          <a:spcPct val="100000"/>
                        </a:lnSpc>
                        <a:buChar char="•"/>
                        <a:tabLst>
                          <a:tab pos="278765" algn="l"/>
                        </a:tabLst>
                      </a:pPr>
                      <a:r>
                        <a:rPr sz="1000" spc="-10" dirty="0">
                          <a:latin typeface="Calibri"/>
                          <a:cs typeface="Calibri"/>
                        </a:rPr>
                        <a:t>Shopping</a:t>
                      </a:r>
                      <a:endParaRPr sz="1000">
                        <a:latin typeface="Calibri"/>
                        <a:cs typeface="Calibri"/>
                      </a:endParaRPr>
                    </a:p>
                    <a:p>
                      <a:pPr marL="278765" indent="-228600">
                        <a:lnSpc>
                          <a:spcPct val="100000"/>
                        </a:lnSpc>
                        <a:buChar char="•"/>
                        <a:tabLst>
                          <a:tab pos="278765" algn="l"/>
                        </a:tabLst>
                      </a:pPr>
                      <a:r>
                        <a:rPr sz="1000" dirty="0">
                          <a:latin typeface="Calibri"/>
                          <a:cs typeface="Calibri"/>
                        </a:rPr>
                        <a:t>Moving</a:t>
                      </a:r>
                      <a:r>
                        <a:rPr sz="1000" spc="-35" dirty="0">
                          <a:latin typeface="Calibri"/>
                          <a:cs typeface="Calibri"/>
                        </a:rPr>
                        <a:t> </a:t>
                      </a:r>
                      <a:r>
                        <a:rPr sz="1000" dirty="0">
                          <a:latin typeface="Calibri"/>
                          <a:cs typeface="Calibri"/>
                        </a:rPr>
                        <a:t>around</a:t>
                      </a:r>
                      <a:r>
                        <a:rPr sz="1000" spc="-35" dirty="0">
                          <a:latin typeface="Calibri"/>
                          <a:cs typeface="Calibri"/>
                        </a:rPr>
                        <a:t> </a:t>
                      </a:r>
                      <a:r>
                        <a:rPr sz="1000" dirty="0">
                          <a:latin typeface="Calibri"/>
                          <a:cs typeface="Calibri"/>
                        </a:rPr>
                        <a:t>the</a:t>
                      </a:r>
                      <a:r>
                        <a:rPr sz="1000" spc="-30" dirty="0">
                          <a:latin typeface="Calibri"/>
                          <a:cs typeface="Calibri"/>
                        </a:rPr>
                        <a:t> </a:t>
                      </a:r>
                      <a:r>
                        <a:rPr sz="1000" dirty="0">
                          <a:latin typeface="Calibri"/>
                          <a:cs typeface="Calibri"/>
                        </a:rPr>
                        <a:t>school</a:t>
                      </a:r>
                      <a:r>
                        <a:rPr sz="1000" spc="-35" dirty="0">
                          <a:latin typeface="Calibri"/>
                          <a:cs typeface="Calibri"/>
                        </a:rPr>
                        <a:t> </a:t>
                      </a:r>
                      <a:r>
                        <a:rPr sz="1000" spc="-10" dirty="0">
                          <a:latin typeface="Calibri"/>
                          <a:cs typeface="Calibri"/>
                        </a:rPr>
                        <a:t>independently</a:t>
                      </a:r>
                      <a:endParaRPr sz="1000">
                        <a:latin typeface="Calibri"/>
                        <a:cs typeface="Calibri"/>
                      </a:endParaRPr>
                    </a:p>
                    <a:p>
                      <a:pPr marL="278765" indent="-228600">
                        <a:lnSpc>
                          <a:spcPct val="100000"/>
                        </a:lnSpc>
                        <a:buChar char="•"/>
                        <a:tabLst>
                          <a:tab pos="278765" algn="l"/>
                        </a:tabLst>
                      </a:pPr>
                      <a:r>
                        <a:rPr sz="1000" spc="-25" dirty="0">
                          <a:latin typeface="Calibri"/>
                          <a:cs typeface="Calibri"/>
                        </a:rPr>
                        <a:t>Travel</a:t>
                      </a:r>
                      <a:r>
                        <a:rPr sz="1000" spc="-15" dirty="0">
                          <a:latin typeface="Calibri"/>
                          <a:cs typeface="Calibri"/>
                        </a:rPr>
                        <a:t> </a:t>
                      </a:r>
                      <a:r>
                        <a:rPr sz="1000" spc="-10" dirty="0">
                          <a:latin typeface="Calibri"/>
                          <a:cs typeface="Calibri"/>
                        </a:rPr>
                        <a:t>training</a:t>
                      </a:r>
                      <a:endParaRPr sz="1000">
                        <a:latin typeface="Calibri"/>
                        <a:cs typeface="Calibri"/>
                      </a:endParaRPr>
                    </a:p>
                    <a:p>
                      <a:pPr marL="278765" indent="-228600">
                        <a:lnSpc>
                          <a:spcPct val="100000"/>
                        </a:lnSpc>
                        <a:buChar char="•"/>
                        <a:tabLst>
                          <a:tab pos="278765" algn="l"/>
                        </a:tabLst>
                      </a:pPr>
                      <a:r>
                        <a:rPr sz="1000" spc="-10" dirty="0">
                          <a:latin typeface="Calibri"/>
                          <a:cs typeface="Calibri"/>
                        </a:rPr>
                        <a:t>Transport</a:t>
                      </a:r>
                      <a:r>
                        <a:rPr sz="1000" spc="-20" dirty="0">
                          <a:latin typeface="Calibri"/>
                          <a:cs typeface="Calibri"/>
                        </a:rPr>
                        <a:t> </a:t>
                      </a:r>
                      <a:r>
                        <a:rPr sz="1000" dirty="0">
                          <a:latin typeface="Calibri"/>
                          <a:cs typeface="Calibri"/>
                        </a:rPr>
                        <a:t>and</a:t>
                      </a:r>
                      <a:r>
                        <a:rPr sz="1000" spc="-20" dirty="0">
                          <a:latin typeface="Calibri"/>
                          <a:cs typeface="Calibri"/>
                        </a:rPr>
                        <a:t> </a:t>
                      </a:r>
                      <a:r>
                        <a:rPr sz="1000" dirty="0">
                          <a:latin typeface="Calibri"/>
                          <a:cs typeface="Calibri"/>
                        </a:rPr>
                        <a:t>road</a:t>
                      </a:r>
                      <a:r>
                        <a:rPr sz="1000" spc="-20" dirty="0">
                          <a:latin typeface="Calibri"/>
                          <a:cs typeface="Calibri"/>
                        </a:rPr>
                        <a:t> </a:t>
                      </a:r>
                      <a:r>
                        <a:rPr sz="1000" spc="-10" dirty="0">
                          <a:latin typeface="Calibri"/>
                          <a:cs typeface="Calibri"/>
                        </a:rPr>
                        <a:t>signs</a:t>
                      </a:r>
                      <a:endParaRPr sz="1000">
                        <a:latin typeface="Calibri"/>
                        <a:cs typeface="Calibri"/>
                      </a:endParaRPr>
                    </a:p>
                  </a:txBody>
                  <a:tcPr marL="0" marR="0" marT="10860" marB="0">
                    <a:lnL w="12700">
                      <a:solidFill>
                        <a:srgbClr val="949049"/>
                      </a:solidFill>
                      <a:prstDash val="solid"/>
                    </a:lnL>
                    <a:lnR w="12700">
                      <a:solidFill>
                        <a:srgbClr val="949049"/>
                      </a:solidFill>
                      <a:prstDash val="solid"/>
                    </a:lnR>
                    <a:lnT w="12700">
                      <a:solidFill>
                        <a:srgbClr val="FFFFFF"/>
                      </a:solidFill>
                      <a:prstDash val="solid"/>
                    </a:lnT>
                    <a:lnB w="12700">
                      <a:solidFill>
                        <a:srgbClr val="949049"/>
                      </a:solidFill>
                      <a:prstDash val="solid"/>
                    </a:lnB>
                  </a:tcPr>
                </a:tc>
                <a:extLst>
                  <a:ext uri="{0D108BD9-81ED-4DB2-BD59-A6C34878D82A}">
                    <a16:rowId xmlns:a16="http://schemas.microsoft.com/office/drawing/2014/main" val="10001"/>
                  </a:ext>
                </a:extLst>
              </a:tr>
              <a:tr h="1661558">
                <a:tc>
                  <a:txBody>
                    <a:bodyPr/>
                    <a:lstStyle/>
                    <a:p>
                      <a:pPr algn="ctr">
                        <a:lnSpc>
                          <a:spcPct val="100000"/>
                        </a:lnSpc>
                        <a:spcBef>
                          <a:spcPts val="720"/>
                        </a:spcBef>
                      </a:pPr>
                      <a:r>
                        <a:rPr sz="1000" spc="-10" dirty="0">
                          <a:solidFill>
                            <a:srgbClr val="FFFFFF"/>
                          </a:solidFill>
                          <a:latin typeface="Calibri"/>
                          <a:cs typeface="Calibri"/>
                        </a:rPr>
                        <a:t>Resources</a:t>
                      </a:r>
                      <a:endParaRPr sz="1000">
                        <a:latin typeface="Calibri"/>
                        <a:cs typeface="Calibri"/>
                      </a:endParaRPr>
                    </a:p>
                  </a:txBody>
                  <a:tcPr marL="0" marR="0" marT="78191" marB="0" vert="vert2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D6C47"/>
                    </a:solidFill>
                  </a:tcPr>
                </a:tc>
                <a:tc gridSpan="3">
                  <a:txBody>
                    <a:bodyPr/>
                    <a:lstStyle/>
                    <a:p>
                      <a:pPr marL="3650615" indent="-228600">
                        <a:lnSpc>
                          <a:spcPct val="100000"/>
                        </a:lnSpc>
                        <a:spcBef>
                          <a:spcPts val="100"/>
                        </a:spcBef>
                        <a:buChar char="•"/>
                        <a:tabLst>
                          <a:tab pos="3650615" algn="l"/>
                        </a:tabLst>
                      </a:pPr>
                      <a:r>
                        <a:rPr sz="1000" u="sng" dirty="0">
                          <a:solidFill>
                            <a:srgbClr val="8B1C6D"/>
                          </a:solidFill>
                          <a:uFill>
                            <a:solidFill>
                              <a:srgbClr val="8B1C6D"/>
                            </a:solidFill>
                          </a:uFill>
                          <a:latin typeface="Calibri"/>
                          <a:cs typeface="Calibri"/>
                          <a:hlinkClick r:id="rId2"/>
                        </a:rPr>
                        <a:t>Making</a:t>
                      </a:r>
                      <a:r>
                        <a:rPr sz="1000" u="sng" spc="-10" dirty="0">
                          <a:solidFill>
                            <a:srgbClr val="8B1C6D"/>
                          </a:solidFill>
                          <a:uFill>
                            <a:solidFill>
                              <a:srgbClr val="8B1C6D"/>
                            </a:solidFill>
                          </a:uFill>
                          <a:latin typeface="Calibri"/>
                          <a:cs typeface="Calibri"/>
                          <a:hlinkClick r:id="rId2"/>
                        </a:rPr>
                        <a:t> </a:t>
                      </a:r>
                      <a:r>
                        <a:rPr sz="1000" u="sng" dirty="0">
                          <a:solidFill>
                            <a:srgbClr val="8B1C6D"/>
                          </a:solidFill>
                          <a:uFill>
                            <a:solidFill>
                              <a:srgbClr val="8B1C6D"/>
                            </a:solidFill>
                          </a:uFill>
                          <a:latin typeface="Calibri"/>
                          <a:cs typeface="Calibri"/>
                          <a:hlinkClick r:id="rId2"/>
                        </a:rPr>
                        <a:t>it</a:t>
                      </a:r>
                      <a:r>
                        <a:rPr sz="1000" u="sng" spc="-5" dirty="0">
                          <a:solidFill>
                            <a:srgbClr val="8B1C6D"/>
                          </a:solidFill>
                          <a:uFill>
                            <a:solidFill>
                              <a:srgbClr val="8B1C6D"/>
                            </a:solidFill>
                          </a:uFill>
                          <a:latin typeface="Calibri"/>
                          <a:cs typeface="Calibri"/>
                          <a:hlinkClick r:id="rId2"/>
                        </a:rPr>
                        <a:t> </a:t>
                      </a:r>
                      <a:r>
                        <a:rPr sz="1000" u="sng" spc="-10" dirty="0">
                          <a:solidFill>
                            <a:srgbClr val="8B1C6D"/>
                          </a:solidFill>
                          <a:uFill>
                            <a:solidFill>
                              <a:srgbClr val="8B1C6D"/>
                            </a:solidFill>
                          </a:uFill>
                          <a:latin typeface="Calibri"/>
                          <a:cs typeface="Calibri"/>
                          <a:hlinkClick r:id="rId2"/>
                        </a:rPr>
                        <a:t>Personal– </a:t>
                      </a:r>
                      <a:r>
                        <a:rPr sz="1000" u="sng" dirty="0">
                          <a:solidFill>
                            <a:srgbClr val="8B1C6D"/>
                          </a:solidFill>
                          <a:uFill>
                            <a:solidFill>
                              <a:srgbClr val="8B1C6D"/>
                            </a:solidFill>
                          </a:uFill>
                          <a:latin typeface="Calibri"/>
                          <a:cs typeface="Calibri"/>
                          <a:hlinkClick r:id="rId2"/>
                        </a:rPr>
                        <a:t>Guidance</a:t>
                      </a:r>
                      <a:r>
                        <a:rPr sz="1000" u="sng" spc="-5" dirty="0">
                          <a:solidFill>
                            <a:srgbClr val="8B1C6D"/>
                          </a:solidFill>
                          <a:uFill>
                            <a:solidFill>
                              <a:srgbClr val="8B1C6D"/>
                            </a:solidFill>
                          </a:uFill>
                          <a:latin typeface="Calibri"/>
                          <a:cs typeface="Calibri"/>
                          <a:hlinkClick r:id="rId2"/>
                        </a:rPr>
                        <a:t> </a:t>
                      </a:r>
                      <a:r>
                        <a:rPr sz="1000" u="sng" dirty="0">
                          <a:solidFill>
                            <a:srgbClr val="8B1C6D"/>
                          </a:solidFill>
                          <a:uFill>
                            <a:solidFill>
                              <a:srgbClr val="8B1C6D"/>
                            </a:solidFill>
                          </a:uFill>
                          <a:latin typeface="Calibri"/>
                          <a:cs typeface="Calibri"/>
                          <a:hlinkClick r:id="rId2"/>
                        </a:rPr>
                        <a:t>to</a:t>
                      </a:r>
                      <a:r>
                        <a:rPr sz="1000" u="sng" spc="-10" dirty="0">
                          <a:solidFill>
                            <a:srgbClr val="8B1C6D"/>
                          </a:solidFill>
                          <a:uFill>
                            <a:solidFill>
                              <a:srgbClr val="8B1C6D"/>
                            </a:solidFill>
                          </a:uFill>
                          <a:latin typeface="Calibri"/>
                          <a:cs typeface="Calibri"/>
                          <a:hlinkClick r:id="rId2"/>
                        </a:rPr>
                        <a:t> personal budgets</a:t>
                      </a:r>
                      <a:endParaRPr sz="1000" dirty="0">
                        <a:latin typeface="Calibri"/>
                        <a:cs typeface="Calibri"/>
                      </a:endParaRPr>
                    </a:p>
                    <a:p>
                      <a:pPr marL="3650615" indent="-228600">
                        <a:lnSpc>
                          <a:spcPct val="100000"/>
                        </a:lnSpc>
                        <a:buChar char="•"/>
                        <a:tabLst>
                          <a:tab pos="3650615" algn="l"/>
                        </a:tabLst>
                      </a:pPr>
                      <a:r>
                        <a:rPr sz="1000" u="sng" spc="-10" dirty="0">
                          <a:solidFill>
                            <a:srgbClr val="8B1C6D"/>
                          </a:solidFill>
                          <a:uFill>
                            <a:solidFill>
                              <a:srgbClr val="8B1C6D"/>
                            </a:solidFill>
                          </a:uFill>
                          <a:latin typeface="Calibri"/>
                          <a:cs typeface="Calibri"/>
                          <a:hlinkClick r:id="rId3"/>
                        </a:rPr>
                        <a:t>Integrated</a:t>
                      </a:r>
                      <a:r>
                        <a:rPr sz="1000" u="sng" spc="-25" dirty="0">
                          <a:solidFill>
                            <a:srgbClr val="8B1C6D"/>
                          </a:solidFill>
                          <a:uFill>
                            <a:solidFill>
                              <a:srgbClr val="8B1C6D"/>
                            </a:solidFill>
                          </a:uFill>
                          <a:latin typeface="Calibri"/>
                          <a:cs typeface="Calibri"/>
                          <a:hlinkClick r:id="rId3"/>
                        </a:rPr>
                        <a:t> </a:t>
                      </a:r>
                      <a:r>
                        <a:rPr sz="1000" u="sng" spc="-10" dirty="0">
                          <a:solidFill>
                            <a:srgbClr val="8B1C6D"/>
                          </a:solidFill>
                          <a:uFill>
                            <a:solidFill>
                              <a:srgbClr val="8B1C6D"/>
                            </a:solidFill>
                          </a:uFill>
                          <a:latin typeface="Calibri"/>
                          <a:cs typeface="Calibri"/>
                          <a:hlinkClick r:id="rId3"/>
                        </a:rPr>
                        <a:t>Personal</a:t>
                      </a:r>
                      <a:r>
                        <a:rPr sz="1000" u="sng" spc="-20" dirty="0">
                          <a:solidFill>
                            <a:srgbClr val="8B1C6D"/>
                          </a:solidFill>
                          <a:uFill>
                            <a:solidFill>
                              <a:srgbClr val="8B1C6D"/>
                            </a:solidFill>
                          </a:uFill>
                          <a:latin typeface="Calibri"/>
                          <a:cs typeface="Calibri"/>
                          <a:hlinkClick r:id="rId3"/>
                        </a:rPr>
                        <a:t> </a:t>
                      </a:r>
                      <a:r>
                        <a:rPr sz="1000" u="sng" spc="-10" dirty="0">
                          <a:solidFill>
                            <a:srgbClr val="8B1C6D"/>
                          </a:solidFill>
                          <a:uFill>
                            <a:solidFill>
                              <a:srgbClr val="8B1C6D"/>
                            </a:solidFill>
                          </a:uFill>
                          <a:latin typeface="Calibri"/>
                          <a:cs typeface="Calibri"/>
                          <a:hlinkClick r:id="rId3"/>
                        </a:rPr>
                        <a:t>Commissioning</a:t>
                      </a:r>
                      <a:endParaRPr sz="1000" dirty="0">
                        <a:latin typeface="Calibri"/>
                        <a:cs typeface="Calibri"/>
                      </a:endParaRPr>
                    </a:p>
                  </a:txBody>
                  <a:tcPr marL="0" marR="0" marT="0" marB="0">
                    <a:lnL w="12700">
                      <a:solidFill>
                        <a:srgbClr val="FFFFFF"/>
                      </a:solidFill>
                      <a:prstDash val="solid"/>
                    </a:lnL>
                    <a:lnR w="12700">
                      <a:solidFill>
                        <a:srgbClr val="949049"/>
                      </a:solidFill>
                      <a:prstDash val="solid"/>
                    </a:lnR>
                    <a:lnT w="12700">
                      <a:solidFill>
                        <a:srgbClr val="949049"/>
                      </a:solidFill>
                      <a:prstDash val="solid"/>
                    </a:lnT>
                    <a:lnB w="12700">
                      <a:solidFill>
                        <a:srgbClr val="949049"/>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pSp>
        <p:nvGrpSpPr>
          <p:cNvPr id="24" name="object 24">
            <a:extLst>
              <a:ext uri="{C183D7F6-B498-43B3-948B-1728B52AA6E4}">
                <adec:decorative xmlns:adec="http://schemas.microsoft.com/office/drawing/2017/decorative" val="1"/>
              </a:ext>
            </a:extLst>
          </p:cNvPr>
          <p:cNvGrpSpPr/>
          <p:nvPr/>
        </p:nvGrpSpPr>
        <p:grpSpPr>
          <a:xfrm>
            <a:off x="1" y="233105"/>
            <a:ext cx="4937434" cy="924717"/>
            <a:chOff x="0" y="44003"/>
            <a:chExt cx="5774055" cy="1081405"/>
          </a:xfrm>
        </p:grpSpPr>
        <p:pic>
          <p:nvPicPr>
            <p:cNvPr id="25" name="object 25"/>
            <p:cNvPicPr/>
            <p:nvPr/>
          </p:nvPicPr>
          <p:blipFill>
            <a:blip r:embed="rId4" cstate="print"/>
            <a:stretch>
              <a:fillRect/>
            </a:stretch>
          </p:blipFill>
          <p:spPr>
            <a:xfrm>
              <a:off x="0" y="44003"/>
              <a:ext cx="5773571" cy="1081229"/>
            </a:xfrm>
            <a:prstGeom prst="rect">
              <a:avLst/>
            </a:prstGeom>
          </p:spPr>
        </p:pic>
        <p:pic>
          <p:nvPicPr>
            <p:cNvPr id="26" name="object 26"/>
            <p:cNvPicPr/>
            <p:nvPr/>
          </p:nvPicPr>
          <p:blipFill>
            <a:blip r:embed="rId5" cstate="print"/>
            <a:stretch>
              <a:fillRect/>
            </a:stretch>
          </p:blipFill>
          <p:spPr>
            <a:xfrm>
              <a:off x="3160557" y="501323"/>
              <a:ext cx="1159446" cy="416509"/>
            </a:xfrm>
            <a:prstGeom prst="rect">
              <a:avLst/>
            </a:prstGeom>
          </p:spPr>
        </p:pic>
        <p:pic>
          <p:nvPicPr>
            <p:cNvPr id="27" name="object 27"/>
            <p:cNvPicPr/>
            <p:nvPr/>
          </p:nvPicPr>
          <p:blipFill>
            <a:blip r:embed="rId6" cstate="print"/>
            <a:stretch>
              <a:fillRect/>
            </a:stretch>
          </p:blipFill>
          <p:spPr>
            <a:xfrm>
              <a:off x="457200" y="499950"/>
              <a:ext cx="2506345" cy="427837"/>
            </a:xfrm>
            <a:prstGeom prst="rect">
              <a:avLst/>
            </a:prstGeom>
          </p:spPr>
        </p:pic>
      </p:grpSp>
      <p:pic>
        <p:nvPicPr>
          <p:cNvPr id="29" name="object 29">
            <a:extLst>
              <a:ext uri="{C183D7F6-B498-43B3-948B-1728B52AA6E4}">
                <adec:decorative xmlns:adec="http://schemas.microsoft.com/office/drawing/2017/decorative" val="1"/>
              </a:ext>
            </a:extLst>
          </p:cNvPr>
          <p:cNvPicPr/>
          <p:nvPr/>
        </p:nvPicPr>
        <p:blipFill>
          <a:blip r:embed="rId7" cstate="print"/>
          <a:stretch>
            <a:fillRect/>
          </a:stretch>
        </p:blipFill>
        <p:spPr>
          <a:xfrm>
            <a:off x="7539836" y="267315"/>
            <a:ext cx="1051060" cy="923511"/>
          </a:xfrm>
          <a:prstGeom prst="rect">
            <a:avLst/>
          </a:prstGeom>
        </p:spPr>
      </p:pic>
      <p:sp>
        <p:nvSpPr>
          <p:cNvPr id="3" name="Title 2">
            <a:extLst>
              <a:ext uri="{FF2B5EF4-FFF2-40B4-BE49-F238E27FC236}">
                <a16:creationId xmlns:a16="http://schemas.microsoft.com/office/drawing/2014/main" id="{542BAEB2-3950-4D17-8307-59703AF3B9D0}"/>
              </a:ext>
            </a:extLst>
          </p:cNvPr>
          <p:cNvSpPr>
            <a:spLocks noGrp="1"/>
          </p:cNvSpPr>
          <p:nvPr>
            <p:ph type="title" idx="4294967295"/>
          </p:nvPr>
        </p:nvSpPr>
        <p:spPr>
          <a:xfrm flipV="1">
            <a:off x="5327976" y="639988"/>
            <a:ext cx="1580864" cy="214972"/>
          </a:xfrm>
        </p:spPr>
        <p:txBody>
          <a:bodyPr/>
          <a:lstStyle/>
          <a:p>
            <a:r>
              <a:rPr lang="en-GB" sz="800" dirty="0">
                <a:solidFill>
                  <a:schemeClr val="bg1"/>
                </a:solidFill>
              </a:rPr>
              <a:t>Independent living</a:t>
            </a:r>
          </a:p>
        </p:txBody>
      </p:sp>
    </p:spTree>
    <p:extLst>
      <p:ext uri="{BB962C8B-B14F-4D97-AF65-F5344CB8AC3E}">
        <p14:creationId xmlns:p14="http://schemas.microsoft.com/office/powerpoint/2010/main" val="3778355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396385" y="1178294"/>
            <a:ext cx="342629" cy="632044"/>
          </a:xfrm>
          <a:custGeom>
            <a:avLst/>
            <a:gdLst/>
            <a:ahLst/>
            <a:cxnLst/>
            <a:rect l="l" t="t" r="r" b="b"/>
            <a:pathLst>
              <a:path w="400684" h="739139">
                <a:moveTo>
                  <a:pt x="400443" y="0"/>
                </a:moveTo>
                <a:lnTo>
                  <a:pt x="0" y="0"/>
                </a:lnTo>
                <a:lnTo>
                  <a:pt x="0" y="738847"/>
                </a:lnTo>
                <a:lnTo>
                  <a:pt x="400443" y="738847"/>
                </a:lnTo>
                <a:lnTo>
                  <a:pt x="400443" y="0"/>
                </a:lnTo>
                <a:close/>
              </a:path>
            </a:pathLst>
          </a:custGeom>
          <a:solidFill>
            <a:srgbClr val="5D6C47"/>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6695482" y="1178294"/>
            <a:ext cx="2066631" cy="632044"/>
          </a:xfrm>
          <a:custGeom>
            <a:avLst/>
            <a:gdLst/>
            <a:ahLst/>
            <a:cxnLst/>
            <a:rect l="l" t="t" r="r" b="b"/>
            <a:pathLst>
              <a:path w="2416809" h="739139">
                <a:moveTo>
                  <a:pt x="2416454" y="0"/>
                </a:moveTo>
                <a:lnTo>
                  <a:pt x="0" y="0"/>
                </a:lnTo>
                <a:lnTo>
                  <a:pt x="0" y="738847"/>
                </a:lnTo>
                <a:lnTo>
                  <a:pt x="2416454" y="738847"/>
                </a:lnTo>
                <a:lnTo>
                  <a:pt x="2416454" y="0"/>
                </a:lnTo>
                <a:close/>
              </a:path>
            </a:pathLst>
          </a:custGeom>
          <a:solidFill>
            <a:srgbClr val="5D6C47"/>
          </a:solidFill>
        </p:spPr>
        <p:txBody>
          <a:bodyPr wrap="square" lIns="0" tIns="0" rIns="0" bIns="0" rtlCol="0"/>
          <a:lstStyle/>
          <a:p>
            <a:endParaRPr/>
          </a:p>
        </p:txBody>
      </p:sp>
      <p:grpSp>
        <p:nvGrpSpPr>
          <p:cNvPr id="4" name="object 4">
            <a:extLst>
              <a:ext uri="{C183D7F6-B498-43B3-948B-1728B52AA6E4}">
                <adec:decorative xmlns:adec="http://schemas.microsoft.com/office/drawing/2017/decorative" val="1"/>
              </a:ext>
            </a:extLst>
          </p:cNvPr>
          <p:cNvGrpSpPr/>
          <p:nvPr/>
        </p:nvGrpSpPr>
        <p:grpSpPr>
          <a:xfrm>
            <a:off x="390955" y="1172869"/>
            <a:ext cx="8382181" cy="5010195"/>
            <a:chOff x="457200" y="1143005"/>
            <a:chExt cx="9802495" cy="5859145"/>
          </a:xfrm>
        </p:grpSpPr>
        <p:sp>
          <p:nvSpPr>
            <p:cNvPr id="5" name="object 5"/>
            <p:cNvSpPr/>
            <p:nvPr/>
          </p:nvSpPr>
          <p:spPr>
            <a:xfrm>
              <a:off x="463550" y="1888210"/>
              <a:ext cx="400685" cy="5107940"/>
            </a:xfrm>
            <a:custGeom>
              <a:avLst/>
              <a:gdLst/>
              <a:ahLst/>
              <a:cxnLst/>
              <a:rect l="l" t="t" r="r" b="b"/>
              <a:pathLst>
                <a:path w="400684" h="5107940">
                  <a:moveTo>
                    <a:pt x="400443" y="0"/>
                  </a:moveTo>
                  <a:lnTo>
                    <a:pt x="0" y="0"/>
                  </a:lnTo>
                  <a:lnTo>
                    <a:pt x="0" y="5107444"/>
                  </a:lnTo>
                  <a:lnTo>
                    <a:pt x="400443" y="5107444"/>
                  </a:lnTo>
                  <a:lnTo>
                    <a:pt x="400443" y="0"/>
                  </a:lnTo>
                  <a:close/>
                </a:path>
              </a:pathLst>
            </a:custGeom>
            <a:solidFill>
              <a:srgbClr val="5D6C47"/>
            </a:solidFill>
          </p:spPr>
          <p:txBody>
            <a:bodyPr wrap="square" lIns="0" tIns="0" rIns="0" bIns="0" rtlCol="0"/>
            <a:lstStyle/>
            <a:p>
              <a:endParaRPr/>
            </a:p>
          </p:txBody>
        </p:sp>
        <p:sp>
          <p:nvSpPr>
            <p:cNvPr id="6" name="object 6"/>
            <p:cNvSpPr/>
            <p:nvPr/>
          </p:nvSpPr>
          <p:spPr>
            <a:xfrm>
              <a:off x="863993" y="1149350"/>
              <a:ext cx="3852545" cy="739140"/>
            </a:xfrm>
            <a:custGeom>
              <a:avLst/>
              <a:gdLst/>
              <a:ahLst/>
              <a:cxnLst/>
              <a:rect l="l" t="t" r="r" b="b"/>
              <a:pathLst>
                <a:path w="3852545" h="739139">
                  <a:moveTo>
                    <a:pt x="3851998" y="0"/>
                  </a:moveTo>
                  <a:lnTo>
                    <a:pt x="0" y="0"/>
                  </a:lnTo>
                  <a:lnTo>
                    <a:pt x="0" y="738847"/>
                  </a:lnTo>
                  <a:lnTo>
                    <a:pt x="3851998" y="738847"/>
                  </a:lnTo>
                  <a:lnTo>
                    <a:pt x="3851998" y="0"/>
                  </a:lnTo>
                  <a:close/>
                </a:path>
              </a:pathLst>
            </a:custGeom>
            <a:solidFill>
              <a:srgbClr val="999E85"/>
            </a:solidFill>
          </p:spPr>
          <p:txBody>
            <a:bodyPr wrap="square" lIns="0" tIns="0" rIns="0" bIns="0" rtlCol="0"/>
            <a:lstStyle/>
            <a:p>
              <a:endParaRPr/>
            </a:p>
          </p:txBody>
        </p:sp>
        <p:sp>
          <p:nvSpPr>
            <p:cNvPr id="7" name="object 7"/>
            <p:cNvSpPr/>
            <p:nvPr/>
          </p:nvSpPr>
          <p:spPr>
            <a:xfrm>
              <a:off x="4716005" y="1149350"/>
              <a:ext cx="3114040" cy="739140"/>
            </a:xfrm>
            <a:custGeom>
              <a:avLst/>
              <a:gdLst/>
              <a:ahLst/>
              <a:cxnLst/>
              <a:rect l="l" t="t" r="r" b="b"/>
              <a:pathLst>
                <a:path w="3114040" h="739139">
                  <a:moveTo>
                    <a:pt x="3114001" y="0"/>
                  </a:moveTo>
                  <a:lnTo>
                    <a:pt x="0" y="0"/>
                  </a:lnTo>
                  <a:lnTo>
                    <a:pt x="0" y="738847"/>
                  </a:lnTo>
                  <a:lnTo>
                    <a:pt x="3114001" y="738847"/>
                  </a:lnTo>
                  <a:lnTo>
                    <a:pt x="3114001" y="0"/>
                  </a:lnTo>
                  <a:close/>
                </a:path>
              </a:pathLst>
            </a:custGeom>
            <a:solidFill>
              <a:srgbClr val="7B8464"/>
            </a:solidFill>
          </p:spPr>
          <p:txBody>
            <a:bodyPr wrap="square" lIns="0" tIns="0" rIns="0" bIns="0" rtlCol="0"/>
            <a:lstStyle/>
            <a:p>
              <a:endParaRPr/>
            </a:p>
          </p:txBody>
        </p:sp>
        <p:sp>
          <p:nvSpPr>
            <p:cNvPr id="8" name="object 8"/>
            <p:cNvSpPr/>
            <p:nvPr/>
          </p:nvSpPr>
          <p:spPr>
            <a:xfrm>
              <a:off x="863993" y="1143012"/>
              <a:ext cx="6966584" cy="12700"/>
            </a:xfrm>
            <a:custGeom>
              <a:avLst/>
              <a:gdLst/>
              <a:ahLst/>
              <a:cxnLst/>
              <a:rect l="l" t="t" r="r" b="b"/>
              <a:pathLst>
                <a:path w="6966584" h="12700">
                  <a:moveTo>
                    <a:pt x="6966001" y="0"/>
                  </a:moveTo>
                  <a:lnTo>
                    <a:pt x="3851999" y="0"/>
                  </a:lnTo>
                  <a:lnTo>
                    <a:pt x="0" y="0"/>
                  </a:lnTo>
                  <a:lnTo>
                    <a:pt x="0" y="12700"/>
                  </a:lnTo>
                  <a:lnTo>
                    <a:pt x="3851999" y="12700"/>
                  </a:lnTo>
                  <a:lnTo>
                    <a:pt x="6966001" y="12700"/>
                  </a:lnTo>
                  <a:lnTo>
                    <a:pt x="6966001" y="0"/>
                  </a:lnTo>
                  <a:close/>
                </a:path>
              </a:pathLst>
            </a:custGeom>
            <a:solidFill>
              <a:srgbClr val="FFFFFF"/>
            </a:solidFill>
          </p:spPr>
          <p:txBody>
            <a:bodyPr wrap="square" lIns="0" tIns="0" rIns="0" bIns="0" rtlCol="0"/>
            <a:lstStyle/>
            <a:p>
              <a:endParaRPr/>
            </a:p>
          </p:txBody>
        </p:sp>
        <p:sp>
          <p:nvSpPr>
            <p:cNvPr id="9" name="object 9"/>
            <p:cNvSpPr/>
            <p:nvPr/>
          </p:nvSpPr>
          <p:spPr>
            <a:xfrm>
              <a:off x="4716000" y="1155707"/>
              <a:ext cx="0" cy="726440"/>
            </a:xfrm>
            <a:custGeom>
              <a:avLst/>
              <a:gdLst/>
              <a:ahLst/>
              <a:cxnLst/>
              <a:rect l="l" t="t" r="r" b="b"/>
              <a:pathLst>
                <a:path h="726439">
                  <a:moveTo>
                    <a:pt x="0" y="726147"/>
                  </a:moveTo>
                  <a:lnTo>
                    <a:pt x="0" y="0"/>
                  </a:lnTo>
                </a:path>
              </a:pathLst>
            </a:custGeom>
            <a:ln w="12700">
              <a:solidFill>
                <a:srgbClr val="FFFFFF"/>
              </a:solidFill>
            </a:ln>
          </p:spPr>
          <p:txBody>
            <a:bodyPr wrap="square" lIns="0" tIns="0" rIns="0" bIns="0" rtlCol="0"/>
            <a:lstStyle/>
            <a:p>
              <a:endParaRPr/>
            </a:p>
          </p:txBody>
        </p:sp>
        <p:sp>
          <p:nvSpPr>
            <p:cNvPr id="10" name="object 10"/>
            <p:cNvSpPr/>
            <p:nvPr/>
          </p:nvSpPr>
          <p:spPr>
            <a:xfrm>
              <a:off x="7830001" y="1143005"/>
              <a:ext cx="2423160" cy="12700"/>
            </a:xfrm>
            <a:custGeom>
              <a:avLst/>
              <a:gdLst/>
              <a:ahLst/>
              <a:cxnLst/>
              <a:rect l="l" t="t" r="r" b="b"/>
              <a:pathLst>
                <a:path w="2423159" h="12700">
                  <a:moveTo>
                    <a:pt x="0" y="12700"/>
                  </a:moveTo>
                  <a:lnTo>
                    <a:pt x="2422804" y="12700"/>
                  </a:lnTo>
                  <a:lnTo>
                    <a:pt x="2422804" y="0"/>
                  </a:lnTo>
                  <a:lnTo>
                    <a:pt x="0" y="0"/>
                  </a:lnTo>
                  <a:lnTo>
                    <a:pt x="0" y="12700"/>
                  </a:lnTo>
                  <a:close/>
                </a:path>
              </a:pathLst>
            </a:custGeom>
            <a:solidFill>
              <a:srgbClr val="FFFFFF"/>
            </a:solidFill>
          </p:spPr>
          <p:txBody>
            <a:bodyPr wrap="square" lIns="0" tIns="0" rIns="0" bIns="0" rtlCol="0"/>
            <a:lstStyle/>
            <a:p>
              <a:endParaRPr/>
            </a:p>
          </p:txBody>
        </p:sp>
        <p:sp>
          <p:nvSpPr>
            <p:cNvPr id="11" name="object 11"/>
            <p:cNvSpPr/>
            <p:nvPr/>
          </p:nvSpPr>
          <p:spPr>
            <a:xfrm>
              <a:off x="7830001" y="1155707"/>
              <a:ext cx="0" cy="726440"/>
            </a:xfrm>
            <a:custGeom>
              <a:avLst/>
              <a:gdLst/>
              <a:ahLst/>
              <a:cxnLst/>
              <a:rect l="l" t="t" r="r" b="b"/>
              <a:pathLst>
                <a:path h="726439">
                  <a:moveTo>
                    <a:pt x="0" y="726147"/>
                  </a:moveTo>
                  <a:lnTo>
                    <a:pt x="0" y="0"/>
                  </a:lnTo>
                </a:path>
              </a:pathLst>
            </a:custGeom>
            <a:ln w="12700">
              <a:solidFill>
                <a:srgbClr val="FFFFFF"/>
              </a:solidFill>
            </a:ln>
          </p:spPr>
          <p:txBody>
            <a:bodyPr wrap="square" lIns="0" tIns="0" rIns="0" bIns="0" rtlCol="0"/>
            <a:lstStyle/>
            <a:p>
              <a:endParaRPr/>
            </a:p>
          </p:txBody>
        </p:sp>
        <p:sp>
          <p:nvSpPr>
            <p:cNvPr id="12" name="object 12"/>
            <p:cNvSpPr/>
            <p:nvPr/>
          </p:nvSpPr>
          <p:spPr>
            <a:xfrm>
              <a:off x="10246450" y="1155707"/>
              <a:ext cx="0" cy="726440"/>
            </a:xfrm>
            <a:custGeom>
              <a:avLst/>
              <a:gdLst/>
              <a:ahLst/>
              <a:cxnLst/>
              <a:rect l="l" t="t" r="r" b="b"/>
              <a:pathLst>
                <a:path h="726439">
                  <a:moveTo>
                    <a:pt x="0" y="726147"/>
                  </a:moveTo>
                  <a:lnTo>
                    <a:pt x="0" y="0"/>
                  </a:lnTo>
                </a:path>
              </a:pathLst>
            </a:custGeom>
            <a:ln w="12700">
              <a:solidFill>
                <a:srgbClr val="FFFFFF"/>
              </a:solidFill>
            </a:ln>
          </p:spPr>
          <p:txBody>
            <a:bodyPr wrap="square" lIns="0" tIns="0" rIns="0" bIns="0" rtlCol="0"/>
            <a:lstStyle/>
            <a:p>
              <a:endParaRPr/>
            </a:p>
          </p:txBody>
        </p:sp>
        <p:sp>
          <p:nvSpPr>
            <p:cNvPr id="13" name="object 13"/>
            <p:cNvSpPr/>
            <p:nvPr/>
          </p:nvSpPr>
          <p:spPr>
            <a:xfrm>
              <a:off x="457200" y="1881860"/>
              <a:ext cx="9796145" cy="12700"/>
            </a:xfrm>
            <a:custGeom>
              <a:avLst/>
              <a:gdLst/>
              <a:ahLst/>
              <a:cxnLst/>
              <a:rect l="l" t="t" r="r" b="b"/>
              <a:pathLst>
                <a:path w="9796145" h="12700">
                  <a:moveTo>
                    <a:pt x="9795599" y="0"/>
                  </a:moveTo>
                  <a:lnTo>
                    <a:pt x="7372794" y="0"/>
                  </a:lnTo>
                  <a:lnTo>
                    <a:pt x="4258792" y="0"/>
                  </a:lnTo>
                  <a:lnTo>
                    <a:pt x="406793" y="0"/>
                  </a:lnTo>
                  <a:lnTo>
                    <a:pt x="0" y="0"/>
                  </a:lnTo>
                  <a:lnTo>
                    <a:pt x="0" y="12700"/>
                  </a:lnTo>
                  <a:lnTo>
                    <a:pt x="406793" y="12700"/>
                  </a:lnTo>
                  <a:lnTo>
                    <a:pt x="4258792" y="12700"/>
                  </a:lnTo>
                  <a:lnTo>
                    <a:pt x="7372794" y="12700"/>
                  </a:lnTo>
                  <a:lnTo>
                    <a:pt x="9795599" y="12700"/>
                  </a:lnTo>
                  <a:lnTo>
                    <a:pt x="9795599" y="0"/>
                  </a:lnTo>
                  <a:close/>
                </a:path>
              </a:pathLst>
            </a:custGeom>
            <a:solidFill>
              <a:srgbClr val="FFFFFF"/>
            </a:solidFill>
          </p:spPr>
          <p:txBody>
            <a:bodyPr wrap="square" lIns="0" tIns="0" rIns="0" bIns="0" rtlCol="0"/>
            <a:lstStyle/>
            <a:p>
              <a:endParaRPr/>
            </a:p>
          </p:txBody>
        </p:sp>
        <p:sp>
          <p:nvSpPr>
            <p:cNvPr id="14" name="object 14"/>
            <p:cNvSpPr/>
            <p:nvPr/>
          </p:nvSpPr>
          <p:spPr>
            <a:xfrm>
              <a:off x="4716000" y="1894554"/>
              <a:ext cx="0" cy="3148330"/>
            </a:xfrm>
            <a:custGeom>
              <a:avLst/>
              <a:gdLst/>
              <a:ahLst/>
              <a:cxnLst/>
              <a:rect l="l" t="t" r="r" b="b"/>
              <a:pathLst>
                <a:path h="3148329">
                  <a:moveTo>
                    <a:pt x="0" y="3148101"/>
                  </a:moveTo>
                  <a:lnTo>
                    <a:pt x="0" y="0"/>
                  </a:lnTo>
                </a:path>
              </a:pathLst>
            </a:custGeom>
            <a:ln w="12700">
              <a:solidFill>
                <a:srgbClr val="949049"/>
              </a:solidFill>
            </a:ln>
          </p:spPr>
          <p:txBody>
            <a:bodyPr wrap="square" lIns="0" tIns="0" rIns="0" bIns="0" rtlCol="0"/>
            <a:lstStyle/>
            <a:p>
              <a:endParaRPr/>
            </a:p>
          </p:txBody>
        </p:sp>
        <p:sp>
          <p:nvSpPr>
            <p:cNvPr id="15" name="object 15"/>
            <p:cNvSpPr/>
            <p:nvPr/>
          </p:nvSpPr>
          <p:spPr>
            <a:xfrm>
              <a:off x="7830001" y="1894554"/>
              <a:ext cx="0" cy="3148330"/>
            </a:xfrm>
            <a:custGeom>
              <a:avLst/>
              <a:gdLst/>
              <a:ahLst/>
              <a:cxnLst/>
              <a:rect l="l" t="t" r="r" b="b"/>
              <a:pathLst>
                <a:path h="3148329">
                  <a:moveTo>
                    <a:pt x="0" y="3148101"/>
                  </a:moveTo>
                  <a:lnTo>
                    <a:pt x="0" y="0"/>
                  </a:lnTo>
                </a:path>
              </a:pathLst>
            </a:custGeom>
            <a:ln w="12700">
              <a:solidFill>
                <a:srgbClr val="949049"/>
              </a:solidFill>
            </a:ln>
          </p:spPr>
          <p:txBody>
            <a:bodyPr wrap="square" lIns="0" tIns="0" rIns="0" bIns="0" rtlCol="0"/>
            <a:lstStyle/>
            <a:p>
              <a:endParaRPr/>
            </a:p>
          </p:txBody>
        </p:sp>
        <p:sp>
          <p:nvSpPr>
            <p:cNvPr id="16" name="object 16"/>
            <p:cNvSpPr/>
            <p:nvPr/>
          </p:nvSpPr>
          <p:spPr>
            <a:xfrm>
              <a:off x="10246450" y="5055349"/>
              <a:ext cx="0" cy="1934210"/>
            </a:xfrm>
            <a:custGeom>
              <a:avLst/>
              <a:gdLst/>
              <a:ahLst/>
              <a:cxnLst/>
              <a:rect l="l" t="t" r="r" b="b"/>
              <a:pathLst>
                <a:path h="1934209">
                  <a:moveTo>
                    <a:pt x="0" y="1933955"/>
                  </a:moveTo>
                  <a:lnTo>
                    <a:pt x="0" y="0"/>
                  </a:lnTo>
                </a:path>
              </a:pathLst>
            </a:custGeom>
            <a:ln w="12700">
              <a:solidFill>
                <a:srgbClr val="949049"/>
              </a:solidFill>
            </a:ln>
          </p:spPr>
          <p:txBody>
            <a:bodyPr wrap="square" lIns="0" tIns="0" rIns="0" bIns="0" rtlCol="0"/>
            <a:lstStyle/>
            <a:p>
              <a:endParaRPr/>
            </a:p>
          </p:txBody>
        </p:sp>
        <p:sp>
          <p:nvSpPr>
            <p:cNvPr id="17" name="object 17"/>
            <p:cNvSpPr/>
            <p:nvPr/>
          </p:nvSpPr>
          <p:spPr>
            <a:xfrm>
              <a:off x="870350" y="6995655"/>
              <a:ext cx="3846195" cy="0"/>
            </a:xfrm>
            <a:custGeom>
              <a:avLst/>
              <a:gdLst/>
              <a:ahLst/>
              <a:cxnLst/>
              <a:rect l="l" t="t" r="r" b="b"/>
              <a:pathLst>
                <a:path w="3846195">
                  <a:moveTo>
                    <a:pt x="0" y="0"/>
                  </a:moveTo>
                  <a:lnTo>
                    <a:pt x="3845648" y="0"/>
                  </a:lnTo>
                </a:path>
              </a:pathLst>
            </a:custGeom>
            <a:ln w="12700">
              <a:solidFill>
                <a:srgbClr val="949049"/>
              </a:solidFill>
            </a:ln>
          </p:spPr>
          <p:txBody>
            <a:bodyPr wrap="square" lIns="0" tIns="0" rIns="0" bIns="0" rtlCol="0"/>
            <a:lstStyle/>
            <a:p>
              <a:endParaRPr/>
            </a:p>
          </p:txBody>
        </p:sp>
        <p:sp>
          <p:nvSpPr>
            <p:cNvPr id="18" name="object 18"/>
            <p:cNvSpPr/>
            <p:nvPr/>
          </p:nvSpPr>
          <p:spPr>
            <a:xfrm>
              <a:off x="4716000" y="6995655"/>
              <a:ext cx="3114040" cy="0"/>
            </a:xfrm>
            <a:custGeom>
              <a:avLst/>
              <a:gdLst/>
              <a:ahLst/>
              <a:cxnLst/>
              <a:rect l="l" t="t" r="r" b="b"/>
              <a:pathLst>
                <a:path w="3114040">
                  <a:moveTo>
                    <a:pt x="0" y="0"/>
                  </a:moveTo>
                  <a:lnTo>
                    <a:pt x="3114001" y="0"/>
                  </a:lnTo>
                </a:path>
              </a:pathLst>
            </a:custGeom>
            <a:ln w="12700">
              <a:solidFill>
                <a:srgbClr val="949049"/>
              </a:solidFill>
            </a:ln>
          </p:spPr>
          <p:txBody>
            <a:bodyPr wrap="square" lIns="0" tIns="0" rIns="0" bIns="0" rtlCol="0"/>
            <a:lstStyle/>
            <a:p>
              <a:endParaRPr/>
            </a:p>
          </p:txBody>
        </p:sp>
        <p:sp>
          <p:nvSpPr>
            <p:cNvPr id="19" name="object 19"/>
            <p:cNvSpPr/>
            <p:nvPr/>
          </p:nvSpPr>
          <p:spPr>
            <a:xfrm>
              <a:off x="7830001" y="6995655"/>
              <a:ext cx="2423160" cy="0"/>
            </a:xfrm>
            <a:custGeom>
              <a:avLst/>
              <a:gdLst/>
              <a:ahLst/>
              <a:cxnLst/>
              <a:rect l="l" t="t" r="r" b="b"/>
              <a:pathLst>
                <a:path w="2423159">
                  <a:moveTo>
                    <a:pt x="0" y="0"/>
                  </a:moveTo>
                  <a:lnTo>
                    <a:pt x="2422804" y="0"/>
                  </a:lnTo>
                </a:path>
              </a:pathLst>
            </a:custGeom>
            <a:ln w="12700">
              <a:solidFill>
                <a:srgbClr val="949049"/>
              </a:solidFill>
            </a:ln>
          </p:spPr>
          <p:txBody>
            <a:bodyPr wrap="square" lIns="0" tIns="0" rIns="0" bIns="0" rtlCol="0"/>
            <a:lstStyle/>
            <a:p>
              <a:endParaRPr/>
            </a:p>
          </p:txBody>
        </p:sp>
        <p:sp>
          <p:nvSpPr>
            <p:cNvPr id="20" name="object 20"/>
            <p:cNvSpPr/>
            <p:nvPr/>
          </p:nvSpPr>
          <p:spPr>
            <a:xfrm>
              <a:off x="10246450" y="1894554"/>
              <a:ext cx="0" cy="3148330"/>
            </a:xfrm>
            <a:custGeom>
              <a:avLst/>
              <a:gdLst/>
              <a:ahLst/>
              <a:cxnLst/>
              <a:rect l="l" t="t" r="r" b="b"/>
              <a:pathLst>
                <a:path h="3148329">
                  <a:moveTo>
                    <a:pt x="0" y="3148101"/>
                  </a:moveTo>
                  <a:lnTo>
                    <a:pt x="0" y="0"/>
                  </a:lnTo>
                </a:path>
              </a:pathLst>
            </a:custGeom>
            <a:ln w="12700">
              <a:solidFill>
                <a:srgbClr val="949049"/>
              </a:solidFill>
            </a:ln>
          </p:spPr>
          <p:txBody>
            <a:bodyPr wrap="square" lIns="0" tIns="0" rIns="0" bIns="0" rtlCol="0"/>
            <a:lstStyle/>
            <a:p>
              <a:endParaRPr/>
            </a:p>
          </p:txBody>
        </p:sp>
        <p:sp>
          <p:nvSpPr>
            <p:cNvPr id="21" name="object 21"/>
            <p:cNvSpPr/>
            <p:nvPr/>
          </p:nvSpPr>
          <p:spPr>
            <a:xfrm>
              <a:off x="870350" y="5049005"/>
              <a:ext cx="3846195" cy="0"/>
            </a:xfrm>
            <a:custGeom>
              <a:avLst/>
              <a:gdLst/>
              <a:ahLst/>
              <a:cxnLst/>
              <a:rect l="l" t="t" r="r" b="b"/>
              <a:pathLst>
                <a:path w="3846195">
                  <a:moveTo>
                    <a:pt x="0" y="0"/>
                  </a:moveTo>
                  <a:lnTo>
                    <a:pt x="3845648" y="0"/>
                  </a:lnTo>
                </a:path>
              </a:pathLst>
            </a:custGeom>
            <a:ln w="12700">
              <a:solidFill>
                <a:srgbClr val="949049"/>
              </a:solidFill>
            </a:ln>
          </p:spPr>
          <p:txBody>
            <a:bodyPr wrap="square" lIns="0" tIns="0" rIns="0" bIns="0" rtlCol="0"/>
            <a:lstStyle/>
            <a:p>
              <a:endParaRPr/>
            </a:p>
          </p:txBody>
        </p:sp>
        <p:sp>
          <p:nvSpPr>
            <p:cNvPr id="22" name="object 22"/>
            <p:cNvSpPr/>
            <p:nvPr/>
          </p:nvSpPr>
          <p:spPr>
            <a:xfrm>
              <a:off x="4716000" y="5049005"/>
              <a:ext cx="3114040" cy="0"/>
            </a:xfrm>
            <a:custGeom>
              <a:avLst/>
              <a:gdLst/>
              <a:ahLst/>
              <a:cxnLst/>
              <a:rect l="l" t="t" r="r" b="b"/>
              <a:pathLst>
                <a:path w="3114040">
                  <a:moveTo>
                    <a:pt x="0" y="0"/>
                  </a:moveTo>
                  <a:lnTo>
                    <a:pt x="3114001" y="0"/>
                  </a:lnTo>
                </a:path>
              </a:pathLst>
            </a:custGeom>
            <a:ln w="12700">
              <a:solidFill>
                <a:srgbClr val="949049"/>
              </a:solidFill>
            </a:ln>
          </p:spPr>
          <p:txBody>
            <a:bodyPr wrap="square" lIns="0" tIns="0" rIns="0" bIns="0" rtlCol="0"/>
            <a:lstStyle/>
            <a:p>
              <a:endParaRPr/>
            </a:p>
          </p:txBody>
        </p:sp>
        <p:sp>
          <p:nvSpPr>
            <p:cNvPr id="23" name="object 23"/>
            <p:cNvSpPr/>
            <p:nvPr/>
          </p:nvSpPr>
          <p:spPr>
            <a:xfrm>
              <a:off x="7830001" y="5049005"/>
              <a:ext cx="2423160" cy="0"/>
            </a:xfrm>
            <a:custGeom>
              <a:avLst/>
              <a:gdLst/>
              <a:ahLst/>
              <a:cxnLst/>
              <a:rect l="l" t="t" r="r" b="b"/>
              <a:pathLst>
                <a:path w="2423159">
                  <a:moveTo>
                    <a:pt x="0" y="0"/>
                  </a:moveTo>
                  <a:lnTo>
                    <a:pt x="2422804" y="0"/>
                  </a:lnTo>
                </a:path>
              </a:pathLst>
            </a:custGeom>
            <a:ln w="12700">
              <a:solidFill>
                <a:srgbClr val="949049"/>
              </a:solidFill>
            </a:ln>
          </p:spPr>
          <p:txBody>
            <a:bodyPr wrap="square" lIns="0" tIns="0" rIns="0" bIns="0" rtlCol="0"/>
            <a:lstStyle/>
            <a:p>
              <a:endParaRPr/>
            </a:p>
          </p:txBody>
        </p:sp>
        <p:sp>
          <p:nvSpPr>
            <p:cNvPr id="24" name="object 24"/>
            <p:cNvSpPr/>
            <p:nvPr/>
          </p:nvSpPr>
          <p:spPr>
            <a:xfrm>
              <a:off x="457200" y="1143005"/>
              <a:ext cx="407034" cy="12700"/>
            </a:xfrm>
            <a:custGeom>
              <a:avLst/>
              <a:gdLst/>
              <a:ahLst/>
              <a:cxnLst/>
              <a:rect l="l" t="t" r="r" b="b"/>
              <a:pathLst>
                <a:path w="407034" h="12700">
                  <a:moveTo>
                    <a:pt x="0" y="12700"/>
                  </a:moveTo>
                  <a:lnTo>
                    <a:pt x="406793" y="12700"/>
                  </a:lnTo>
                  <a:lnTo>
                    <a:pt x="406793" y="0"/>
                  </a:lnTo>
                  <a:lnTo>
                    <a:pt x="0" y="0"/>
                  </a:lnTo>
                  <a:lnTo>
                    <a:pt x="0" y="12700"/>
                  </a:lnTo>
                  <a:close/>
                </a:path>
              </a:pathLst>
            </a:custGeom>
            <a:solidFill>
              <a:srgbClr val="FFFFFF"/>
            </a:solidFill>
          </p:spPr>
          <p:txBody>
            <a:bodyPr wrap="square" lIns="0" tIns="0" rIns="0" bIns="0" rtlCol="0"/>
            <a:lstStyle/>
            <a:p>
              <a:endParaRPr/>
            </a:p>
          </p:txBody>
        </p:sp>
        <p:sp>
          <p:nvSpPr>
            <p:cNvPr id="25" name="object 25"/>
            <p:cNvSpPr/>
            <p:nvPr/>
          </p:nvSpPr>
          <p:spPr>
            <a:xfrm>
              <a:off x="463550" y="1155707"/>
              <a:ext cx="0" cy="726440"/>
            </a:xfrm>
            <a:custGeom>
              <a:avLst/>
              <a:gdLst/>
              <a:ahLst/>
              <a:cxnLst/>
              <a:rect l="l" t="t" r="r" b="b"/>
              <a:pathLst>
                <a:path h="726439">
                  <a:moveTo>
                    <a:pt x="0" y="726147"/>
                  </a:moveTo>
                  <a:lnTo>
                    <a:pt x="0" y="0"/>
                  </a:lnTo>
                </a:path>
              </a:pathLst>
            </a:custGeom>
            <a:ln w="12700">
              <a:solidFill>
                <a:srgbClr val="FFFFFF"/>
              </a:solidFill>
            </a:ln>
          </p:spPr>
          <p:txBody>
            <a:bodyPr wrap="square" lIns="0" tIns="0" rIns="0" bIns="0" rtlCol="0"/>
            <a:lstStyle/>
            <a:p>
              <a:endParaRPr/>
            </a:p>
          </p:txBody>
        </p:sp>
        <p:sp>
          <p:nvSpPr>
            <p:cNvPr id="26" name="object 26"/>
            <p:cNvSpPr/>
            <p:nvPr/>
          </p:nvSpPr>
          <p:spPr>
            <a:xfrm>
              <a:off x="864000" y="1155707"/>
              <a:ext cx="0" cy="726440"/>
            </a:xfrm>
            <a:custGeom>
              <a:avLst/>
              <a:gdLst/>
              <a:ahLst/>
              <a:cxnLst/>
              <a:rect l="l" t="t" r="r" b="b"/>
              <a:pathLst>
                <a:path h="726439">
                  <a:moveTo>
                    <a:pt x="0" y="726147"/>
                  </a:moveTo>
                  <a:lnTo>
                    <a:pt x="0" y="0"/>
                  </a:lnTo>
                </a:path>
              </a:pathLst>
            </a:custGeom>
            <a:ln w="12700">
              <a:solidFill>
                <a:srgbClr val="FFFFFF"/>
              </a:solidFill>
            </a:ln>
          </p:spPr>
          <p:txBody>
            <a:bodyPr wrap="square" lIns="0" tIns="0" rIns="0" bIns="0" rtlCol="0"/>
            <a:lstStyle/>
            <a:p>
              <a:endParaRPr/>
            </a:p>
          </p:txBody>
        </p:sp>
        <p:sp>
          <p:nvSpPr>
            <p:cNvPr id="27" name="object 27"/>
            <p:cNvSpPr/>
            <p:nvPr/>
          </p:nvSpPr>
          <p:spPr>
            <a:xfrm>
              <a:off x="463550" y="5055349"/>
              <a:ext cx="0" cy="1934210"/>
            </a:xfrm>
            <a:custGeom>
              <a:avLst/>
              <a:gdLst/>
              <a:ahLst/>
              <a:cxnLst/>
              <a:rect l="l" t="t" r="r" b="b"/>
              <a:pathLst>
                <a:path h="1934209">
                  <a:moveTo>
                    <a:pt x="0" y="1933955"/>
                  </a:moveTo>
                  <a:lnTo>
                    <a:pt x="0" y="0"/>
                  </a:lnTo>
                </a:path>
              </a:pathLst>
            </a:custGeom>
            <a:ln w="12700">
              <a:solidFill>
                <a:srgbClr val="FFFFFF"/>
              </a:solidFill>
            </a:ln>
          </p:spPr>
          <p:txBody>
            <a:bodyPr wrap="square" lIns="0" tIns="0" rIns="0" bIns="0" rtlCol="0"/>
            <a:lstStyle/>
            <a:p>
              <a:endParaRPr/>
            </a:p>
          </p:txBody>
        </p:sp>
        <p:sp>
          <p:nvSpPr>
            <p:cNvPr id="28" name="object 28"/>
            <p:cNvSpPr/>
            <p:nvPr/>
          </p:nvSpPr>
          <p:spPr>
            <a:xfrm>
              <a:off x="864000" y="5055349"/>
              <a:ext cx="0" cy="1934210"/>
            </a:xfrm>
            <a:custGeom>
              <a:avLst/>
              <a:gdLst/>
              <a:ahLst/>
              <a:cxnLst/>
              <a:rect l="l" t="t" r="r" b="b"/>
              <a:pathLst>
                <a:path h="1934209">
                  <a:moveTo>
                    <a:pt x="0" y="1933955"/>
                  </a:moveTo>
                  <a:lnTo>
                    <a:pt x="0" y="0"/>
                  </a:lnTo>
                </a:path>
              </a:pathLst>
            </a:custGeom>
            <a:ln w="12700">
              <a:solidFill>
                <a:srgbClr val="FFFFFF"/>
              </a:solidFill>
            </a:ln>
          </p:spPr>
          <p:txBody>
            <a:bodyPr wrap="square" lIns="0" tIns="0" rIns="0" bIns="0" rtlCol="0"/>
            <a:lstStyle/>
            <a:p>
              <a:endParaRPr/>
            </a:p>
          </p:txBody>
        </p:sp>
        <p:sp>
          <p:nvSpPr>
            <p:cNvPr id="29" name="object 29"/>
            <p:cNvSpPr/>
            <p:nvPr/>
          </p:nvSpPr>
          <p:spPr>
            <a:xfrm>
              <a:off x="457200" y="6989305"/>
              <a:ext cx="413384" cy="12700"/>
            </a:xfrm>
            <a:custGeom>
              <a:avLst/>
              <a:gdLst/>
              <a:ahLst/>
              <a:cxnLst/>
              <a:rect l="l" t="t" r="r" b="b"/>
              <a:pathLst>
                <a:path w="413384" h="12700">
                  <a:moveTo>
                    <a:pt x="0" y="12700"/>
                  </a:moveTo>
                  <a:lnTo>
                    <a:pt x="413143" y="12700"/>
                  </a:lnTo>
                  <a:lnTo>
                    <a:pt x="413143" y="0"/>
                  </a:lnTo>
                  <a:lnTo>
                    <a:pt x="0" y="0"/>
                  </a:lnTo>
                  <a:lnTo>
                    <a:pt x="0" y="12700"/>
                  </a:lnTo>
                  <a:close/>
                </a:path>
              </a:pathLst>
            </a:custGeom>
            <a:solidFill>
              <a:srgbClr val="FFFFFF"/>
            </a:solidFill>
          </p:spPr>
          <p:txBody>
            <a:bodyPr wrap="square" lIns="0" tIns="0" rIns="0" bIns="0" rtlCol="0"/>
            <a:lstStyle/>
            <a:p>
              <a:endParaRPr/>
            </a:p>
          </p:txBody>
        </p:sp>
        <p:sp>
          <p:nvSpPr>
            <p:cNvPr id="30" name="object 30"/>
            <p:cNvSpPr/>
            <p:nvPr/>
          </p:nvSpPr>
          <p:spPr>
            <a:xfrm>
              <a:off x="463550" y="1894554"/>
              <a:ext cx="0" cy="3148330"/>
            </a:xfrm>
            <a:custGeom>
              <a:avLst/>
              <a:gdLst/>
              <a:ahLst/>
              <a:cxnLst/>
              <a:rect l="l" t="t" r="r" b="b"/>
              <a:pathLst>
                <a:path h="3148329">
                  <a:moveTo>
                    <a:pt x="0" y="3148101"/>
                  </a:moveTo>
                  <a:lnTo>
                    <a:pt x="0" y="0"/>
                  </a:lnTo>
                </a:path>
              </a:pathLst>
            </a:custGeom>
            <a:ln w="12700">
              <a:solidFill>
                <a:srgbClr val="FFFFFF"/>
              </a:solidFill>
            </a:ln>
          </p:spPr>
          <p:txBody>
            <a:bodyPr wrap="square" lIns="0" tIns="0" rIns="0" bIns="0" rtlCol="0"/>
            <a:lstStyle/>
            <a:p>
              <a:endParaRPr/>
            </a:p>
          </p:txBody>
        </p:sp>
        <p:sp>
          <p:nvSpPr>
            <p:cNvPr id="31" name="object 31"/>
            <p:cNvSpPr/>
            <p:nvPr/>
          </p:nvSpPr>
          <p:spPr>
            <a:xfrm>
              <a:off x="864000" y="1894554"/>
              <a:ext cx="0" cy="3148330"/>
            </a:xfrm>
            <a:custGeom>
              <a:avLst/>
              <a:gdLst/>
              <a:ahLst/>
              <a:cxnLst/>
              <a:rect l="l" t="t" r="r" b="b"/>
              <a:pathLst>
                <a:path h="3148329">
                  <a:moveTo>
                    <a:pt x="0" y="3148101"/>
                  </a:moveTo>
                  <a:lnTo>
                    <a:pt x="0" y="0"/>
                  </a:lnTo>
                </a:path>
              </a:pathLst>
            </a:custGeom>
            <a:ln w="12700">
              <a:solidFill>
                <a:srgbClr val="FFFFFF"/>
              </a:solidFill>
            </a:ln>
          </p:spPr>
          <p:txBody>
            <a:bodyPr wrap="square" lIns="0" tIns="0" rIns="0" bIns="0" rtlCol="0"/>
            <a:lstStyle/>
            <a:p>
              <a:endParaRPr/>
            </a:p>
          </p:txBody>
        </p:sp>
        <p:sp>
          <p:nvSpPr>
            <p:cNvPr id="32" name="object 32"/>
            <p:cNvSpPr/>
            <p:nvPr/>
          </p:nvSpPr>
          <p:spPr>
            <a:xfrm>
              <a:off x="457200" y="5042655"/>
              <a:ext cx="413384" cy="12700"/>
            </a:xfrm>
            <a:custGeom>
              <a:avLst/>
              <a:gdLst/>
              <a:ahLst/>
              <a:cxnLst/>
              <a:rect l="l" t="t" r="r" b="b"/>
              <a:pathLst>
                <a:path w="413384" h="12700">
                  <a:moveTo>
                    <a:pt x="0" y="12700"/>
                  </a:moveTo>
                  <a:lnTo>
                    <a:pt x="413143" y="12700"/>
                  </a:lnTo>
                  <a:lnTo>
                    <a:pt x="413143" y="0"/>
                  </a:lnTo>
                  <a:lnTo>
                    <a:pt x="0" y="0"/>
                  </a:lnTo>
                  <a:lnTo>
                    <a:pt x="0" y="12700"/>
                  </a:lnTo>
                  <a:close/>
                </a:path>
              </a:pathLst>
            </a:custGeom>
            <a:solidFill>
              <a:srgbClr val="FFFFFF"/>
            </a:solidFill>
          </p:spPr>
          <p:txBody>
            <a:bodyPr wrap="square" lIns="0" tIns="0" rIns="0" bIns="0" rtlCol="0"/>
            <a:lstStyle/>
            <a:p>
              <a:endParaRPr/>
            </a:p>
          </p:txBody>
        </p:sp>
      </p:grpSp>
      <p:sp>
        <p:nvSpPr>
          <p:cNvPr id="33" name="object 33"/>
          <p:cNvSpPr txBox="1"/>
          <p:nvPr/>
        </p:nvSpPr>
        <p:spPr>
          <a:xfrm>
            <a:off x="475224" y="1381492"/>
            <a:ext cx="157864" cy="225885"/>
          </a:xfrm>
          <a:prstGeom prst="rect">
            <a:avLst/>
          </a:prstGeom>
        </p:spPr>
        <p:txBody>
          <a:bodyPr vert="vert270" wrap="square" lIns="0" tIns="9231" rIns="0" bIns="0" rtlCol="0">
            <a:spAutoFit/>
          </a:bodyPr>
          <a:lstStyle/>
          <a:p>
            <a:pPr marL="10860">
              <a:lnSpc>
                <a:spcPct val="100000"/>
              </a:lnSpc>
              <a:spcBef>
                <a:spcPts val="73"/>
              </a:spcBef>
            </a:pPr>
            <a:r>
              <a:rPr sz="1026" spc="-21" dirty="0">
                <a:solidFill>
                  <a:srgbClr val="FFFFFF"/>
                </a:solidFill>
                <a:latin typeface="PMingLiU-ExtB"/>
                <a:cs typeface="PMingLiU-ExtB"/>
              </a:rPr>
              <a:t>Age</a:t>
            </a:r>
            <a:endParaRPr sz="1026">
              <a:latin typeface="PMingLiU-ExtB"/>
              <a:cs typeface="PMingLiU-ExtB"/>
            </a:endParaRPr>
          </a:p>
        </p:txBody>
      </p:sp>
      <p:sp>
        <p:nvSpPr>
          <p:cNvPr id="34" name="object 34"/>
          <p:cNvSpPr txBox="1">
            <a:spLocks noGrp="1"/>
          </p:cNvSpPr>
          <p:nvPr>
            <p:ph type="title" idx="4294967295"/>
          </p:nvPr>
        </p:nvSpPr>
        <p:spPr>
          <a:xfrm>
            <a:off x="0" y="1162050"/>
            <a:ext cx="1431925" cy="255588"/>
          </a:xfrm>
          <a:prstGeom prst="rect">
            <a:avLst/>
          </a:prstGeom>
        </p:spPr>
        <p:txBody>
          <a:bodyPr vert="horz" wrap="square" lIns="0" tIns="10860" rIns="0" bIns="0" rtlCol="0">
            <a:spAutoFit/>
          </a:bodyPr>
          <a:lstStyle/>
          <a:p>
            <a:pPr marL="10860">
              <a:lnSpc>
                <a:spcPct val="100000"/>
              </a:lnSpc>
              <a:spcBef>
                <a:spcPts val="86"/>
              </a:spcBef>
            </a:pPr>
            <a:r>
              <a:rPr dirty="0">
                <a:solidFill>
                  <a:srgbClr val="FFFFFF"/>
                </a:solidFill>
              </a:rPr>
              <a:t>Secondary</a:t>
            </a:r>
            <a:r>
              <a:rPr spc="-47" dirty="0">
                <a:solidFill>
                  <a:srgbClr val="FFFFFF"/>
                </a:solidFill>
              </a:rPr>
              <a:t> </a:t>
            </a:r>
            <a:r>
              <a:rPr spc="-34" dirty="0">
                <a:solidFill>
                  <a:srgbClr val="FFFFFF"/>
                </a:solidFill>
              </a:rPr>
              <a:t>Y7-</a:t>
            </a:r>
            <a:r>
              <a:rPr spc="-21" dirty="0">
                <a:solidFill>
                  <a:srgbClr val="FFFFFF"/>
                </a:solidFill>
              </a:rPr>
              <a:t>Y11</a:t>
            </a:r>
          </a:p>
        </p:txBody>
      </p:sp>
      <p:sp>
        <p:nvSpPr>
          <p:cNvPr id="35" name="object 35"/>
          <p:cNvSpPr txBox="1"/>
          <p:nvPr/>
        </p:nvSpPr>
        <p:spPr>
          <a:xfrm>
            <a:off x="1941077" y="1383549"/>
            <a:ext cx="889422" cy="334484"/>
          </a:xfrm>
          <a:prstGeom prst="rect">
            <a:avLst/>
          </a:prstGeom>
        </p:spPr>
        <p:txBody>
          <a:bodyPr vert="horz" wrap="square" lIns="0" tIns="10860" rIns="0" bIns="0" rtlCol="0">
            <a:spAutoFit/>
          </a:bodyPr>
          <a:lstStyle/>
          <a:p>
            <a:pPr marL="10860">
              <a:lnSpc>
                <a:spcPct val="100000"/>
              </a:lnSpc>
              <a:spcBef>
                <a:spcPts val="86"/>
              </a:spcBef>
            </a:pPr>
            <a:r>
              <a:rPr sz="1026" dirty="0">
                <a:solidFill>
                  <a:srgbClr val="FFFFFF"/>
                </a:solidFill>
                <a:latin typeface="Calibri"/>
                <a:cs typeface="Calibri"/>
              </a:rPr>
              <a:t>Key</a:t>
            </a:r>
            <a:r>
              <a:rPr sz="1026" spc="-21" dirty="0">
                <a:solidFill>
                  <a:srgbClr val="FFFFFF"/>
                </a:solidFill>
                <a:latin typeface="Calibri"/>
                <a:cs typeface="Calibri"/>
              </a:rPr>
              <a:t> </a:t>
            </a:r>
            <a:r>
              <a:rPr sz="1026" dirty="0">
                <a:solidFill>
                  <a:srgbClr val="FFFFFF"/>
                </a:solidFill>
                <a:latin typeface="Calibri"/>
                <a:cs typeface="Calibri"/>
              </a:rPr>
              <a:t>Stages</a:t>
            </a:r>
            <a:r>
              <a:rPr sz="1026" spc="-21" dirty="0">
                <a:solidFill>
                  <a:srgbClr val="FFFFFF"/>
                </a:solidFill>
                <a:latin typeface="Calibri"/>
                <a:cs typeface="Calibri"/>
              </a:rPr>
              <a:t> </a:t>
            </a:r>
            <a:r>
              <a:rPr sz="1026" dirty="0">
                <a:solidFill>
                  <a:srgbClr val="FFFFFF"/>
                </a:solidFill>
                <a:latin typeface="Calibri"/>
                <a:cs typeface="Calibri"/>
              </a:rPr>
              <a:t>3</a:t>
            </a:r>
            <a:r>
              <a:rPr sz="1026" spc="-21" dirty="0">
                <a:solidFill>
                  <a:srgbClr val="FFFFFF"/>
                </a:solidFill>
                <a:latin typeface="Calibri"/>
                <a:cs typeface="Calibri"/>
              </a:rPr>
              <a:t> </a:t>
            </a:r>
            <a:r>
              <a:rPr sz="1026" dirty="0">
                <a:solidFill>
                  <a:srgbClr val="FFFFFF"/>
                </a:solidFill>
                <a:latin typeface="Calibri"/>
                <a:cs typeface="Calibri"/>
              </a:rPr>
              <a:t>&amp;</a:t>
            </a:r>
            <a:r>
              <a:rPr sz="1026" spc="-21" dirty="0">
                <a:solidFill>
                  <a:srgbClr val="FFFFFF"/>
                </a:solidFill>
                <a:latin typeface="Calibri"/>
                <a:cs typeface="Calibri"/>
              </a:rPr>
              <a:t> </a:t>
            </a:r>
            <a:r>
              <a:rPr sz="1026" spc="-43" dirty="0">
                <a:solidFill>
                  <a:srgbClr val="FFFFFF"/>
                </a:solidFill>
                <a:latin typeface="Calibri"/>
                <a:cs typeface="Calibri"/>
              </a:rPr>
              <a:t>4</a:t>
            </a:r>
            <a:endParaRPr sz="1026">
              <a:latin typeface="Calibri"/>
              <a:cs typeface="Calibri"/>
            </a:endParaRPr>
          </a:p>
          <a:p>
            <a:pPr marL="39095">
              <a:lnSpc>
                <a:spcPct val="100000"/>
              </a:lnSpc>
            </a:pPr>
            <a:r>
              <a:rPr sz="1026" spc="-9" dirty="0">
                <a:solidFill>
                  <a:srgbClr val="FFFFFF"/>
                </a:solidFill>
                <a:latin typeface="Calibri"/>
                <a:cs typeface="Calibri"/>
              </a:rPr>
              <a:t>11-</a:t>
            </a:r>
            <a:r>
              <a:rPr sz="1026" dirty="0">
                <a:solidFill>
                  <a:srgbClr val="FFFFFF"/>
                </a:solidFill>
                <a:latin typeface="Calibri"/>
                <a:cs typeface="Calibri"/>
              </a:rPr>
              <a:t>16</a:t>
            </a:r>
            <a:r>
              <a:rPr sz="1026" spc="-9" dirty="0">
                <a:solidFill>
                  <a:srgbClr val="FFFFFF"/>
                </a:solidFill>
                <a:latin typeface="Calibri"/>
                <a:cs typeface="Calibri"/>
              </a:rPr>
              <a:t> </a:t>
            </a:r>
            <a:r>
              <a:rPr sz="1026" dirty="0">
                <a:solidFill>
                  <a:srgbClr val="FFFFFF"/>
                </a:solidFill>
                <a:latin typeface="Calibri"/>
                <a:cs typeface="Calibri"/>
              </a:rPr>
              <a:t>year</a:t>
            </a:r>
            <a:r>
              <a:rPr sz="1026" spc="-4" dirty="0">
                <a:solidFill>
                  <a:srgbClr val="FFFFFF"/>
                </a:solidFill>
                <a:latin typeface="Calibri"/>
                <a:cs typeface="Calibri"/>
              </a:rPr>
              <a:t> </a:t>
            </a:r>
            <a:r>
              <a:rPr sz="1026" spc="-17" dirty="0">
                <a:solidFill>
                  <a:srgbClr val="FFFFFF"/>
                </a:solidFill>
                <a:latin typeface="Calibri"/>
                <a:cs typeface="Calibri"/>
              </a:rPr>
              <a:t>olds</a:t>
            </a:r>
            <a:endParaRPr sz="1026">
              <a:latin typeface="Calibri"/>
              <a:cs typeface="Calibri"/>
            </a:endParaRPr>
          </a:p>
        </p:txBody>
      </p:sp>
      <p:sp>
        <p:nvSpPr>
          <p:cNvPr id="36" name="object 36"/>
          <p:cNvSpPr txBox="1"/>
          <p:nvPr/>
        </p:nvSpPr>
        <p:spPr>
          <a:xfrm>
            <a:off x="4500271" y="1162009"/>
            <a:ext cx="1728346" cy="556025"/>
          </a:xfrm>
          <a:prstGeom prst="rect">
            <a:avLst/>
          </a:prstGeom>
        </p:spPr>
        <p:txBody>
          <a:bodyPr vert="horz" wrap="square" lIns="0" tIns="10860" rIns="0" bIns="0" rtlCol="0">
            <a:spAutoFit/>
          </a:bodyPr>
          <a:lstStyle/>
          <a:p>
            <a:pPr algn="ctr">
              <a:lnSpc>
                <a:spcPts val="1796"/>
              </a:lnSpc>
              <a:spcBef>
                <a:spcPts val="86"/>
              </a:spcBef>
            </a:pPr>
            <a:r>
              <a:rPr sz="1539" spc="-21" dirty="0">
                <a:solidFill>
                  <a:srgbClr val="FFFFFF"/>
                </a:solidFill>
                <a:latin typeface="Calibri"/>
                <a:cs typeface="Calibri"/>
              </a:rPr>
              <a:t>Post-16</a:t>
            </a:r>
            <a:endParaRPr sz="1539">
              <a:latin typeface="Calibri"/>
              <a:cs typeface="Calibri"/>
            </a:endParaRPr>
          </a:p>
          <a:p>
            <a:pPr algn="ctr">
              <a:lnSpc>
                <a:spcPts val="1180"/>
              </a:lnSpc>
            </a:pPr>
            <a:r>
              <a:rPr sz="1026" dirty="0">
                <a:solidFill>
                  <a:srgbClr val="FFFFFF"/>
                </a:solidFill>
                <a:latin typeface="Calibri"/>
                <a:cs typeface="Calibri"/>
              </a:rPr>
              <a:t>In </a:t>
            </a:r>
            <a:r>
              <a:rPr sz="1026" spc="-9" dirty="0">
                <a:solidFill>
                  <a:srgbClr val="FFFFFF"/>
                </a:solidFill>
                <a:latin typeface="Calibri"/>
                <a:cs typeface="Calibri"/>
              </a:rPr>
              <a:t>schools</a:t>
            </a:r>
            <a:r>
              <a:rPr sz="1026" dirty="0">
                <a:solidFill>
                  <a:srgbClr val="FFFFFF"/>
                </a:solidFill>
                <a:latin typeface="Calibri"/>
                <a:cs typeface="Calibri"/>
              </a:rPr>
              <a:t> and </a:t>
            </a:r>
            <a:r>
              <a:rPr sz="1026" spc="-21" dirty="0">
                <a:solidFill>
                  <a:srgbClr val="FFFFFF"/>
                </a:solidFill>
                <a:latin typeface="Calibri"/>
                <a:cs typeface="Calibri"/>
              </a:rPr>
              <a:t>post-</a:t>
            </a:r>
            <a:r>
              <a:rPr sz="1026" dirty="0">
                <a:solidFill>
                  <a:srgbClr val="FFFFFF"/>
                </a:solidFill>
                <a:latin typeface="Calibri"/>
                <a:cs typeface="Calibri"/>
              </a:rPr>
              <a:t>16</a:t>
            </a:r>
            <a:r>
              <a:rPr sz="1026" spc="4" dirty="0">
                <a:solidFill>
                  <a:srgbClr val="FFFFFF"/>
                </a:solidFill>
                <a:latin typeface="Calibri"/>
                <a:cs typeface="Calibri"/>
              </a:rPr>
              <a:t> </a:t>
            </a:r>
            <a:r>
              <a:rPr sz="1026" spc="-9" dirty="0">
                <a:solidFill>
                  <a:srgbClr val="FFFFFF"/>
                </a:solidFill>
                <a:latin typeface="Calibri"/>
                <a:cs typeface="Calibri"/>
              </a:rPr>
              <a:t>providers</a:t>
            </a:r>
            <a:endParaRPr sz="1026">
              <a:latin typeface="Calibri"/>
              <a:cs typeface="Calibri"/>
            </a:endParaRPr>
          </a:p>
          <a:p>
            <a:pPr algn="ctr">
              <a:lnSpc>
                <a:spcPct val="100000"/>
              </a:lnSpc>
            </a:pPr>
            <a:r>
              <a:rPr sz="1026" spc="-9" dirty="0">
                <a:solidFill>
                  <a:srgbClr val="FFFFFF"/>
                </a:solidFill>
                <a:latin typeface="Calibri"/>
                <a:cs typeface="Calibri"/>
              </a:rPr>
              <a:t>16-</a:t>
            </a:r>
            <a:r>
              <a:rPr sz="1026" dirty="0">
                <a:solidFill>
                  <a:srgbClr val="FFFFFF"/>
                </a:solidFill>
                <a:latin typeface="Calibri"/>
                <a:cs typeface="Calibri"/>
              </a:rPr>
              <a:t>19</a:t>
            </a:r>
            <a:r>
              <a:rPr sz="1026" spc="-9" dirty="0">
                <a:solidFill>
                  <a:srgbClr val="FFFFFF"/>
                </a:solidFill>
                <a:latin typeface="Calibri"/>
                <a:cs typeface="Calibri"/>
              </a:rPr>
              <a:t> </a:t>
            </a:r>
            <a:r>
              <a:rPr sz="1026" dirty="0">
                <a:solidFill>
                  <a:srgbClr val="FFFFFF"/>
                </a:solidFill>
                <a:latin typeface="Calibri"/>
                <a:cs typeface="Calibri"/>
              </a:rPr>
              <a:t>year</a:t>
            </a:r>
            <a:r>
              <a:rPr sz="1026" spc="-4" dirty="0">
                <a:solidFill>
                  <a:srgbClr val="FFFFFF"/>
                </a:solidFill>
                <a:latin typeface="Calibri"/>
                <a:cs typeface="Calibri"/>
              </a:rPr>
              <a:t> </a:t>
            </a:r>
            <a:r>
              <a:rPr sz="1026" spc="-17" dirty="0">
                <a:solidFill>
                  <a:srgbClr val="FFFFFF"/>
                </a:solidFill>
                <a:latin typeface="Calibri"/>
                <a:cs typeface="Calibri"/>
              </a:rPr>
              <a:t>olds</a:t>
            </a:r>
            <a:endParaRPr sz="1026">
              <a:latin typeface="Calibri"/>
              <a:cs typeface="Calibri"/>
            </a:endParaRPr>
          </a:p>
        </p:txBody>
      </p:sp>
      <p:sp>
        <p:nvSpPr>
          <p:cNvPr id="37" name="object 37"/>
          <p:cNvSpPr txBox="1"/>
          <p:nvPr/>
        </p:nvSpPr>
        <p:spPr>
          <a:xfrm>
            <a:off x="7312198" y="1162009"/>
            <a:ext cx="833494" cy="399642"/>
          </a:xfrm>
          <a:prstGeom prst="rect">
            <a:avLst/>
          </a:prstGeom>
        </p:spPr>
        <p:txBody>
          <a:bodyPr vert="horz" wrap="square" lIns="0" tIns="10860" rIns="0" bIns="0" rtlCol="0">
            <a:spAutoFit/>
          </a:bodyPr>
          <a:lstStyle/>
          <a:p>
            <a:pPr algn="ctr">
              <a:lnSpc>
                <a:spcPts val="1796"/>
              </a:lnSpc>
              <a:spcBef>
                <a:spcPts val="86"/>
              </a:spcBef>
            </a:pPr>
            <a:r>
              <a:rPr sz="1539" spc="-21" dirty="0">
                <a:solidFill>
                  <a:srgbClr val="FFFFFF"/>
                </a:solidFill>
                <a:latin typeface="Calibri"/>
                <a:cs typeface="Calibri"/>
              </a:rPr>
              <a:t>Post-19</a:t>
            </a:r>
            <a:endParaRPr sz="1539">
              <a:latin typeface="Calibri"/>
              <a:cs typeface="Calibri"/>
            </a:endParaRPr>
          </a:p>
          <a:p>
            <a:pPr algn="ctr">
              <a:lnSpc>
                <a:spcPts val="1180"/>
              </a:lnSpc>
            </a:pPr>
            <a:r>
              <a:rPr sz="1026" spc="-9" dirty="0">
                <a:solidFill>
                  <a:srgbClr val="FFFFFF"/>
                </a:solidFill>
                <a:latin typeface="Calibri"/>
                <a:cs typeface="Calibri"/>
              </a:rPr>
              <a:t>19-</a:t>
            </a:r>
            <a:r>
              <a:rPr sz="1026" dirty="0">
                <a:solidFill>
                  <a:srgbClr val="FFFFFF"/>
                </a:solidFill>
                <a:latin typeface="Calibri"/>
                <a:cs typeface="Calibri"/>
              </a:rPr>
              <a:t>25</a:t>
            </a:r>
            <a:r>
              <a:rPr sz="1026" spc="-9" dirty="0">
                <a:solidFill>
                  <a:srgbClr val="FFFFFF"/>
                </a:solidFill>
                <a:latin typeface="Calibri"/>
                <a:cs typeface="Calibri"/>
              </a:rPr>
              <a:t> </a:t>
            </a:r>
            <a:r>
              <a:rPr sz="1026" dirty="0">
                <a:solidFill>
                  <a:srgbClr val="FFFFFF"/>
                </a:solidFill>
                <a:latin typeface="Calibri"/>
                <a:cs typeface="Calibri"/>
              </a:rPr>
              <a:t>year</a:t>
            </a:r>
            <a:r>
              <a:rPr sz="1026" spc="-4" dirty="0">
                <a:solidFill>
                  <a:srgbClr val="FFFFFF"/>
                </a:solidFill>
                <a:latin typeface="Calibri"/>
                <a:cs typeface="Calibri"/>
              </a:rPr>
              <a:t> </a:t>
            </a:r>
            <a:r>
              <a:rPr sz="1026" spc="-17" dirty="0">
                <a:solidFill>
                  <a:srgbClr val="FFFFFF"/>
                </a:solidFill>
                <a:latin typeface="Calibri"/>
                <a:cs typeface="Calibri"/>
              </a:rPr>
              <a:t>olds</a:t>
            </a:r>
            <a:endParaRPr sz="1026">
              <a:latin typeface="Calibri"/>
              <a:cs typeface="Calibri"/>
            </a:endParaRPr>
          </a:p>
        </p:txBody>
      </p:sp>
      <p:sp>
        <p:nvSpPr>
          <p:cNvPr id="38" name="object 38"/>
          <p:cNvSpPr txBox="1"/>
          <p:nvPr/>
        </p:nvSpPr>
        <p:spPr>
          <a:xfrm>
            <a:off x="507869" y="2475095"/>
            <a:ext cx="141064" cy="1373229"/>
          </a:xfrm>
          <a:prstGeom prst="rect">
            <a:avLst/>
          </a:prstGeom>
        </p:spPr>
        <p:txBody>
          <a:bodyPr vert="vert270" wrap="square" lIns="0" tIns="0" rIns="0" bIns="0" rtlCol="0">
            <a:spAutoFit/>
          </a:bodyPr>
          <a:lstStyle/>
          <a:p>
            <a:pPr marL="10860">
              <a:lnSpc>
                <a:spcPts val="1060"/>
              </a:lnSpc>
            </a:pPr>
            <a:r>
              <a:rPr sz="1026" dirty="0">
                <a:solidFill>
                  <a:srgbClr val="FFFFFF"/>
                </a:solidFill>
                <a:latin typeface="Calibri"/>
                <a:cs typeface="Calibri"/>
              </a:rPr>
              <a:t>Steps</a:t>
            </a:r>
            <a:r>
              <a:rPr sz="1026" spc="201" dirty="0">
                <a:solidFill>
                  <a:srgbClr val="FFFFFF"/>
                </a:solidFill>
                <a:latin typeface="Calibri"/>
                <a:cs typeface="Calibri"/>
              </a:rPr>
              <a:t> </a:t>
            </a:r>
            <a:r>
              <a:rPr sz="1026" spc="-21" dirty="0">
                <a:solidFill>
                  <a:srgbClr val="FFFFFF"/>
                </a:solidFill>
                <a:latin typeface="Calibri"/>
                <a:cs typeface="Calibri"/>
              </a:rPr>
              <a:t>Towards </a:t>
            </a:r>
            <a:r>
              <a:rPr sz="1026" spc="-9" dirty="0">
                <a:solidFill>
                  <a:srgbClr val="FFFFFF"/>
                </a:solidFill>
                <a:latin typeface="Calibri"/>
                <a:cs typeface="Calibri"/>
              </a:rPr>
              <a:t>Outcomes</a:t>
            </a:r>
            <a:endParaRPr sz="1026">
              <a:latin typeface="Calibri"/>
              <a:cs typeface="Calibri"/>
            </a:endParaRPr>
          </a:p>
        </p:txBody>
      </p:sp>
      <p:sp>
        <p:nvSpPr>
          <p:cNvPr id="39" name="object 39"/>
          <p:cNvSpPr txBox="1"/>
          <p:nvPr/>
        </p:nvSpPr>
        <p:spPr>
          <a:xfrm>
            <a:off x="771392" y="1810095"/>
            <a:ext cx="2918044" cy="803629"/>
          </a:xfrm>
          <a:prstGeom prst="rect">
            <a:avLst/>
          </a:prstGeom>
        </p:spPr>
        <p:txBody>
          <a:bodyPr vert="horz" wrap="square" lIns="0" tIns="10860" rIns="0" bIns="0" rtlCol="0">
            <a:spAutoFit/>
          </a:bodyPr>
          <a:lstStyle/>
          <a:p>
            <a:pPr marL="205793" indent="-194933">
              <a:lnSpc>
                <a:spcPct val="100000"/>
              </a:lnSpc>
              <a:spcBef>
                <a:spcPts val="86"/>
              </a:spcBef>
              <a:buChar char="•"/>
              <a:tabLst>
                <a:tab pos="205793" algn="l"/>
              </a:tabLst>
            </a:pPr>
            <a:r>
              <a:rPr sz="1026" spc="-21" dirty="0">
                <a:latin typeface="Calibri"/>
                <a:cs typeface="Calibri"/>
              </a:rPr>
              <a:t>Travel</a:t>
            </a:r>
            <a:r>
              <a:rPr sz="1026" spc="-13" dirty="0">
                <a:latin typeface="Calibri"/>
                <a:cs typeface="Calibri"/>
              </a:rPr>
              <a:t> </a:t>
            </a:r>
            <a:r>
              <a:rPr sz="1026" spc="-9" dirty="0">
                <a:latin typeface="Calibri"/>
                <a:cs typeface="Calibri"/>
              </a:rPr>
              <a:t>training</a:t>
            </a:r>
            <a:endParaRPr sz="1026">
              <a:latin typeface="Calibri"/>
              <a:cs typeface="Calibri"/>
            </a:endParaRPr>
          </a:p>
          <a:p>
            <a:pPr marL="205793" indent="-194933">
              <a:lnSpc>
                <a:spcPct val="100000"/>
              </a:lnSpc>
              <a:buChar char="•"/>
              <a:tabLst>
                <a:tab pos="205793" algn="l"/>
              </a:tabLst>
            </a:pPr>
            <a:r>
              <a:rPr sz="1026" dirty="0">
                <a:latin typeface="Calibri"/>
                <a:cs typeface="Calibri"/>
              </a:rPr>
              <a:t>Making</a:t>
            </a:r>
            <a:r>
              <a:rPr sz="1026" spc="-13" dirty="0">
                <a:latin typeface="Calibri"/>
                <a:cs typeface="Calibri"/>
              </a:rPr>
              <a:t> </a:t>
            </a:r>
            <a:r>
              <a:rPr sz="1026" spc="-9" dirty="0">
                <a:latin typeface="Calibri"/>
                <a:cs typeface="Calibri"/>
              </a:rPr>
              <a:t>decisions</a:t>
            </a:r>
            <a:r>
              <a:rPr sz="1026" spc="-13" dirty="0">
                <a:latin typeface="Calibri"/>
                <a:cs typeface="Calibri"/>
              </a:rPr>
              <a:t> </a:t>
            </a:r>
            <a:r>
              <a:rPr sz="1026" dirty="0">
                <a:latin typeface="Calibri"/>
                <a:cs typeface="Calibri"/>
              </a:rPr>
              <a:t>about</a:t>
            </a:r>
            <a:r>
              <a:rPr sz="1026" spc="-9" dirty="0">
                <a:latin typeface="Calibri"/>
                <a:cs typeface="Calibri"/>
              </a:rPr>
              <a:t> </a:t>
            </a:r>
            <a:r>
              <a:rPr sz="1026" dirty="0">
                <a:latin typeface="Calibri"/>
                <a:cs typeface="Calibri"/>
              </a:rPr>
              <a:t>what</a:t>
            </a:r>
            <a:r>
              <a:rPr sz="1026" spc="-13" dirty="0">
                <a:latin typeface="Calibri"/>
                <a:cs typeface="Calibri"/>
              </a:rPr>
              <a:t> </a:t>
            </a:r>
            <a:r>
              <a:rPr sz="1026" dirty="0">
                <a:latin typeface="Calibri"/>
                <a:cs typeface="Calibri"/>
              </a:rPr>
              <a:t>to</a:t>
            </a:r>
            <a:r>
              <a:rPr sz="1026" spc="-13" dirty="0">
                <a:latin typeface="Calibri"/>
                <a:cs typeface="Calibri"/>
              </a:rPr>
              <a:t> </a:t>
            </a:r>
            <a:r>
              <a:rPr sz="1026" dirty="0">
                <a:latin typeface="Calibri"/>
                <a:cs typeface="Calibri"/>
              </a:rPr>
              <a:t>spend</a:t>
            </a:r>
            <a:r>
              <a:rPr sz="1026" spc="-13" dirty="0">
                <a:latin typeface="Calibri"/>
                <a:cs typeface="Calibri"/>
              </a:rPr>
              <a:t> </a:t>
            </a:r>
            <a:r>
              <a:rPr sz="1026" dirty="0">
                <a:latin typeface="Calibri"/>
                <a:cs typeface="Calibri"/>
              </a:rPr>
              <a:t>money</a:t>
            </a:r>
            <a:r>
              <a:rPr sz="1026" spc="-9" dirty="0">
                <a:latin typeface="Calibri"/>
                <a:cs typeface="Calibri"/>
              </a:rPr>
              <a:t> </a:t>
            </a:r>
            <a:r>
              <a:rPr sz="1026" spc="-21" dirty="0">
                <a:latin typeface="Calibri"/>
                <a:cs typeface="Calibri"/>
              </a:rPr>
              <a:t>on</a:t>
            </a:r>
            <a:endParaRPr sz="1026">
              <a:latin typeface="Calibri"/>
              <a:cs typeface="Calibri"/>
            </a:endParaRPr>
          </a:p>
          <a:p>
            <a:pPr marL="205793" indent="-194933">
              <a:lnSpc>
                <a:spcPct val="100000"/>
              </a:lnSpc>
              <a:buChar char="•"/>
              <a:tabLst>
                <a:tab pos="205793" algn="l"/>
              </a:tabLst>
            </a:pPr>
            <a:r>
              <a:rPr sz="1026" dirty="0">
                <a:latin typeface="Calibri"/>
                <a:cs typeface="Calibri"/>
              </a:rPr>
              <a:t>Making</a:t>
            </a:r>
            <a:r>
              <a:rPr sz="1026" spc="-9" dirty="0">
                <a:latin typeface="Calibri"/>
                <a:cs typeface="Calibri"/>
              </a:rPr>
              <a:t> </a:t>
            </a:r>
            <a:r>
              <a:rPr sz="1026" dirty="0">
                <a:latin typeface="Calibri"/>
                <a:cs typeface="Calibri"/>
              </a:rPr>
              <a:t>own</a:t>
            </a:r>
            <a:r>
              <a:rPr sz="1026" spc="-13" dirty="0">
                <a:latin typeface="Calibri"/>
                <a:cs typeface="Calibri"/>
              </a:rPr>
              <a:t> </a:t>
            </a:r>
            <a:r>
              <a:rPr sz="1026" spc="-17" dirty="0">
                <a:latin typeface="Calibri"/>
                <a:cs typeface="Calibri"/>
              </a:rPr>
              <a:t>food</a:t>
            </a:r>
            <a:endParaRPr sz="1026">
              <a:latin typeface="Calibri"/>
              <a:cs typeface="Calibri"/>
            </a:endParaRPr>
          </a:p>
          <a:p>
            <a:pPr marL="205793" indent="-194933">
              <a:lnSpc>
                <a:spcPct val="100000"/>
              </a:lnSpc>
              <a:buChar char="•"/>
              <a:tabLst>
                <a:tab pos="205793" algn="l"/>
              </a:tabLst>
            </a:pPr>
            <a:r>
              <a:rPr sz="1026" dirty="0">
                <a:latin typeface="Calibri"/>
                <a:cs typeface="Calibri"/>
              </a:rPr>
              <a:t>Socialising</a:t>
            </a:r>
            <a:r>
              <a:rPr sz="1026" spc="-21" dirty="0">
                <a:latin typeface="Calibri"/>
                <a:cs typeface="Calibri"/>
              </a:rPr>
              <a:t> </a:t>
            </a:r>
            <a:r>
              <a:rPr sz="1026" dirty="0">
                <a:latin typeface="Calibri"/>
                <a:cs typeface="Calibri"/>
              </a:rPr>
              <a:t>unsupervised</a:t>
            </a:r>
            <a:r>
              <a:rPr sz="1026" spc="-21" dirty="0">
                <a:latin typeface="Calibri"/>
                <a:cs typeface="Calibri"/>
              </a:rPr>
              <a:t> </a:t>
            </a:r>
            <a:r>
              <a:rPr sz="1026" dirty="0">
                <a:latin typeface="Calibri"/>
                <a:cs typeface="Calibri"/>
              </a:rPr>
              <a:t>in</a:t>
            </a:r>
            <a:r>
              <a:rPr sz="1026" spc="-21" dirty="0">
                <a:latin typeface="Calibri"/>
                <a:cs typeface="Calibri"/>
              </a:rPr>
              <a:t> </a:t>
            </a:r>
            <a:r>
              <a:rPr sz="1026" dirty="0">
                <a:latin typeface="Calibri"/>
                <a:cs typeface="Calibri"/>
              </a:rPr>
              <a:t>town</a:t>
            </a:r>
            <a:r>
              <a:rPr sz="1026" spc="-21" dirty="0">
                <a:latin typeface="Calibri"/>
                <a:cs typeface="Calibri"/>
              </a:rPr>
              <a:t> </a:t>
            </a:r>
            <a:r>
              <a:rPr sz="1026" dirty="0">
                <a:latin typeface="Calibri"/>
                <a:cs typeface="Calibri"/>
              </a:rPr>
              <a:t>/</a:t>
            </a:r>
            <a:r>
              <a:rPr sz="1026" spc="-21" dirty="0">
                <a:latin typeface="Calibri"/>
                <a:cs typeface="Calibri"/>
              </a:rPr>
              <a:t> </a:t>
            </a:r>
            <a:r>
              <a:rPr sz="1026" dirty="0">
                <a:latin typeface="Calibri"/>
                <a:cs typeface="Calibri"/>
              </a:rPr>
              <a:t>local</a:t>
            </a:r>
            <a:r>
              <a:rPr sz="1026" spc="-21" dirty="0">
                <a:latin typeface="Calibri"/>
                <a:cs typeface="Calibri"/>
              </a:rPr>
              <a:t> </a:t>
            </a:r>
            <a:r>
              <a:rPr sz="1026" spc="-9" dirty="0">
                <a:latin typeface="Calibri"/>
                <a:cs typeface="Calibri"/>
              </a:rPr>
              <a:t>community</a:t>
            </a:r>
            <a:endParaRPr sz="1026">
              <a:latin typeface="Calibri"/>
              <a:cs typeface="Calibri"/>
            </a:endParaRPr>
          </a:p>
          <a:p>
            <a:pPr marL="205793" indent="-194933">
              <a:lnSpc>
                <a:spcPct val="100000"/>
              </a:lnSpc>
              <a:buChar char="•"/>
              <a:tabLst>
                <a:tab pos="205793" algn="l"/>
              </a:tabLst>
            </a:pPr>
            <a:r>
              <a:rPr sz="1026" dirty="0">
                <a:latin typeface="Calibri"/>
                <a:cs typeface="Calibri"/>
              </a:rPr>
              <a:t>Independent</a:t>
            </a:r>
            <a:r>
              <a:rPr sz="1026" spc="-26" dirty="0">
                <a:latin typeface="Calibri"/>
                <a:cs typeface="Calibri"/>
              </a:rPr>
              <a:t> </a:t>
            </a:r>
            <a:r>
              <a:rPr sz="1026" dirty="0">
                <a:latin typeface="Calibri"/>
                <a:cs typeface="Calibri"/>
              </a:rPr>
              <a:t>living</a:t>
            </a:r>
            <a:r>
              <a:rPr sz="1026" spc="-26" dirty="0">
                <a:latin typeface="Calibri"/>
                <a:cs typeface="Calibri"/>
              </a:rPr>
              <a:t> </a:t>
            </a:r>
            <a:r>
              <a:rPr sz="1026" spc="-9" dirty="0">
                <a:latin typeface="Calibri"/>
                <a:cs typeface="Calibri"/>
              </a:rPr>
              <a:t>skills</a:t>
            </a:r>
            <a:endParaRPr sz="1026">
              <a:latin typeface="Calibri"/>
              <a:cs typeface="Calibri"/>
            </a:endParaRPr>
          </a:p>
        </p:txBody>
      </p:sp>
      <p:sp>
        <p:nvSpPr>
          <p:cNvPr id="40" name="object 40"/>
          <p:cNvSpPr txBox="1"/>
          <p:nvPr/>
        </p:nvSpPr>
        <p:spPr>
          <a:xfrm>
            <a:off x="4065317" y="1810095"/>
            <a:ext cx="2364734" cy="2367449"/>
          </a:xfrm>
          <a:prstGeom prst="rect">
            <a:avLst/>
          </a:prstGeom>
        </p:spPr>
        <p:txBody>
          <a:bodyPr vert="horz" wrap="square" lIns="0" tIns="10860" rIns="0" bIns="0" rtlCol="0">
            <a:spAutoFit/>
          </a:bodyPr>
          <a:lstStyle/>
          <a:p>
            <a:pPr marL="205793" indent="-194933">
              <a:lnSpc>
                <a:spcPct val="100000"/>
              </a:lnSpc>
              <a:spcBef>
                <a:spcPts val="86"/>
              </a:spcBef>
              <a:buChar char="•"/>
              <a:tabLst>
                <a:tab pos="205793" algn="l"/>
              </a:tabLst>
            </a:pPr>
            <a:r>
              <a:rPr sz="1026" dirty="0">
                <a:latin typeface="Calibri"/>
                <a:cs typeface="Calibri"/>
              </a:rPr>
              <a:t>Managing</a:t>
            </a:r>
            <a:r>
              <a:rPr sz="1026" spc="-13" dirty="0">
                <a:latin typeface="Calibri"/>
                <a:cs typeface="Calibri"/>
              </a:rPr>
              <a:t> </a:t>
            </a:r>
            <a:r>
              <a:rPr sz="1026" dirty="0">
                <a:latin typeface="Calibri"/>
                <a:cs typeface="Calibri"/>
              </a:rPr>
              <a:t>bills</a:t>
            </a:r>
            <a:r>
              <a:rPr sz="1026" spc="-17" dirty="0">
                <a:latin typeface="Calibri"/>
                <a:cs typeface="Calibri"/>
              </a:rPr>
              <a:t> </a:t>
            </a:r>
            <a:r>
              <a:rPr sz="1026" dirty="0">
                <a:latin typeface="Calibri"/>
                <a:cs typeface="Calibri"/>
              </a:rPr>
              <a:t>(e.g.</a:t>
            </a:r>
            <a:r>
              <a:rPr sz="1026" spc="-17" dirty="0">
                <a:latin typeface="Calibri"/>
                <a:cs typeface="Calibri"/>
              </a:rPr>
              <a:t> </a:t>
            </a:r>
            <a:r>
              <a:rPr sz="1026" dirty="0">
                <a:latin typeface="Calibri"/>
                <a:cs typeface="Calibri"/>
              </a:rPr>
              <a:t>mobile</a:t>
            </a:r>
            <a:r>
              <a:rPr sz="1026" spc="-9" dirty="0">
                <a:latin typeface="Calibri"/>
                <a:cs typeface="Calibri"/>
              </a:rPr>
              <a:t> phone)</a:t>
            </a:r>
            <a:endParaRPr sz="1026">
              <a:latin typeface="Calibri"/>
              <a:cs typeface="Calibri"/>
            </a:endParaRPr>
          </a:p>
          <a:p>
            <a:pPr marL="206336" marR="189503" indent="-195476">
              <a:lnSpc>
                <a:spcPct val="100000"/>
              </a:lnSpc>
              <a:buChar char="•"/>
              <a:tabLst>
                <a:tab pos="206336" algn="l"/>
              </a:tabLst>
            </a:pPr>
            <a:r>
              <a:rPr sz="1026" dirty="0">
                <a:latin typeface="Calibri"/>
                <a:cs typeface="Calibri"/>
              </a:rPr>
              <a:t>Managing</a:t>
            </a:r>
            <a:r>
              <a:rPr sz="1026" spc="-4" dirty="0">
                <a:latin typeface="Calibri"/>
                <a:cs typeface="Calibri"/>
              </a:rPr>
              <a:t> </a:t>
            </a:r>
            <a:r>
              <a:rPr sz="1026" spc="-9" dirty="0">
                <a:latin typeface="Calibri"/>
                <a:cs typeface="Calibri"/>
              </a:rPr>
              <a:t>potential</a:t>
            </a:r>
            <a:r>
              <a:rPr sz="1026" spc="-4" dirty="0">
                <a:latin typeface="Calibri"/>
                <a:cs typeface="Calibri"/>
              </a:rPr>
              <a:t> </a:t>
            </a:r>
            <a:r>
              <a:rPr sz="1026" dirty="0">
                <a:latin typeface="Calibri"/>
                <a:cs typeface="Calibri"/>
              </a:rPr>
              <a:t>income</a:t>
            </a:r>
            <a:r>
              <a:rPr sz="1026" spc="-4" dirty="0">
                <a:latin typeface="Calibri"/>
                <a:cs typeface="Calibri"/>
              </a:rPr>
              <a:t> </a:t>
            </a:r>
            <a:r>
              <a:rPr sz="1026" spc="-9" dirty="0">
                <a:latin typeface="Calibri"/>
                <a:cs typeface="Calibri"/>
              </a:rPr>
              <a:t>including Personal</a:t>
            </a:r>
            <a:r>
              <a:rPr sz="1026" spc="-17" dirty="0">
                <a:latin typeface="Calibri"/>
                <a:cs typeface="Calibri"/>
              </a:rPr>
              <a:t> </a:t>
            </a:r>
            <a:r>
              <a:rPr sz="1026" dirty="0">
                <a:latin typeface="Calibri"/>
                <a:cs typeface="Calibri"/>
              </a:rPr>
              <a:t>Independence</a:t>
            </a:r>
            <a:r>
              <a:rPr sz="1026" spc="-9" dirty="0">
                <a:latin typeface="Calibri"/>
                <a:cs typeface="Calibri"/>
              </a:rPr>
              <a:t> Payments</a:t>
            </a:r>
            <a:endParaRPr sz="1026">
              <a:latin typeface="Calibri"/>
              <a:cs typeface="Calibri"/>
            </a:endParaRPr>
          </a:p>
          <a:p>
            <a:pPr marL="205793" indent="-194933">
              <a:lnSpc>
                <a:spcPct val="100000"/>
              </a:lnSpc>
              <a:buChar char="•"/>
              <a:tabLst>
                <a:tab pos="205793" algn="l"/>
              </a:tabLst>
            </a:pPr>
            <a:r>
              <a:rPr sz="1026" spc="-9" dirty="0">
                <a:latin typeface="Calibri"/>
                <a:cs typeface="Calibri"/>
              </a:rPr>
              <a:t>Residential</a:t>
            </a:r>
            <a:r>
              <a:rPr sz="1026" spc="-17" dirty="0">
                <a:latin typeface="Calibri"/>
                <a:cs typeface="Calibri"/>
              </a:rPr>
              <a:t> </a:t>
            </a:r>
            <a:r>
              <a:rPr sz="1026" dirty="0">
                <a:latin typeface="Calibri"/>
                <a:cs typeface="Calibri"/>
              </a:rPr>
              <a:t>and</a:t>
            </a:r>
            <a:r>
              <a:rPr sz="1026" spc="-17" dirty="0">
                <a:latin typeface="Calibri"/>
                <a:cs typeface="Calibri"/>
              </a:rPr>
              <a:t> </a:t>
            </a:r>
            <a:r>
              <a:rPr sz="1026" dirty="0">
                <a:latin typeface="Calibri"/>
                <a:cs typeface="Calibri"/>
              </a:rPr>
              <a:t>local</a:t>
            </a:r>
            <a:r>
              <a:rPr sz="1026" spc="-17" dirty="0">
                <a:latin typeface="Calibri"/>
                <a:cs typeface="Calibri"/>
              </a:rPr>
              <a:t> </a:t>
            </a:r>
            <a:r>
              <a:rPr sz="1026" dirty="0">
                <a:latin typeface="Calibri"/>
                <a:cs typeface="Calibri"/>
              </a:rPr>
              <a:t>learning</a:t>
            </a:r>
            <a:r>
              <a:rPr sz="1026" spc="-13" dirty="0">
                <a:latin typeface="Calibri"/>
                <a:cs typeface="Calibri"/>
              </a:rPr>
              <a:t> </a:t>
            </a:r>
            <a:r>
              <a:rPr sz="1026" spc="-9" dirty="0">
                <a:latin typeface="Calibri"/>
                <a:cs typeface="Calibri"/>
              </a:rPr>
              <a:t>options</a:t>
            </a:r>
            <a:endParaRPr sz="1026">
              <a:latin typeface="Calibri"/>
              <a:cs typeface="Calibri"/>
            </a:endParaRPr>
          </a:p>
          <a:p>
            <a:pPr marL="205793" indent="-194933">
              <a:lnSpc>
                <a:spcPct val="100000"/>
              </a:lnSpc>
              <a:buChar char="•"/>
              <a:tabLst>
                <a:tab pos="205793" algn="l"/>
              </a:tabLst>
            </a:pPr>
            <a:r>
              <a:rPr sz="1026" dirty="0">
                <a:latin typeface="Calibri"/>
                <a:cs typeface="Calibri"/>
              </a:rPr>
              <a:t>Mental</a:t>
            </a:r>
            <a:r>
              <a:rPr sz="1026" spc="-17" dirty="0">
                <a:latin typeface="Calibri"/>
                <a:cs typeface="Calibri"/>
              </a:rPr>
              <a:t> </a:t>
            </a:r>
            <a:r>
              <a:rPr sz="1026" dirty="0">
                <a:latin typeface="Calibri"/>
                <a:cs typeface="Calibri"/>
              </a:rPr>
              <a:t>capacity</a:t>
            </a:r>
            <a:r>
              <a:rPr sz="1026" spc="-13" dirty="0">
                <a:latin typeface="Calibri"/>
                <a:cs typeface="Calibri"/>
              </a:rPr>
              <a:t> </a:t>
            </a:r>
            <a:r>
              <a:rPr sz="1026" dirty="0">
                <a:latin typeface="Calibri"/>
                <a:cs typeface="Calibri"/>
              </a:rPr>
              <a:t>-</a:t>
            </a:r>
            <a:r>
              <a:rPr sz="1026" spc="-13" dirty="0">
                <a:latin typeface="Calibri"/>
                <a:cs typeface="Calibri"/>
              </a:rPr>
              <a:t> </a:t>
            </a:r>
            <a:r>
              <a:rPr sz="1026" spc="-9" dirty="0">
                <a:latin typeface="Calibri"/>
                <a:cs typeface="Calibri"/>
              </a:rPr>
              <a:t>decision</a:t>
            </a:r>
            <a:r>
              <a:rPr sz="1026" spc="-17" dirty="0">
                <a:latin typeface="Calibri"/>
                <a:cs typeface="Calibri"/>
              </a:rPr>
              <a:t> </a:t>
            </a:r>
            <a:r>
              <a:rPr sz="1026" spc="-9" dirty="0">
                <a:latin typeface="Calibri"/>
                <a:cs typeface="Calibri"/>
              </a:rPr>
              <a:t>making</a:t>
            </a:r>
            <a:endParaRPr sz="1026">
              <a:latin typeface="Calibri"/>
              <a:cs typeface="Calibri"/>
            </a:endParaRPr>
          </a:p>
          <a:p>
            <a:pPr marL="205793" indent="-194933">
              <a:lnSpc>
                <a:spcPct val="100000"/>
              </a:lnSpc>
              <a:buChar char="•"/>
              <a:tabLst>
                <a:tab pos="205793" algn="l"/>
              </a:tabLst>
            </a:pPr>
            <a:r>
              <a:rPr sz="1026" dirty="0">
                <a:latin typeface="Calibri"/>
                <a:cs typeface="Calibri"/>
              </a:rPr>
              <a:t>Understanding</a:t>
            </a:r>
            <a:r>
              <a:rPr sz="1026" spc="-30" dirty="0">
                <a:latin typeface="Calibri"/>
                <a:cs typeface="Calibri"/>
              </a:rPr>
              <a:t> </a:t>
            </a:r>
            <a:r>
              <a:rPr sz="1026" spc="-9" dirty="0">
                <a:latin typeface="Calibri"/>
                <a:cs typeface="Calibri"/>
              </a:rPr>
              <a:t>consent</a:t>
            </a:r>
            <a:r>
              <a:rPr sz="1026" spc="-26" dirty="0">
                <a:latin typeface="Calibri"/>
                <a:cs typeface="Calibri"/>
              </a:rPr>
              <a:t> </a:t>
            </a:r>
            <a:r>
              <a:rPr sz="1026" dirty="0">
                <a:latin typeface="Calibri"/>
                <a:cs typeface="Calibri"/>
              </a:rPr>
              <a:t>and</a:t>
            </a:r>
            <a:r>
              <a:rPr sz="1026" spc="-30" dirty="0">
                <a:latin typeface="Calibri"/>
                <a:cs typeface="Calibri"/>
              </a:rPr>
              <a:t> </a:t>
            </a:r>
            <a:r>
              <a:rPr sz="1026" dirty="0">
                <a:latin typeface="Calibri"/>
                <a:cs typeface="Calibri"/>
              </a:rPr>
              <a:t>best</a:t>
            </a:r>
            <a:r>
              <a:rPr sz="1026" spc="-30" dirty="0">
                <a:latin typeface="Calibri"/>
                <a:cs typeface="Calibri"/>
              </a:rPr>
              <a:t> </a:t>
            </a:r>
            <a:r>
              <a:rPr sz="1026" spc="-9" dirty="0">
                <a:latin typeface="Calibri"/>
                <a:cs typeface="Calibri"/>
              </a:rPr>
              <a:t>interest</a:t>
            </a:r>
            <a:endParaRPr sz="1026">
              <a:latin typeface="Calibri"/>
              <a:cs typeface="Calibri"/>
            </a:endParaRPr>
          </a:p>
          <a:p>
            <a:pPr marL="205793" indent="-194933">
              <a:lnSpc>
                <a:spcPct val="100000"/>
              </a:lnSpc>
              <a:buChar char="•"/>
              <a:tabLst>
                <a:tab pos="205793" algn="l"/>
              </a:tabLst>
            </a:pPr>
            <a:r>
              <a:rPr sz="1026" dirty="0">
                <a:latin typeface="Calibri"/>
                <a:cs typeface="Calibri"/>
              </a:rPr>
              <a:t>Life</a:t>
            </a:r>
            <a:r>
              <a:rPr sz="1026" spc="-43" dirty="0">
                <a:latin typeface="Calibri"/>
                <a:cs typeface="Calibri"/>
              </a:rPr>
              <a:t> </a:t>
            </a:r>
            <a:r>
              <a:rPr sz="1026" spc="-9" dirty="0">
                <a:latin typeface="Calibri"/>
                <a:cs typeface="Calibri"/>
              </a:rPr>
              <a:t>skills</a:t>
            </a:r>
            <a:endParaRPr sz="1026">
              <a:latin typeface="Calibri"/>
              <a:cs typeface="Calibri"/>
            </a:endParaRPr>
          </a:p>
          <a:p>
            <a:pPr marL="205793" indent="-194933">
              <a:lnSpc>
                <a:spcPct val="100000"/>
              </a:lnSpc>
              <a:buChar char="•"/>
              <a:tabLst>
                <a:tab pos="205793" algn="l"/>
              </a:tabLst>
            </a:pPr>
            <a:r>
              <a:rPr sz="1026" dirty="0">
                <a:latin typeface="Calibri"/>
                <a:cs typeface="Calibri"/>
              </a:rPr>
              <a:t>Managing</a:t>
            </a:r>
            <a:r>
              <a:rPr sz="1026" spc="-4" dirty="0">
                <a:latin typeface="Calibri"/>
                <a:cs typeface="Calibri"/>
              </a:rPr>
              <a:t> </a:t>
            </a:r>
            <a:r>
              <a:rPr sz="1026" dirty="0">
                <a:latin typeface="Calibri"/>
                <a:cs typeface="Calibri"/>
              </a:rPr>
              <a:t>your</a:t>
            </a:r>
            <a:r>
              <a:rPr sz="1026" spc="-4" dirty="0">
                <a:latin typeface="Calibri"/>
                <a:cs typeface="Calibri"/>
              </a:rPr>
              <a:t> </a:t>
            </a:r>
            <a:r>
              <a:rPr sz="1026" spc="-17" dirty="0">
                <a:latin typeface="Calibri"/>
                <a:cs typeface="Calibri"/>
              </a:rPr>
              <a:t>time</a:t>
            </a:r>
            <a:endParaRPr sz="1026">
              <a:latin typeface="Calibri"/>
              <a:cs typeface="Calibri"/>
            </a:endParaRPr>
          </a:p>
          <a:p>
            <a:pPr marL="205793" indent="-194933">
              <a:lnSpc>
                <a:spcPct val="100000"/>
              </a:lnSpc>
              <a:buChar char="•"/>
              <a:tabLst>
                <a:tab pos="205793" algn="l"/>
              </a:tabLst>
            </a:pPr>
            <a:r>
              <a:rPr sz="1026" spc="-17" dirty="0">
                <a:latin typeface="Calibri"/>
                <a:cs typeface="Calibri"/>
              </a:rPr>
              <a:t>Transition</a:t>
            </a:r>
            <a:r>
              <a:rPr sz="1026" spc="-4" dirty="0">
                <a:latin typeface="Calibri"/>
                <a:cs typeface="Calibri"/>
              </a:rPr>
              <a:t> </a:t>
            </a:r>
            <a:r>
              <a:rPr sz="1026" dirty="0">
                <a:latin typeface="Calibri"/>
                <a:cs typeface="Calibri"/>
              </a:rPr>
              <a:t>to adult </a:t>
            </a:r>
            <a:r>
              <a:rPr sz="1026" spc="-17" dirty="0">
                <a:latin typeface="Calibri"/>
                <a:cs typeface="Calibri"/>
              </a:rPr>
              <a:t>care</a:t>
            </a:r>
            <a:endParaRPr sz="1026">
              <a:latin typeface="Calibri"/>
              <a:cs typeface="Calibri"/>
            </a:endParaRPr>
          </a:p>
          <a:p>
            <a:pPr marL="205793" indent="-194933">
              <a:lnSpc>
                <a:spcPct val="100000"/>
              </a:lnSpc>
              <a:buChar char="•"/>
              <a:tabLst>
                <a:tab pos="205793" algn="l"/>
              </a:tabLst>
            </a:pPr>
            <a:r>
              <a:rPr sz="1026" dirty="0">
                <a:latin typeface="Calibri"/>
                <a:cs typeface="Calibri"/>
              </a:rPr>
              <a:t>Being</a:t>
            </a:r>
            <a:r>
              <a:rPr sz="1026" spc="-17" dirty="0">
                <a:latin typeface="Calibri"/>
                <a:cs typeface="Calibri"/>
              </a:rPr>
              <a:t> </a:t>
            </a:r>
            <a:r>
              <a:rPr sz="1026" dirty="0">
                <a:latin typeface="Calibri"/>
                <a:cs typeface="Calibri"/>
              </a:rPr>
              <a:t>safe</a:t>
            </a:r>
            <a:r>
              <a:rPr sz="1026" spc="-13" dirty="0">
                <a:latin typeface="Calibri"/>
                <a:cs typeface="Calibri"/>
              </a:rPr>
              <a:t> </a:t>
            </a:r>
            <a:r>
              <a:rPr sz="1026" dirty="0">
                <a:latin typeface="Calibri"/>
                <a:cs typeface="Calibri"/>
              </a:rPr>
              <a:t>in</a:t>
            </a:r>
            <a:r>
              <a:rPr sz="1026" spc="-21" dirty="0">
                <a:latin typeface="Calibri"/>
                <a:cs typeface="Calibri"/>
              </a:rPr>
              <a:t> </a:t>
            </a:r>
            <a:r>
              <a:rPr sz="1026" dirty="0">
                <a:latin typeface="Calibri"/>
                <a:cs typeface="Calibri"/>
              </a:rPr>
              <a:t>your</a:t>
            </a:r>
            <a:r>
              <a:rPr sz="1026" spc="-13" dirty="0">
                <a:latin typeface="Calibri"/>
                <a:cs typeface="Calibri"/>
              </a:rPr>
              <a:t> </a:t>
            </a:r>
            <a:r>
              <a:rPr sz="1026" spc="-17" dirty="0">
                <a:latin typeface="Calibri"/>
                <a:cs typeface="Calibri"/>
              </a:rPr>
              <a:t>home</a:t>
            </a:r>
            <a:endParaRPr sz="1026">
              <a:latin typeface="Calibri"/>
              <a:cs typeface="Calibri"/>
            </a:endParaRPr>
          </a:p>
          <a:p>
            <a:pPr marL="206336" marR="81448" indent="-195476">
              <a:lnSpc>
                <a:spcPct val="100000"/>
              </a:lnSpc>
              <a:buChar char="•"/>
              <a:tabLst>
                <a:tab pos="206336" algn="l"/>
              </a:tabLst>
            </a:pPr>
            <a:r>
              <a:rPr sz="1026" dirty="0">
                <a:latin typeface="Calibri"/>
                <a:cs typeface="Calibri"/>
              </a:rPr>
              <a:t>Understanding</a:t>
            </a:r>
            <a:r>
              <a:rPr sz="1026" spc="-30" dirty="0">
                <a:latin typeface="Calibri"/>
                <a:cs typeface="Calibri"/>
              </a:rPr>
              <a:t> </a:t>
            </a:r>
            <a:r>
              <a:rPr sz="1026" spc="-9" dirty="0">
                <a:latin typeface="Calibri"/>
                <a:cs typeface="Calibri"/>
              </a:rPr>
              <a:t>different</a:t>
            </a:r>
            <a:r>
              <a:rPr sz="1026" spc="-26" dirty="0">
                <a:latin typeface="Calibri"/>
                <a:cs typeface="Calibri"/>
              </a:rPr>
              <a:t> </a:t>
            </a:r>
            <a:r>
              <a:rPr sz="1026" dirty="0">
                <a:latin typeface="Calibri"/>
                <a:cs typeface="Calibri"/>
              </a:rPr>
              <a:t>types</a:t>
            </a:r>
            <a:r>
              <a:rPr sz="1026" spc="-34" dirty="0">
                <a:latin typeface="Calibri"/>
                <a:cs typeface="Calibri"/>
              </a:rPr>
              <a:t> </a:t>
            </a:r>
            <a:r>
              <a:rPr sz="1026" dirty="0">
                <a:latin typeface="Calibri"/>
                <a:cs typeface="Calibri"/>
              </a:rPr>
              <a:t>of</a:t>
            </a:r>
            <a:r>
              <a:rPr sz="1026" spc="-30" dirty="0">
                <a:latin typeface="Calibri"/>
                <a:cs typeface="Calibri"/>
              </a:rPr>
              <a:t> </a:t>
            </a:r>
            <a:r>
              <a:rPr sz="1026" spc="-9" dirty="0">
                <a:latin typeface="Calibri"/>
                <a:cs typeface="Calibri"/>
              </a:rPr>
              <a:t>living arrangements</a:t>
            </a:r>
            <a:r>
              <a:rPr sz="1026" spc="-4" dirty="0">
                <a:latin typeface="Calibri"/>
                <a:cs typeface="Calibri"/>
              </a:rPr>
              <a:t> </a:t>
            </a:r>
            <a:r>
              <a:rPr sz="1026" dirty="0">
                <a:latin typeface="Calibri"/>
                <a:cs typeface="Calibri"/>
              </a:rPr>
              <a:t>- what </a:t>
            </a:r>
            <a:r>
              <a:rPr sz="1026" spc="-9" dirty="0">
                <a:latin typeface="Calibri"/>
                <a:cs typeface="Calibri"/>
              </a:rPr>
              <a:t>arrangements</a:t>
            </a:r>
            <a:r>
              <a:rPr sz="1026" dirty="0">
                <a:latin typeface="Calibri"/>
                <a:cs typeface="Calibri"/>
              </a:rPr>
              <a:t> </a:t>
            </a:r>
            <a:r>
              <a:rPr sz="1026" spc="-21" dirty="0">
                <a:latin typeface="Calibri"/>
                <a:cs typeface="Calibri"/>
              </a:rPr>
              <a:t>are </a:t>
            </a:r>
            <a:r>
              <a:rPr sz="1026" dirty="0">
                <a:latin typeface="Calibri"/>
                <a:cs typeface="Calibri"/>
              </a:rPr>
              <a:t>positive</a:t>
            </a:r>
            <a:r>
              <a:rPr sz="1026" spc="-30" dirty="0">
                <a:latin typeface="Calibri"/>
                <a:cs typeface="Calibri"/>
              </a:rPr>
              <a:t> </a:t>
            </a:r>
            <a:r>
              <a:rPr sz="1026" dirty="0">
                <a:latin typeface="Calibri"/>
                <a:cs typeface="Calibri"/>
              </a:rPr>
              <a:t>and</a:t>
            </a:r>
            <a:r>
              <a:rPr sz="1026" spc="-30" dirty="0">
                <a:latin typeface="Calibri"/>
                <a:cs typeface="Calibri"/>
              </a:rPr>
              <a:t> </a:t>
            </a:r>
            <a:r>
              <a:rPr sz="1026" dirty="0">
                <a:latin typeface="Calibri"/>
                <a:cs typeface="Calibri"/>
              </a:rPr>
              <a:t>possible</a:t>
            </a:r>
            <a:r>
              <a:rPr sz="1026" spc="-26" dirty="0">
                <a:latin typeface="Calibri"/>
                <a:cs typeface="Calibri"/>
              </a:rPr>
              <a:t> </a:t>
            </a:r>
            <a:r>
              <a:rPr sz="1026" dirty="0">
                <a:latin typeface="Calibri"/>
                <a:cs typeface="Calibri"/>
              </a:rPr>
              <a:t>for</a:t>
            </a:r>
            <a:r>
              <a:rPr sz="1026" spc="-30" dirty="0">
                <a:latin typeface="Calibri"/>
                <a:cs typeface="Calibri"/>
              </a:rPr>
              <a:t> </a:t>
            </a:r>
            <a:r>
              <a:rPr sz="1026" dirty="0">
                <a:latin typeface="Calibri"/>
                <a:cs typeface="Calibri"/>
              </a:rPr>
              <a:t>each</a:t>
            </a:r>
            <a:r>
              <a:rPr sz="1026" spc="-30" dirty="0">
                <a:latin typeface="Calibri"/>
                <a:cs typeface="Calibri"/>
              </a:rPr>
              <a:t> </a:t>
            </a:r>
            <a:r>
              <a:rPr sz="1026" spc="-21" dirty="0">
                <a:latin typeface="Calibri"/>
                <a:cs typeface="Calibri"/>
              </a:rPr>
              <a:t>YP</a:t>
            </a:r>
            <a:endParaRPr sz="1026">
              <a:latin typeface="Calibri"/>
              <a:cs typeface="Calibri"/>
            </a:endParaRPr>
          </a:p>
          <a:p>
            <a:pPr marL="206336" marR="390409" indent="-195476">
              <a:lnSpc>
                <a:spcPct val="100000"/>
              </a:lnSpc>
              <a:buChar char="•"/>
              <a:tabLst>
                <a:tab pos="206336" algn="l"/>
              </a:tabLst>
            </a:pPr>
            <a:r>
              <a:rPr sz="1026" dirty="0">
                <a:latin typeface="Calibri"/>
                <a:cs typeface="Calibri"/>
              </a:rPr>
              <a:t>Actively</a:t>
            </a:r>
            <a:r>
              <a:rPr sz="1026" spc="-21" dirty="0">
                <a:latin typeface="Calibri"/>
                <a:cs typeface="Calibri"/>
              </a:rPr>
              <a:t> </a:t>
            </a:r>
            <a:r>
              <a:rPr sz="1026" dirty="0">
                <a:latin typeface="Calibri"/>
                <a:cs typeface="Calibri"/>
              </a:rPr>
              <a:t>planning</a:t>
            </a:r>
            <a:r>
              <a:rPr sz="1026" spc="-17" dirty="0">
                <a:latin typeface="Calibri"/>
                <a:cs typeface="Calibri"/>
              </a:rPr>
              <a:t> </a:t>
            </a:r>
            <a:r>
              <a:rPr sz="1026" dirty="0">
                <a:latin typeface="Calibri"/>
                <a:cs typeface="Calibri"/>
              </a:rPr>
              <a:t>for</a:t>
            </a:r>
            <a:r>
              <a:rPr sz="1026" spc="-17" dirty="0">
                <a:latin typeface="Calibri"/>
                <a:cs typeface="Calibri"/>
              </a:rPr>
              <a:t> </a:t>
            </a:r>
            <a:r>
              <a:rPr sz="1026" dirty="0">
                <a:latin typeface="Calibri"/>
                <a:cs typeface="Calibri"/>
              </a:rPr>
              <a:t>future</a:t>
            </a:r>
            <a:r>
              <a:rPr sz="1026" spc="-17" dirty="0">
                <a:latin typeface="Calibri"/>
                <a:cs typeface="Calibri"/>
              </a:rPr>
              <a:t> </a:t>
            </a:r>
            <a:r>
              <a:rPr sz="1026" spc="-9" dirty="0">
                <a:latin typeface="Calibri"/>
                <a:cs typeface="Calibri"/>
              </a:rPr>
              <a:t>living arrangements</a:t>
            </a:r>
            <a:r>
              <a:rPr sz="1026" spc="-17" dirty="0">
                <a:latin typeface="Calibri"/>
                <a:cs typeface="Calibri"/>
              </a:rPr>
              <a:t> </a:t>
            </a:r>
            <a:r>
              <a:rPr sz="1026" dirty="0">
                <a:latin typeface="Calibri"/>
                <a:cs typeface="Calibri"/>
              </a:rPr>
              <a:t>with</a:t>
            </a:r>
            <a:r>
              <a:rPr sz="1026" spc="-17" dirty="0">
                <a:latin typeface="Calibri"/>
                <a:cs typeface="Calibri"/>
              </a:rPr>
              <a:t> </a:t>
            </a:r>
            <a:r>
              <a:rPr sz="1026" spc="-9" dirty="0">
                <a:latin typeface="Calibri"/>
                <a:cs typeface="Calibri"/>
              </a:rPr>
              <a:t>family, </a:t>
            </a:r>
            <a:r>
              <a:rPr sz="1026" dirty="0">
                <a:latin typeface="Calibri"/>
                <a:cs typeface="Calibri"/>
              </a:rPr>
              <a:t>LA</a:t>
            </a:r>
            <a:r>
              <a:rPr sz="1026" spc="-13" dirty="0">
                <a:latin typeface="Calibri"/>
                <a:cs typeface="Calibri"/>
              </a:rPr>
              <a:t> </a:t>
            </a:r>
            <a:r>
              <a:rPr sz="1026" spc="-17" dirty="0">
                <a:latin typeface="Calibri"/>
                <a:cs typeface="Calibri"/>
              </a:rPr>
              <a:t>etc.</a:t>
            </a:r>
            <a:endParaRPr sz="1026">
              <a:latin typeface="Calibri"/>
              <a:cs typeface="Calibri"/>
            </a:endParaRPr>
          </a:p>
        </p:txBody>
      </p:sp>
      <p:sp>
        <p:nvSpPr>
          <p:cNvPr id="41" name="object 41"/>
          <p:cNvSpPr txBox="1"/>
          <p:nvPr/>
        </p:nvSpPr>
        <p:spPr>
          <a:xfrm>
            <a:off x="6728110" y="1810095"/>
            <a:ext cx="1946086" cy="1429157"/>
          </a:xfrm>
          <a:prstGeom prst="rect">
            <a:avLst/>
          </a:prstGeom>
        </p:spPr>
        <p:txBody>
          <a:bodyPr vert="horz" wrap="square" lIns="0" tIns="10860" rIns="0" bIns="0" rtlCol="0">
            <a:spAutoFit/>
          </a:bodyPr>
          <a:lstStyle/>
          <a:p>
            <a:pPr marL="205793" indent="-194933">
              <a:lnSpc>
                <a:spcPct val="100000"/>
              </a:lnSpc>
              <a:spcBef>
                <a:spcPts val="86"/>
              </a:spcBef>
              <a:buChar char="•"/>
              <a:tabLst>
                <a:tab pos="205793" algn="l"/>
              </a:tabLst>
            </a:pPr>
            <a:r>
              <a:rPr sz="1026" dirty="0">
                <a:latin typeface="Calibri"/>
                <a:cs typeface="Calibri"/>
              </a:rPr>
              <a:t>Arranging</a:t>
            </a:r>
            <a:r>
              <a:rPr sz="1026" spc="-4" dirty="0">
                <a:latin typeface="Calibri"/>
                <a:cs typeface="Calibri"/>
              </a:rPr>
              <a:t> </a:t>
            </a:r>
            <a:r>
              <a:rPr sz="1026" spc="-9" dirty="0">
                <a:latin typeface="Calibri"/>
                <a:cs typeface="Calibri"/>
              </a:rPr>
              <a:t>potential independent</a:t>
            </a:r>
            <a:endParaRPr sz="1026">
              <a:latin typeface="Calibri"/>
              <a:cs typeface="Calibri"/>
            </a:endParaRPr>
          </a:p>
          <a:p>
            <a:pPr marL="206336">
              <a:lnSpc>
                <a:spcPct val="100000"/>
              </a:lnSpc>
            </a:pPr>
            <a:r>
              <a:rPr sz="1026" dirty="0">
                <a:latin typeface="Calibri"/>
                <a:cs typeface="Calibri"/>
              </a:rPr>
              <a:t>/</a:t>
            </a:r>
            <a:r>
              <a:rPr sz="1026" spc="-13" dirty="0">
                <a:latin typeface="Calibri"/>
                <a:cs typeface="Calibri"/>
              </a:rPr>
              <a:t> </a:t>
            </a:r>
            <a:r>
              <a:rPr sz="1026" dirty="0">
                <a:latin typeface="Calibri"/>
                <a:cs typeface="Calibri"/>
              </a:rPr>
              <a:t>supported</a:t>
            </a:r>
            <a:r>
              <a:rPr sz="1026" spc="-9" dirty="0">
                <a:latin typeface="Calibri"/>
                <a:cs typeface="Calibri"/>
              </a:rPr>
              <a:t> </a:t>
            </a:r>
            <a:r>
              <a:rPr sz="1026" dirty="0">
                <a:latin typeface="Calibri"/>
                <a:cs typeface="Calibri"/>
              </a:rPr>
              <a:t>living</a:t>
            </a:r>
            <a:r>
              <a:rPr sz="1026" spc="-4" dirty="0">
                <a:latin typeface="Calibri"/>
                <a:cs typeface="Calibri"/>
              </a:rPr>
              <a:t> </a:t>
            </a:r>
            <a:r>
              <a:rPr sz="1026" spc="-9" dirty="0">
                <a:latin typeface="Calibri"/>
                <a:cs typeface="Calibri"/>
              </a:rPr>
              <a:t>options</a:t>
            </a:r>
            <a:endParaRPr sz="1026">
              <a:latin typeface="Calibri"/>
              <a:cs typeface="Calibri"/>
            </a:endParaRPr>
          </a:p>
          <a:p>
            <a:pPr marL="206336" marR="647242" indent="-195476">
              <a:lnSpc>
                <a:spcPct val="100000"/>
              </a:lnSpc>
              <a:buChar char="•"/>
              <a:tabLst>
                <a:tab pos="206336" algn="l"/>
              </a:tabLst>
            </a:pPr>
            <a:r>
              <a:rPr sz="1026" dirty="0">
                <a:latin typeface="Calibri"/>
                <a:cs typeface="Calibri"/>
              </a:rPr>
              <a:t>Planning other </a:t>
            </a:r>
            <a:r>
              <a:rPr sz="1026" spc="-9" dirty="0">
                <a:latin typeface="Calibri"/>
                <a:cs typeface="Calibri"/>
              </a:rPr>
              <a:t>living arrangements</a:t>
            </a:r>
            <a:endParaRPr sz="1026">
              <a:latin typeface="Calibri"/>
              <a:cs typeface="Calibri"/>
            </a:endParaRPr>
          </a:p>
          <a:p>
            <a:pPr marL="205793" indent="-194933">
              <a:lnSpc>
                <a:spcPct val="100000"/>
              </a:lnSpc>
              <a:buChar char="•"/>
              <a:tabLst>
                <a:tab pos="205793" algn="l"/>
              </a:tabLst>
            </a:pPr>
            <a:r>
              <a:rPr sz="1026" dirty="0">
                <a:latin typeface="Calibri"/>
                <a:cs typeface="Calibri"/>
              </a:rPr>
              <a:t>Understanding</a:t>
            </a:r>
            <a:r>
              <a:rPr sz="1026" spc="-56" dirty="0">
                <a:latin typeface="Calibri"/>
                <a:cs typeface="Calibri"/>
              </a:rPr>
              <a:t> </a:t>
            </a:r>
            <a:r>
              <a:rPr sz="1026" spc="-9" dirty="0">
                <a:latin typeface="Calibri"/>
                <a:cs typeface="Calibri"/>
              </a:rPr>
              <a:t>correspondence</a:t>
            </a:r>
            <a:endParaRPr sz="1026">
              <a:latin typeface="Calibri"/>
              <a:cs typeface="Calibri"/>
            </a:endParaRPr>
          </a:p>
          <a:p>
            <a:pPr marL="206336">
              <a:lnSpc>
                <a:spcPct val="100000"/>
              </a:lnSpc>
            </a:pPr>
            <a:r>
              <a:rPr sz="1026" dirty="0">
                <a:latin typeface="Calibri"/>
                <a:cs typeface="Calibri"/>
              </a:rPr>
              <a:t>/</a:t>
            </a:r>
            <a:r>
              <a:rPr sz="1026" spc="-4" dirty="0">
                <a:latin typeface="Calibri"/>
                <a:cs typeface="Calibri"/>
              </a:rPr>
              <a:t> </a:t>
            </a:r>
            <a:r>
              <a:rPr sz="1026" spc="-9" dirty="0">
                <a:latin typeface="Calibri"/>
                <a:cs typeface="Calibri"/>
              </a:rPr>
              <a:t>bills</a:t>
            </a:r>
            <a:endParaRPr sz="1026">
              <a:latin typeface="Calibri"/>
              <a:cs typeface="Calibri"/>
            </a:endParaRPr>
          </a:p>
          <a:p>
            <a:pPr marL="206336" marR="74389" indent="-195476">
              <a:lnSpc>
                <a:spcPct val="100000"/>
              </a:lnSpc>
              <a:buChar char="•"/>
              <a:tabLst>
                <a:tab pos="206336" algn="l"/>
              </a:tabLst>
            </a:pPr>
            <a:r>
              <a:rPr sz="1026" dirty="0">
                <a:latin typeface="Calibri"/>
                <a:cs typeface="Calibri"/>
              </a:rPr>
              <a:t>Continuing</a:t>
            </a:r>
            <a:r>
              <a:rPr sz="1026" spc="-21" dirty="0">
                <a:latin typeface="Calibri"/>
                <a:cs typeface="Calibri"/>
              </a:rPr>
              <a:t> </a:t>
            </a:r>
            <a:r>
              <a:rPr sz="1026" dirty="0">
                <a:latin typeface="Calibri"/>
                <a:cs typeface="Calibri"/>
              </a:rPr>
              <a:t>to</a:t>
            </a:r>
            <a:r>
              <a:rPr sz="1026" spc="-21" dirty="0">
                <a:latin typeface="Calibri"/>
                <a:cs typeface="Calibri"/>
              </a:rPr>
              <a:t> </a:t>
            </a:r>
            <a:r>
              <a:rPr sz="1026" spc="-9" dirty="0">
                <a:latin typeface="Calibri"/>
                <a:cs typeface="Calibri"/>
              </a:rPr>
              <a:t>develop </a:t>
            </a:r>
            <a:r>
              <a:rPr sz="1026" dirty="0">
                <a:latin typeface="Calibri"/>
                <a:cs typeface="Calibri"/>
              </a:rPr>
              <a:t>independent</a:t>
            </a:r>
            <a:r>
              <a:rPr sz="1026" spc="-26" dirty="0">
                <a:latin typeface="Calibri"/>
                <a:cs typeface="Calibri"/>
              </a:rPr>
              <a:t> </a:t>
            </a:r>
            <a:r>
              <a:rPr sz="1026" dirty="0">
                <a:latin typeface="Calibri"/>
                <a:cs typeface="Calibri"/>
              </a:rPr>
              <a:t>living</a:t>
            </a:r>
            <a:r>
              <a:rPr sz="1026" spc="-26" dirty="0">
                <a:latin typeface="Calibri"/>
                <a:cs typeface="Calibri"/>
              </a:rPr>
              <a:t> </a:t>
            </a:r>
            <a:r>
              <a:rPr sz="1026" dirty="0">
                <a:latin typeface="Calibri"/>
                <a:cs typeface="Calibri"/>
              </a:rPr>
              <a:t>skills</a:t>
            </a:r>
            <a:r>
              <a:rPr sz="1026" spc="-30" dirty="0">
                <a:latin typeface="Calibri"/>
                <a:cs typeface="Calibri"/>
              </a:rPr>
              <a:t> </a:t>
            </a:r>
            <a:r>
              <a:rPr sz="1026" dirty="0">
                <a:latin typeface="Calibri"/>
                <a:cs typeface="Calibri"/>
              </a:rPr>
              <a:t>as</a:t>
            </a:r>
            <a:r>
              <a:rPr sz="1026" spc="-30" dirty="0">
                <a:latin typeface="Calibri"/>
                <a:cs typeface="Calibri"/>
              </a:rPr>
              <a:t> </a:t>
            </a:r>
            <a:r>
              <a:rPr sz="1026" spc="-17" dirty="0">
                <a:latin typeface="Calibri"/>
                <a:cs typeface="Calibri"/>
              </a:rPr>
              <a:t>part </a:t>
            </a:r>
            <a:r>
              <a:rPr sz="1026" dirty="0">
                <a:latin typeface="Calibri"/>
                <a:cs typeface="Calibri"/>
              </a:rPr>
              <a:t>of</a:t>
            </a:r>
            <a:r>
              <a:rPr sz="1026" spc="-17" dirty="0">
                <a:latin typeface="Calibri"/>
                <a:cs typeface="Calibri"/>
              </a:rPr>
              <a:t> </a:t>
            </a:r>
            <a:r>
              <a:rPr sz="1026" dirty="0">
                <a:latin typeface="Calibri"/>
                <a:cs typeface="Calibri"/>
              </a:rPr>
              <a:t>a</a:t>
            </a:r>
            <a:r>
              <a:rPr sz="1026" spc="-17" dirty="0">
                <a:latin typeface="Calibri"/>
                <a:cs typeface="Calibri"/>
              </a:rPr>
              <a:t> </a:t>
            </a:r>
            <a:r>
              <a:rPr sz="1026" dirty="0">
                <a:latin typeface="Calibri"/>
                <a:cs typeface="Calibri"/>
              </a:rPr>
              <a:t>study</a:t>
            </a:r>
            <a:r>
              <a:rPr sz="1026" spc="-17" dirty="0">
                <a:latin typeface="Calibri"/>
                <a:cs typeface="Calibri"/>
              </a:rPr>
              <a:t> </a:t>
            </a:r>
            <a:r>
              <a:rPr sz="1026" spc="-9" dirty="0">
                <a:latin typeface="Calibri"/>
                <a:cs typeface="Calibri"/>
              </a:rPr>
              <a:t>programme</a:t>
            </a:r>
            <a:endParaRPr sz="1026">
              <a:latin typeface="Calibri"/>
              <a:cs typeface="Calibri"/>
            </a:endParaRPr>
          </a:p>
        </p:txBody>
      </p:sp>
      <p:sp>
        <p:nvSpPr>
          <p:cNvPr id="42" name="object 42"/>
          <p:cNvSpPr txBox="1"/>
          <p:nvPr/>
        </p:nvSpPr>
        <p:spPr>
          <a:xfrm>
            <a:off x="507869" y="5066197"/>
            <a:ext cx="141064" cy="558197"/>
          </a:xfrm>
          <a:prstGeom prst="rect">
            <a:avLst/>
          </a:prstGeom>
        </p:spPr>
        <p:txBody>
          <a:bodyPr vert="vert270" wrap="square" lIns="0" tIns="0" rIns="0" bIns="0" rtlCol="0">
            <a:spAutoFit/>
          </a:bodyPr>
          <a:lstStyle/>
          <a:p>
            <a:pPr marL="10860">
              <a:lnSpc>
                <a:spcPts val="1060"/>
              </a:lnSpc>
            </a:pPr>
            <a:r>
              <a:rPr sz="1026" spc="-9" dirty="0">
                <a:solidFill>
                  <a:srgbClr val="FFFFFF"/>
                </a:solidFill>
                <a:latin typeface="Calibri"/>
                <a:cs typeface="Calibri"/>
              </a:rPr>
              <a:t>Resources</a:t>
            </a:r>
            <a:endParaRPr sz="1026">
              <a:latin typeface="Calibri"/>
              <a:cs typeface="Calibri"/>
            </a:endParaRPr>
          </a:p>
        </p:txBody>
      </p:sp>
      <p:sp>
        <p:nvSpPr>
          <p:cNvPr id="43" name="object 43"/>
          <p:cNvSpPr txBox="1"/>
          <p:nvPr/>
        </p:nvSpPr>
        <p:spPr>
          <a:xfrm>
            <a:off x="3654299" y="4512917"/>
            <a:ext cx="2872432" cy="1429157"/>
          </a:xfrm>
          <a:prstGeom prst="rect">
            <a:avLst/>
          </a:prstGeom>
        </p:spPr>
        <p:txBody>
          <a:bodyPr vert="horz" wrap="square" lIns="0" tIns="10860" rIns="0" bIns="0" rtlCol="0">
            <a:spAutoFit/>
          </a:bodyPr>
          <a:lstStyle/>
          <a:p>
            <a:pPr marL="205793" indent="-194933">
              <a:lnSpc>
                <a:spcPct val="100000"/>
              </a:lnSpc>
              <a:spcBef>
                <a:spcPts val="86"/>
              </a:spcBef>
              <a:buChar char="•"/>
              <a:tabLst>
                <a:tab pos="205793" algn="l"/>
              </a:tabLst>
            </a:pPr>
            <a:r>
              <a:rPr sz="1026" u="sng" dirty="0">
                <a:solidFill>
                  <a:srgbClr val="8B1C6D"/>
                </a:solidFill>
                <a:uFill>
                  <a:solidFill>
                    <a:srgbClr val="8B1C6D"/>
                  </a:solidFill>
                </a:uFill>
                <a:latin typeface="Calibri"/>
                <a:cs typeface="Calibri"/>
                <a:hlinkClick r:id="rId2"/>
              </a:rPr>
              <a:t>My</a:t>
            </a:r>
            <a:r>
              <a:rPr sz="1026" u="sng" spc="-13" dirty="0">
                <a:solidFill>
                  <a:srgbClr val="8B1C6D"/>
                </a:solidFill>
                <a:uFill>
                  <a:solidFill>
                    <a:srgbClr val="8B1C6D"/>
                  </a:solidFill>
                </a:uFill>
                <a:latin typeface="Calibri"/>
                <a:cs typeface="Calibri"/>
                <a:hlinkClick r:id="rId2"/>
              </a:rPr>
              <a:t> </a:t>
            </a:r>
            <a:r>
              <a:rPr sz="1026" u="sng" dirty="0">
                <a:solidFill>
                  <a:srgbClr val="8B1C6D"/>
                </a:solidFill>
                <a:uFill>
                  <a:solidFill>
                    <a:srgbClr val="8B1C6D"/>
                  </a:solidFill>
                </a:uFill>
                <a:latin typeface="Calibri"/>
                <a:cs typeface="Calibri"/>
                <a:hlinkClick r:id="rId2"/>
              </a:rPr>
              <a:t>Own</a:t>
            </a:r>
            <a:r>
              <a:rPr sz="1026" u="sng" spc="-13" dirty="0">
                <a:solidFill>
                  <a:srgbClr val="8B1C6D"/>
                </a:solidFill>
                <a:uFill>
                  <a:solidFill>
                    <a:srgbClr val="8B1C6D"/>
                  </a:solidFill>
                </a:uFill>
                <a:latin typeface="Calibri"/>
                <a:cs typeface="Calibri"/>
                <a:hlinkClick r:id="rId2"/>
              </a:rPr>
              <a:t> </a:t>
            </a:r>
            <a:r>
              <a:rPr sz="1026" u="sng" spc="-9" dirty="0">
                <a:solidFill>
                  <a:srgbClr val="8B1C6D"/>
                </a:solidFill>
                <a:uFill>
                  <a:solidFill>
                    <a:srgbClr val="8B1C6D"/>
                  </a:solidFill>
                </a:uFill>
                <a:latin typeface="Calibri"/>
                <a:cs typeface="Calibri"/>
                <a:hlinkClick r:id="rId2"/>
              </a:rPr>
              <a:t>Place</a:t>
            </a:r>
            <a:endParaRPr sz="1026">
              <a:latin typeface="Calibri"/>
              <a:cs typeface="Calibri"/>
            </a:endParaRPr>
          </a:p>
          <a:p>
            <a:pPr marL="205793" indent="-194933">
              <a:lnSpc>
                <a:spcPct val="100000"/>
              </a:lnSpc>
              <a:buChar char="•"/>
              <a:tabLst>
                <a:tab pos="205793" algn="l"/>
              </a:tabLst>
            </a:pPr>
            <a:r>
              <a:rPr sz="1026" u="sng" spc="-9" dirty="0">
                <a:solidFill>
                  <a:srgbClr val="8B1C6D"/>
                </a:solidFill>
                <a:uFill>
                  <a:solidFill>
                    <a:srgbClr val="8B1C6D"/>
                  </a:solidFill>
                </a:uFill>
                <a:latin typeface="Calibri"/>
                <a:cs typeface="Calibri"/>
                <a:hlinkClick r:id="rId3"/>
              </a:rPr>
              <a:t>Your</a:t>
            </a:r>
            <a:r>
              <a:rPr sz="1026" u="sng" spc="-30" dirty="0">
                <a:solidFill>
                  <a:srgbClr val="8B1C6D"/>
                </a:solidFill>
                <a:uFill>
                  <a:solidFill>
                    <a:srgbClr val="8B1C6D"/>
                  </a:solidFill>
                </a:uFill>
                <a:latin typeface="Calibri"/>
                <a:cs typeface="Calibri"/>
                <a:hlinkClick r:id="rId3"/>
              </a:rPr>
              <a:t> </a:t>
            </a:r>
            <a:r>
              <a:rPr sz="1026" u="sng" dirty="0">
                <a:solidFill>
                  <a:srgbClr val="8B1C6D"/>
                </a:solidFill>
                <a:uFill>
                  <a:solidFill>
                    <a:srgbClr val="8B1C6D"/>
                  </a:solidFill>
                </a:uFill>
                <a:latin typeface="Calibri"/>
                <a:cs typeface="Calibri"/>
                <a:hlinkClick r:id="rId3"/>
              </a:rPr>
              <a:t>Place</a:t>
            </a:r>
            <a:r>
              <a:rPr sz="1026" u="sng" spc="-30" dirty="0">
                <a:solidFill>
                  <a:srgbClr val="8B1C6D"/>
                </a:solidFill>
                <a:uFill>
                  <a:solidFill>
                    <a:srgbClr val="8B1C6D"/>
                  </a:solidFill>
                </a:uFill>
                <a:latin typeface="Calibri"/>
                <a:cs typeface="Calibri"/>
                <a:hlinkClick r:id="rId3"/>
              </a:rPr>
              <a:t> </a:t>
            </a:r>
            <a:r>
              <a:rPr sz="1026" u="sng" dirty="0">
                <a:solidFill>
                  <a:srgbClr val="8B1C6D"/>
                </a:solidFill>
                <a:uFill>
                  <a:solidFill>
                    <a:srgbClr val="8B1C6D"/>
                  </a:solidFill>
                </a:uFill>
                <a:latin typeface="Calibri"/>
                <a:cs typeface="Calibri"/>
                <a:hlinkClick r:id="rId3"/>
              </a:rPr>
              <a:t>to</a:t>
            </a:r>
            <a:r>
              <a:rPr sz="1026" u="sng" spc="-30" dirty="0">
                <a:solidFill>
                  <a:srgbClr val="8B1C6D"/>
                </a:solidFill>
                <a:uFill>
                  <a:solidFill>
                    <a:srgbClr val="8B1C6D"/>
                  </a:solidFill>
                </a:uFill>
                <a:latin typeface="Calibri"/>
                <a:cs typeface="Calibri"/>
                <a:hlinkClick r:id="rId3"/>
              </a:rPr>
              <a:t> </a:t>
            </a:r>
            <a:r>
              <a:rPr sz="1026" u="sng" spc="-17" dirty="0">
                <a:solidFill>
                  <a:srgbClr val="8B1C6D"/>
                </a:solidFill>
                <a:uFill>
                  <a:solidFill>
                    <a:srgbClr val="8B1C6D"/>
                  </a:solidFill>
                </a:uFill>
                <a:latin typeface="Calibri"/>
                <a:cs typeface="Calibri"/>
                <a:hlinkClick r:id="rId3"/>
              </a:rPr>
              <a:t>Live</a:t>
            </a:r>
            <a:endParaRPr sz="1026">
              <a:latin typeface="Calibri"/>
              <a:cs typeface="Calibri"/>
            </a:endParaRPr>
          </a:p>
          <a:p>
            <a:pPr marL="205793" indent="-194933">
              <a:lnSpc>
                <a:spcPct val="100000"/>
              </a:lnSpc>
              <a:buChar char="•"/>
              <a:tabLst>
                <a:tab pos="205793" algn="l"/>
              </a:tabLst>
            </a:pPr>
            <a:r>
              <a:rPr sz="1026" u="sng" dirty="0">
                <a:solidFill>
                  <a:srgbClr val="8B1C6D"/>
                </a:solidFill>
                <a:uFill>
                  <a:solidFill>
                    <a:srgbClr val="8B1C6D"/>
                  </a:solidFill>
                </a:uFill>
                <a:latin typeface="Calibri"/>
                <a:cs typeface="Calibri"/>
                <a:hlinkClick r:id="rId4"/>
              </a:rPr>
              <a:t>Housing</a:t>
            </a:r>
            <a:r>
              <a:rPr sz="1026" u="sng" spc="-21" dirty="0">
                <a:solidFill>
                  <a:srgbClr val="8B1C6D"/>
                </a:solidFill>
                <a:uFill>
                  <a:solidFill>
                    <a:srgbClr val="8B1C6D"/>
                  </a:solidFill>
                </a:uFill>
                <a:latin typeface="Calibri"/>
                <a:cs typeface="Calibri"/>
                <a:hlinkClick r:id="rId4"/>
              </a:rPr>
              <a:t> </a:t>
            </a:r>
            <a:r>
              <a:rPr sz="1026" u="sng" dirty="0">
                <a:solidFill>
                  <a:srgbClr val="8B1C6D"/>
                </a:solidFill>
                <a:uFill>
                  <a:solidFill>
                    <a:srgbClr val="8B1C6D"/>
                  </a:solidFill>
                </a:uFill>
                <a:latin typeface="Calibri"/>
                <a:cs typeface="Calibri"/>
                <a:hlinkClick r:id="rId4"/>
              </a:rPr>
              <a:t>and</a:t>
            </a:r>
            <a:r>
              <a:rPr sz="1026" u="sng" spc="-21" dirty="0">
                <a:solidFill>
                  <a:srgbClr val="8B1C6D"/>
                </a:solidFill>
                <a:uFill>
                  <a:solidFill>
                    <a:srgbClr val="8B1C6D"/>
                  </a:solidFill>
                </a:uFill>
                <a:latin typeface="Calibri"/>
                <a:cs typeface="Calibri"/>
                <a:hlinkClick r:id="rId4"/>
              </a:rPr>
              <a:t> </a:t>
            </a:r>
            <a:r>
              <a:rPr sz="1026" u="sng" spc="-9" dirty="0">
                <a:solidFill>
                  <a:srgbClr val="8B1C6D"/>
                </a:solidFill>
                <a:uFill>
                  <a:solidFill>
                    <a:srgbClr val="8B1C6D"/>
                  </a:solidFill>
                </a:uFill>
                <a:latin typeface="Calibri"/>
                <a:cs typeface="Calibri"/>
                <a:hlinkClick r:id="rId4"/>
              </a:rPr>
              <a:t>Support</a:t>
            </a:r>
            <a:endParaRPr sz="1026">
              <a:latin typeface="Calibri"/>
              <a:cs typeface="Calibri"/>
            </a:endParaRPr>
          </a:p>
          <a:p>
            <a:pPr marL="205793" indent="-194933">
              <a:lnSpc>
                <a:spcPct val="100000"/>
              </a:lnSpc>
              <a:buChar char="•"/>
              <a:tabLst>
                <a:tab pos="205793" algn="l"/>
              </a:tabLst>
            </a:pPr>
            <a:r>
              <a:rPr sz="1026" u="sng" dirty="0">
                <a:solidFill>
                  <a:srgbClr val="8B1C6D"/>
                </a:solidFill>
                <a:uFill>
                  <a:solidFill>
                    <a:srgbClr val="8B1C6D"/>
                  </a:solidFill>
                </a:uFill>
                <a:latin typeface="Calibri"/>
                <a:cs typeface="Calibri"/>
                <a:hlinkClick r:id="rId5"/>
              </a:rPr>
              <a:t>No</a:t>
            </a:r>
            <a:r>
              <a:rPr sz="1026" u="sng" spc="-30" dirty="0">
                <a:solidFill>
                  <a:srgbClr val="8B1C6D"/>
                </a:solidFill>
                <a:uFill>
                  <a:solidFill>
                    <a:srgbClr val="8B1C6D"/>
                  </a:solidFill>
                </a:uFill>
                <a:latin typeface="Calibri"/>
                <a:cs typeface="Calibri"/>
                <a:hlinkClick r:id="rId5"/>
              </a:rPr>
              <a:t> </a:t>
            </a:r>
            <a:r>
              <a:rPr sz="1026" u="sng" dirty="0">
                <a:solidFill>
                  <a:srgbClr val="8B1C6D"/>
                </a:solidFill>
                <a:uFill>
                  <a:solidFill>
                    <a:srgbClr val="8B1C6D"/>
                  </a:solidFill>
                </a:uFill>
                <a:latin typeface="Calibri"/>
                <a:cs typeface="Calibri"/>
                <a:hlinkClick r:id="rId5"/>
              </a:rPr>
              <a:t>Place</a:t>
            </a:r>
            <a:r>
              <a:rPr sz="1026" u="sng" spc="-26" dirty="0">
                <a:solidFill>
                  <a:srgbClr val="8B1C6D"/>
                </a:solidFill>
                <a:uFill>
                  <a:solidFill>
                    <a:srgbClr val="8B1C6D"/>
                  </a:solidFill>
                </a:uFill>
                <a:latin typeface="Calibri"/>
                <a:cs typeface="Calibri"/>
                <a:hlinkClick r:id="rId5"/>
              </a:rPr>
              <a:t> </a:t>
            </a:r>
            <a:r>
              <a:rPr sz="1026" u="sng" dirty="0">
                <a:solidFill>
                  <a:srgbClr val="8B1C6D"/>
                </a:solidFill>
                <a:uFill>
                  <a:solidFill>
                    <a:srgbClr val="8B1C6D"/>
                  </a:solidFill>
                </a:uFill>
                <a:latin typeface="Calibri"/>
                <a:cs typeface="Calibri"/>
                <a:hlinkClick r:id="rId5"/>
              </a:rPr>
              <a:t>Like</a:t>
            </a:r>
            <a:r>
              <a:rPr sz="1026" u="sng" spc="-30" dirty="0">
                <a:solidFill>
                  <a:srgbClr val="8B1C6D"/>
                </a:solidFill>
                <a:uFill>
                  <a:solidFill>
                    <a:srgbClr val="8B1C6D"/>
                  </a:solidFill>
                </a:uFill>
                <a:latin typeface="Calibri"/>
                <a:cs typeface="Calibri"/>
                <a:hlinkClick r:id="rId5"/>
              </a:rPr>
              <a:t> </a:t>
            </a:r>
            <a:r>
              <a:rPr sz="1026" u="sng" dirty="0">
                <a:solidFill>
                  <a:srgbClr val="8B1C6D"/>
                </a:solidFill>
                <a:uFill>
                  <a:solidFill>
                    <a:srgbClr val="8B1C6D"/>
                  </a:solidFill>
                </a:uFill>
                <a:latin typeface="Calibri"/>
                <a:cs typeface="Calibri"/>
                <a:hlinkClick r:id="rId5"/>
              </a:rPr>
              <a:t>Home</a:t>
            </a:r>
            <a:r>
              <a:rPr sz="1026" u="sng" spc="-26" dirty="0">
                <a:solidFill>
                  <a:srgbClr val="8B1C6D"/>
                </a:solidFill>
                <a:uFill>
                  <a:solidFill>
                    <a:srgbClr val="8B1C6D"/>
                  </a:solidFill>
                </a:uFill>
                <a:latin typeface="Calibri"/>
                <a:cs typeface="Calibri"/>
                <a:hlinkClick r:id="rId5"/>
              </a:rPr>
              <a:t> </a:t>
            </a:r>
            <a:r>
              <a:rPr sz="1026" u="sng" spc="-9" dirty="0">
                <a:solidFill>
                  <a:srgbClr val="8B1C6D"/>
                </a:solidFill>
                <a:uFill>
                  <a:solidFill>
                    <a:srgbClr val="8B1C6D"/>
                  </a:solidFill>
                </a:uFill>
                <a:latin typeface="Calibri"/>
                <a:cs typeface="Calibri"/>
                <a:hlinkClick r:id="rId5"/>
              </a:rPr>
              <a:t>Guide</a:t>
            </a:r>
            <a:endParaRPr sz="1026">
              <a:latin typeface="Calibri"/>
              <a:cs typeface="Calibri"/>
            </a:endParaRPr>
          </a:p>
          <a:p>
            <a:pPr marL="205793" indent="-194933">
              <a:lnSpc>
                <a:spcPct val="100000"/>
              </a:lnSpc>
              <a:buChar char="•"/>
              <a:tabLst>
                <a:tab pos="205793" algn="l"/>
              </a:tabLst>
            </a:pPr>
            <a:r>
              <a:rPr sz="1026" u="sng" dirty="0">
                <a:solidFill>
                  <a:srgbClr val="8B1C6D"/>
                </a:solidFill>
                <a:uFill>
                  <a:solidFill>
                    <a:srgbClr val="8B1C6D"/>
                  </a:solidFill>
                </a:uFill>
                <a:latin typeface="Calibri"/>
                <a:cs typeface="Calibri"/>
                <a:hlinkClick r:id="rId6"/>
              </a:rPr>
              <a:t>Housing</a:t>
            </a:r>
            <a:r>
              <a:rPr sz="1026" u="sng" spc="-13" dirty="0">
                <a:solidFill>
                  <a:srgbClr val="8B1C6D"/>
                </a:solidFill>
                <a:uFill>
                  <a:solidFill>
                    <a:srgbClr val="8B1C6D"/>
                  </a:solidFill>
                </a:uFill>
                <a:latin typeface="Calibri"/>
                <a:cs typeface="Calibri"/>
                <a:hlinkClick r:id="rId6"/>
              </a:rPr>
              <a:t> </a:t>
            </a:r>
            <a:r>
              <a:rPr sz="1026" u="sng" spc="-9" dirty="0">
                <a:solidFill>
                  <a:srgbClr val="8B1C6D"/>
                </a:solidFill>
                <a:uFill>
                  <a:solidFill>
                    <a:srgbClr val="8B1C6D"/>
                  </a:solidFill>
                </a:uFill>
                <a:latin typeface="Calibri"/>
                <a:cs typeface="Calibri"/>
                <a:hlinkClick r:id="rId6"/>
              </a:rPr>
              <a:t>discussion</a:t>
            </a:r>
            <a:r>
              <a:rPr sz="1026" u="sng" spc="-13" dirty="0">
                <a:solidFill>
                  <a:srgbClr val="8B1C6D"/>
                </a:solidFill>
                <a:uFill>
                  <a:solidFill>
                    <a:srgbClr val="8B1C6D"/>
                  </a:solidFill>
                </a:uFill>
                <a:latin typeface="Calibri"/>
                <a:cs typeface="Calibri"/>
                <a:hlinkClick r:id="rId6"/>
              </a:rPr>
              <a:t> </a:t>
            </a:r>
            <a:r>
              <a:rPr sz="1026" u="sng" dirty="0">
                <a:solidFill>
                  <a:srgbClr val="8B1C6D"/>
                </a:solidFill>
                <a:uFill>
                  <a:solidFill>
                    <a:srgbClr val="8B1C6D"/>
                  </a:solidFill>
                </a:uFill>
                <a:latin typeface="Calibri"/>
                <a:cs typeface="Calibri"/>
                <a:hlinkClick r:id="rId6"/>
              </a:rPr>
              <a:t>papers</a:t>
            </a:r>
            <a:r>
              <a:rPr sz="1026" u="sng" spc="-17" dirty="0">
                <a:solidFill>
                  <a:srgbClr val="8B1C6D"/>
                </a:solidFill>
                <a:uFill>
                  <a:solidFill>
                    <a:srgbClr val="8B1C6D"/>
                  </a:solidFill>
                </a:uFill>
                <a:latin typeface="Calibri"/>
                <a:cs typeface="Calibri"/>
                <a:hlinkClick r:id="rId6"/>
              </a:rPr>
              <a:t> </a:t>
            </a:r>
            <a:r>
              <a:rPr sz="1026" u="sng" spc="-9" dirty="0">
                <a:solidFill>
                  <a:srgbClr val="8B1C6D"/>
                </a:solidFill>
                <a:uFill>
                  <a:solidFill>
                    <a:srgbClr val="8B1C6D"/>
                  </a:solidFill>
                </a:uFill>
                <a:latin typeface="Calibri"/>
                <a:cs typeface="Calibri"/>
                <a:hlinkClick r:id="rId6"/>
              </a:rPr>
              <a:t>1-</a:t>
            </a:r>
            <a:r>
              <a:rPr sz="1026" u="sng" spc="-43" dirty="0">
                <a:solidFill>
                  <a:srgbClr val="8B1C6D"/>
                </a:solidFill>
                <a:uFill>
                  <a:solidFill>
                    <a:srgbClr val="8B1C6D"/>
                  </a:solidFill>
                </a:uFill>
                <a:latin typeface="Calibri"/>
                <a:cs typeface="Calibri"/>
                <a:hlinkClick r:id="rId6"/>
              </a:rPr>
              <a:t>4</a:t>
            </a:r>
            <a:endParaRPr sz="1026">
              <a:latin typeface="Calibri"/>
              <a:cs typeface="Calibri"/>
            </a:endParaRPr>
          </a:p>
          <a:p>
            <a:pPr marL="205793" indent="-194933">
              <a:lnSpc>
                <a:spcPct val="100000"/>
              </a:lnSpc>
              <a:buChar char="•"/>
              <a:tabLst>
                <a:tab pos="205793" algn="l"/>
              </a:tabLst>
            </a:pPr>
            <a:r>
              <a:rPr sz="1026" u="sng" dirty="0">
                <a:solidFill>
                  <a:srgbClr val="8B1C6D"/>
                </a:solidFill>
                <a:uFill>
                  <a:solidFill>
                    <a:srgbClr val="8B1C6D"/>
                  </a:solidFill>
                </a:uFill>
                <a:latin typeface="Calibri"/>
                <a:cs typeface="Calibri"/>
                <a:hlinkClick r:id="rId7"/>
              </a:rPr>
              <a:t>Reach</a:t>
            </a:r>
            <a:r>
              <a:rPr sz="1026" u="sng" spc="-56" dirty="0">
                <a:solidFill>
                  <a:srgbClr val="8B1C6D"/>
                </a:solidFill>
                <a:uFill>
                  <a:solidFill>
                    <a:srgbClr val="8B1C6D"/>
                  </a:solidFill>
                </a:uFill>
                <a:latin typeface="Calibri"/>
                <a:cs typeface="Calibri"/>
                <a:hlinkClick r:id="rId7"/>
              </a:rPr>
              <a:t> </a:t>
            </a:r>
            <a:r>
              <a:rPr sz="1026" u="sng" spc="-9" dirty="0">
                <a:solidFill>
                  <a:srgbClr val="8B1C6D"/>
                </a:solidFill>
                <a:uFill>
                  <a:solidFill>
                    <a:srgbClr val="8B1C6D"/>
                  </a:solidFill>
                </a:uFill>
                <a:latin typeface="Calibri"/>
                <a:cs typeface="Calibri"/>
                <a:hlinkClick r:id="rId7"/>
              </a:rPr>
              <a:t>Standards</a:t>
            </a:r>
            <a:endParaRPr sz="1026">
              <a:latin typeface="Calibri"/>
              <a:cs typeface="Calibri"/>
            </a:endParaRPr>
          </a:p>
          <a:p>
            <a:pPr marL="205793" indent="-194933">
              <a:lnSpc>
                <a:spcPct val="100000"/>
              </a:lnSpc>
              <a:buChar char="•"/>
              <a:tabLst>
                <a:tab pos="205793" algn="l"/>
              </a:tabLst>
            </a:pPr>
            <a:r>
              <a:rPr sz="1026" u="sng" spc="-9" dirty="0">
                <a:solidFill>
                  <a:srgbClr val="8B1C6D"/>
                </a:solidFill>
                <a:uFill>
                  <a:solidFill>
                    <a:srgbClr val="8B1C6D"/>
                  </a:solidFill>
                </a:uFill>
                <a:latin typeface="Calibri"/>
                <a:cs typeface="Calibri"/>
                <a:hlinkClick r:id="rId8"/>
              </a:rPr>
              <a:t>Down’s</a:t>
            </a:r>
            <a:r>
              <a:rPr sz="1026" u="sng" spc="-17" dirty="0">
                <a:solidFill>
                  <a:srgbClr val="8B1C6D"/>
                </a:solidFill>
                <a:uFill>
                  <a:solidFill>
                    <a:srgbClr val="8B1C6D"/>
                  </a:solidFill>
                </a:uFill>
                <a:latin typeface="Calibri"/>
                <a:cs typeface="Calibri"/>
                <a:hlinkClick r:id="rId8"/>
              </a:rPr>
              <a:t> </a:t>
            </a:r>
            <a:r>
              <a:rPr sz="1026" u="sng" dirty="0">
                <a:solidFill>
                  <a:srgbClr val="8B1C6D"/>
                </a:solidFill>
                <a:uFill>
                  <a:solidFill>
                    <a:srgbClr val="8B1C6D"/>
                  </a:solidFill>
                </a:uFill>
                <a:latin typeface="Calibri"/>
                <a:cs typeface="Calibri"/>
                <a:hlinkClick r:id="rId8"/>
              </a:rPr>
              <a:t>Syndrome</a:t>
            </a:r>
            <a:r>
              <a:rPr sz="1026" u="sng" spc="-13" dirty="0">
                <a:solidFill>
                  <a:srgbClr val="8B1C6D"/>
                </a:solidFill>
                <a:uFill>
                  <a:solidFill>
                    <a:srgbClr val="8B1C6D"/>
                  </a:solidFill>
                </a:uFill>
                <a:latin typeface="Calibri"/>
                <a:cs typeface="Calibri"/>
                <a:hlinkClick r:id="rId8"/>
              </a:rPr>
              <a:t> </a:t>
            </a:r>
            <a:r>
              <a:rPr sz="1026" u="sng" spc="-9" dirty="0">
                <a:solidFill>
                  <a:srgbClr val="8B1C6D"/>
                </a:solidFill>
                <a:uFill>
                  <a:solidFill>
                    <a:srgbClr val="8B1C6D"/>
                  </a:solidFill>
                </a:uFill>
                <a:latin typeface="Calibri"/>
                <a:cs typeface="Calibri"/>
                <a:hlinkClick r:id="rId8"/>
              </a:rPr>
              <a:t>Association</a:t>
            </a:r>
            <a:r>
              <a:rPr sz="1026" u="sng" spc="-13" dirty="0">
                <a:solidFill>
                  <a:srgbClr val="8B1C6D"/>
                </a:solidFill>
                <a:uFill>
                  <a:solidFill>
                    <a:srgbClr val="8B1C6D"/>
                  </a:solidFill>
                </a:uFill>
                <a:latin typeface="Calibri"/>
                <a:cs typeface="Calibri"/>
                <a:hlinkClick r:id="rId8"/>
              </a:rPr>
              <a:t> </a:t>
            </a:r>
            <a:r>
              <a:rPr sz="1026" u="sng" dirty="0">
                <a:solidFill>
                  <a:srgbClr val="8B1C6D"/>
                </a:solidFill>
                <a:uFill>
                  <a:solidFill>
                    <a:srgbClr val="8B1C6D"/>
                  </a:solidFill>
                </a:uFill>
                <a:latin typeface="Calibri"/>
                <a:cs typeface="Calibri"/>
                <a:hlinkClick r:id="rId8"/>
              </a:rPr>
              <a:t>housing</a:t>
            </a:r>
            <a:r>
              <a:rPr sz="1026" u="sng" spc="-13" dirty="0">
                <a:solidFill>
                  <a:srgbClr val="8B1C6D"/>
                </a:solidFill>
                <a:uFill>
                  <a:solidFill>
                    <a:srgbClr val="8B1C6D"/>
                  </a:solidFill>
                </a:uFill>
                <a:latin typeface="Calibri"/>
                <a:cs typeface="Calibri"/>
                <a:hlinkClick r:id="rId8"/>
              </a:rPr>
              <a:t> </a:t>
            </a:r>
            <a:r>
              <a:rPr sz="1026" u="sng" spc="-9" dirty="0">
                <a:solidFill>
                  <a:srgbClr val="8B1C6D"/>
                </a:solidFill>
                <a:uFill>
                  <a:solidFill>
                    <a:srgbClr val="8B1C6D"/>
                  </a:solidFill>
                </a:uFill>
                <a:latin typeface="Calibri"/>
                <a:cs typeface="Calibri"/>
                <a:hlinkClick r:id="rId8"/>
              </a:rPr>
              <a:t>guidance</a:t>
            </a:r>
            <a:endParaRPr sz="1026">
              <a:latin typeface="Calibri"/>
              <a:cs typeface="Calibri"/>
            </a:endParaRPr>
          </a:p>
          <a:p>
            <a:pPr marL="205793" indent="-194933">
              <a:lnSpc>
                <a:spcPct val="100000"/>
              </a:lnSpc>
              <a:buChar char="•"/>
              <a:tabLst>
                <a:tab pos="205793" algn="l"/>
              </a:tabLst>
            </a:pPr>
            <a:r>
              <a:rPr sz="1026" u="sng" dirty="0">
                <a:solidFill>
                  <a:srgbClr val="8B1C6D"/>
                </a:solidFill>
                <a:uFill>
                  <a:solidFill>
                    <a:srgbClr val="8B1C6D"/>
                  </a:solidFill>
                </a:uFill>
                <a:latin typeface="Calibri"/>
                <a:cs typeface="Calibri"/>
                <a:hlinkClick r:id="rId9"/>
              </a:rPr>
              <a:t>Making</a:t>
            </a:r>
            <a:r>
              <a:rPr sz="1026" u="sng" spc="-9" dirty="0">
                <a:solidFill>
                  <a:srgbClr val="8B1C6D"/>
                </a:solidFill>
                <a:uFill>
                  <a:solidFill>
                    <a:srgbClr val="8B1C6D"/>
                  </a:solidFill>
                </a:uFill>
                <a:latin typeface="Calibri"/>
                <a:cs typeface="Calibri"/>
                <a:hlinkClick r:id="rId9"/>
              </a:rPr>
              <a:t> </a:t>
            </a:r>
            <a:r>
              <a:rPr sz="1026" u="sng" dirty="0">
                <a:solidFill>
                  <a:srgbClr val="8B1C6D"/>
                </a:solidFill>
                <a:uFill>
                  <a:solidFill>
                    <a:srgbClr val="8B1C6D"/>
                  </a:solidFill>
                </a:uFill>
                <a:latin typeface="Calibri"/>
                <a:cs typeface="Calibri"/>
                <a:hlinkClick r:id="rId9"/>
              </a:rPr>
              <a:t>it</a:t>
            </a:r>
            <a:r>
              <a:rPr sz="1026" u="sng" spc="-4" dirty="0">
                <a:solidFill>
                  <a:srgbClr val="8B1C6D"/>
                </a:solidFill>
                <a:uFill>
                  <a:solidFill>
                    <a:srgbClr val="8B1C6D"/>
                  </a:solidFill>
                </a:uFill>
                <a:latin typeface="Calibri"/>
                <a:cs typeface="Calibri"/>
                <a:hlinkClick r:id="rId9"/>
              </a:rPr>
              <a:t> </a:t>
            </a:r>
            <a:r>
              <a:rPr sz="1026" u="sng" spc="-9" dirty="0">
                <a:solidFill>
                  <a:srgbClr val="8B1C6D"/>
                </a:solidFill>
                <a:uFill>
                  <a:solidFill>
                    <a:srgbClr val="8B1C6D"/>
                  </a:solidFill>
                </a:uFill>
                <a:latin typeface="Calibri"/>
                <a:cs typeface="Calibri"/>
                <a:hlinkClick r:id="rId9"/>
              </a:rPr>
              <a:t>Personal– </a:t>
            </a:r>
            <a:r>
              <a:rPr sz="1026" u="sng" dirty="0">
                <a:solidFill>
                  <a:srgbClr val="8B1C6D"/>
                </a:solidFill>
                <a:uFill>
                  <a:solidFill>
                    <a:srgbClr val="8B1C6D"/>
                  </a:solidFill>
                </a:uFill>
                <a:latin typeface="Calibri"/>
                <a:cs typeface="Calibri"/>
                <a:hlinkClick r:id="rId9"/>
              </a:rPr>
              <a:t>Guidance</a:t>
            </a:r>
            <a:r>
              <a:rPr sz="1026" u="sng" spc="-4" dirty="0">
                <a:solidFill>
                  <a:srgbClr val="8B1C6D"/>
                </a:solidFill>
                <a:uFill>
                  <a:solidFill>
                    <a:srgbClr val="8B1C6D"/>
                  </a:solidFill>
                </a:uFill>
                <a:latin typeface="Calibri"/>
                <a:cs typeface="Calibri"/>
                <a:hlinkClick r:id="rId9"/>
              </a:rPr>
              <a:t> </a:t>
            </a:r>
            <a:r>
              <a:rPr sz="1026" u="sng" dirty="0">
                <a:solidFill>
                  <a:srgbClr val="8B1C6D"/>
                </a:solidFill>
                <a:uFill>
                  <a:solidFill>
                    <a:srgbClr val="8B1C6D"/>
                  </a:solidFill>
                </a:uFill>
                <a:latin typeface="Calibri"/>
                <a:cs typeface="Calibri"/>
                <a:hlinkClick r:id="rId9"/>
              </a:rPr>
              <a:t>to</a:t>
            </a:r>
            <a:r>
              <a:rPr sz="1026" u="sng" spc="-9" dirty="0">
                <a:solidFill>
                  <a:srgbClr val="8B1C6D"/>
                </a:solidFill>
                <a:uFill>
                  <a:solidFill>
                    <a:srgbClr val="8B1C6D"/>
                  </a:solidFill>
                </a:uFill>
                <a:latin typeface="Calibri"/>
                <a:cs typeface="Calibri"/>
                <a:hlinkClick r:id="rId9"/>
              </a:rPr>
              <a:t> personal budgets</a:t>
            </a:r>
            <a:endParaRPr sz="1026">
              <a:latin typeface="Calibri"/>
              <a:cs typeface="Calibri"/>
            </a:endParaRPr>
          </a:p>
          <a:p>
            <a:pPr marL="205793" indent="-194933">
              <a:lnSpc>
                <a:spcPct val="100000"/>
              </a:lnSpc>
              <a:buChar char="•"/>
              <a:tabLst>
                <a:tab pos="205793" algn="l"/>
              </a:tabLst>
            </a:pPr>
            <a:r>
              <a:rPr sz="1026" u="sng" spc="-9" dirty="0">
                <a:solidFill>
                  <a:srgbClr val="8B1C6D"/>
                </a:solidFill>
                <a:uFill>
                  <a:solidFill>
                    <a:srgbClr val="8B1C6D"/>
                  </a:solidFill>
                </a:uFill>
                <a:latin typeface="Calibri"/>
                <a:cs typeface="Calibri"/>
                <a:hlinkClick r:id="rId10"/>
              </a:rPr>
              <a:t>Integrated</a:t>
            </a:r>
            <a:r>
              <a:rPr sz="1026" u="sng" spc="-21" dirty="0">
                <a:solidFill>
                  <a:srgbClr val="8B1C6D"/>
                </a:solidFill>
                <a:uFill>
                  <a:solidFill>
                    <a:srgbClr val="8B1C6D"/>
                  </a:solidFill>
                </a:uFill>
                <a:latin typeface="Calibri"/>
                <a:cs typeface="Calibri"/>
                <a:hlinkClick r:id="rId10"/>
              </a:rPr>
              <a:t> </a:t>
            </a:r>
            <a:r>
              <a:rPr sz="1026" u="sng" spc="-9" dirty="0">
                <a:solidFill>
                  <a:srgbClr val="8B1C6D"/>
                </a:solidFill>
                <a:uFill>
                  <a:solidFill>
                    <a:srgbClr val="8B1C6D"/>
                  </a:solidFill>
                </a:uFill>
                <a:latin typeface="Calibri"/>
                <a:cs typeface="Calibri"/>
                <a:hlinkClick r:id="rId10"/>
              </a:rPr>
              <a:t>Personal</a:t>
            </a:r>
            <a:r>
              <a:rPr sz="1026" u="sng" spc="-17" dirty="0">
                <a:solidFill>
                  <a:srgbClr val="8B1C6D"/>
                </a:solidFill>
                <a:uFill>
                  <a:solidFill>
                    <a:srgbClr val="8B1C6D"/>
                  </a:solidFill>
                </a:uFill>
                <a:latin typeface="Calibri"/>
                <a:cs typeface="Calibri"/>
                <a:hlinkClick r:id="rId10"/>
              </a:rPr>
              <a:t> </a:t>
            </a:r>
            <a:r>
              <a:rPr sz="1026" u="sng" spc="-9" dirty="0">
                <a:solidFill>
                  <a:srgbClr val="8B1C6D"/>
                </a:solidFill>
                <a:uFill>
                  <a:solidFill>
                    <a:srgbClr val="8B1C6D"/>
                  </a:solidFill>
                </a:uFill>
                <a:latin typeface="Calibri"/>
                <a:cs typeface="Calibri"/>
                <a:hlinkClick r:id="rId10"/>
              </a:rPr>
              <a:t>Commissioning</a:t>
            </a:r>
            <a:endParaRPr sz="1026">
              <a:latin typeface="Calibri"/>
              <a:cs typeface="Calibri"/>
            </a:endParaRPr>
          </a:p>
        </p:txBody>
      </p:sp>
      <p:grpSp>
        <p:nvGrpSpPr>
          <p:cNvPr id="64" name="object 64">
            <a:extLst>
              <a:ext uri="{C183D7F6-B498-43B3-948B-1728B52AA6E4}">
                <adec:decorative xmlns:adec="http://schemas.microsoft.com/office/drawing/2017/decorative" val="1"/>
              </a:ext>
            </a:extLst>
          </p:cNvPr>
          <p:cNvGrpSpPr/>
          <p:nvPr/>
        </p:nvGrpSpPr>
        <p:grpSpPr>
          <a:xfrm>
            <a:off x="51302" y="233053"/>
            <a:ext cx="4892909" cy="901911"/>
            <a:chOff x="59994" y="43942"/>
            <a:chExt cx="5721985" cy="1054735"/>
          </a:xfrm>
        </p:grpSpPr>
        <p:pic>
          <p:nvPicPr>
            <p:cNvPr id="65" name="object 65"/>
            <p:cNvPicPr/>
            <p:nvPr/>
          </p:nvPicPr>
          <p:blipFill>
            <a:blip r:embed="rId11" cstate="print"/>
            <a:stretch>
              <a:fillRect/>
            </a:stretch>
          </p:blipFill>
          <p:spPr>
            <a:xfrm>
              <a:off x="59994" y="43942"/>
              <a:ext cx="5721593" cy="1054315"/>
            </a:xfrm>
            <a:prstGeom prst="rect">
              <a:avLst/>
            </a:prstGeom>
          </p:spPr>
        </p:pic>
        <p:pic>
          <p:nvPicPr>
            <p:cNvPr id="66" name="object 66"/>
            <p:cNvPicPr/>
            <p:nvPr/>
          </p:nvPicPr>
          <p:blipFill>
            <a:blip r:embed="rId12" cstate="print"/>
            <a:stretch>
              <a:fillRect/>
            </a:stretch>
          </p:blipFill>
          <p:spPr>
            <a:xfrm>
              <a:off x="3160557" y="474323"/>
              <a:ext cx="1159446" cy="416509"/>
            </a:xfrm>
            <a:prstGeom prst="rect">
              <a:avLst/>
            </a:prstGeom>
          </p:spPr>
        </p:pic>
        <p:pic>
          <p:nvPicPr>
            <p:cNvPr id="67" name="object 67"/>
            <p:cNvPicPr/>
            <p:nvPr/>
          </p:nvPicPr>
          <p:blipFill>
            <a:blip r:embed="rId13" cstate="print"/>
            <a:stretch>
              <a:fillRect/>
            </a:stretch>
          </p:blipFill>
          <p:spPr>
            <a:xfrm>
              <a:off x="457199" y="472950"/>
              <a:ext cx="2506345" cy="427837"/>
            </a:xfrm>
            <a:prstGeom prst="rect">
              <a:avLst/>
            </a:prstGeom>
          </p:spPr>
        </p:pic>
      </p:grpSp>
      <p:grpSp>
        <p:nvGrpSpPr>
          <p:cNvPr id="69" name="object 69">
            <a:extLst>
              <a:ext uri="{C183D7F6-B498-43B3-948B-1728B52AA6E4}">
                <adec:decorative xmlns:adec="http://schemas.microsoft.com/office/drawing/2017/decorative" val="1"/>
              </a:ext>
            </a:extLst>
          </p:cNvPr>
          <p:cNvGrpSpPr/>
          <p:nvPr/>
        </p:nvGrpSpPr>
        <p:grpSpPr>
          <a:xfrm>
            <a:off x="415541" y="267315"/>
            <a:ext cx="8175844" cy="6220526"/>
            <a:chOff x="485952" y="84010"/>
            <a:chExt cx="9561195" cy="7274559"/>
          </a:xfrm>
        </p:grpSpPr>
        <p:pic>
          <p:nvPicPr>
            <p:cNvPr id="70" name="object 70"/>
            <p:cNvPicPr/>
            <p:nvPr/>
          </p:nvPicPr>
          <p:blipFill>
            <a:blip r:embed="rId14" cstate="print"/>
            <a:stretch>
              <a:fillRect/>
            </a:stretch>
          </p:blipFill>
          <p:spPr>
            <a:xfrm>
              <a:off x="485952" y="7227010"/>
              <a:ext cx="2193101" cy="131330"/>
            </a:xfrm>
            <a:prstGeom prst="rect">
              <a:avLst/>
            </a:prstGeom>
          </p:spPr>
        </p:pic>
        <p:pic>
          <p:nvPicPr>
            <p:cNvPr id="71" name="object 71"/>
            <p:cNvPicPr/>
            <p:nvPr/>
          </p:nvPicPr>
          <p:blipFill>
            <a:blip r:embed="rId15" cstate="print"/>
            <a:stretch>
              <a:fillRect/>
            </a:stretch>
          </p:blipFill>
          <p:spPr>
            <a:xfrm>
              <a:off x="8817419" y="84010"/>
              <a:ext cx="1229156" cy="1079995"/>
            </a:xfrm>
            <a:prstGeom prst="rect">
              <a:avLst/>
            </a:prstGeom>
          </p:spPr>
        </p:pic>
      </p:grpSp>
    </p:spTree>
    <p:extLst>
      <p:ext uri="{BB962C8B-B14F-4D97-AF65-F5344CB8AC3E}">
        <p14:creationId xmlns:p14="http://schemas.microsoft.com/office/powerpoint/2010/main" val="1293911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66CDBFEB-8155-E196-0F6A-759DC601F3F8}"/>
            </a:ext>
          </a:extLst>
        </p:cNvPr>
        <p:cNvGrpSpPr/>
        <p:nvPr/>
      </p:nvGrpSpPr>
      <p:grpSpPr>
        <a:xfrm>
          <a:off x="0" y="0"/>
          <a:ext cx="0" cy="0"/>
          <a:chOff x="0" y="0"/>
          <a:chExt cx="0" cy="0"/>
        </a:xfrm>
      </p:grpSpPr>
      <p:sp>
        <p:nvSpPr>
          <p:cNvPr id="91" name="Shape 91" title="Text area">
            <a:extLst>
              <a:ext uri="{FF2B5EF4-FFF2-40B4-BE49-F238E27FC236}">
                <a16:creationId xmlns:a16="http://schemas.microsoft.com/office/drawing/2014/main" id="{619AF26D-83B1-8092-D7E9-E3CF6078AA9B}"/>
              </a:ext>
            </a:extLst>
          </p:cNvPr>
          <p:cNvSpPr txBox="1">
            <a:spLocks noGrp="1"/>
          </p:cNvSpPr>
          <p:nvPr>
            <p:ph type="body" idx="1"/>
          </p:nvPr>
        </p:nvSpPr>
        <p:spPr>
          <a:xfrm>
            <a:off x="360362" y="1800225"/>
            <a:ext cx="8423274" cy="4319587"/>
          </a:xfrm>
          <a:prstGeom prst="rect">
            <a:avLst/>
          </a:prstGeom>
          <a:noFill/>
          <a:ln>
            <a:noFill/>
          </a:ln>
        </p:spPr>
        <p:txBody>
          <a:bodyPr lIns="0" tIns="0" rIns="0" bIns="0" anchor="t" anchorCtr="0">
            <a:noAutofit/>
          </a:bodyPr>
          <a:lstStyle/>
          <a:p>
            <a:pPr>
              <a:buNone/>
            </a:pPr>
            <a:r>
              <a:rPr lang="en-US" b="1" dirty="0">
                <a:solidFill>
                  <a:srgbClr val="1E53A3"/>
                </a:solidFill>
                <a:effectLst/>
                <a:latin typeface="Calibri" panose="020F0502020204030204" pitchFamily="34" charset="0"/>
                <a:ea typeface="Calibri" panose="020F0502020204030204" pitchFamily="34" charset="0"/>
                <a:cs typeface="Calibri" panose="020F0502020204030204" pitchFamily="34" charset="0"/>
                <a:hlinkClick r:id="rId3" tooltip="http://www.ndti.org.uk/"/>
              </a:rPr>
              <a:t>Links</a:t>
            </a:r>
            <a:endParaRPr lang="en-US" b="1" dirty="0">
              <a:solidFill>
                <a:srgbClr val="1E53A3"/>
              </a:solidFill>
              <a:latin typeface="Calibri" panose="020F0502020204030204" pitchFamily="34" charset="0"/>
              <a:ea typeface="Calibri" panose="020F0502020204030204" pitchFamily="34" charset="0"/>
              <a:cs typeface="Calibri" panose="020F0502020204030204" pitchFamily="34" charset="0"/>
              <a:hlinkClick r:id="rId3" tooltip="http://www.ndti.org.uk/"/>
            </a:endParaRPr>
          </a:p>
          <a:p>
            <a:pPr>
              <a:buNone/>
            </a:pPr>
            <a:r>
              <a:rPr lang="en-US" sz="2000" dirty="0">
                <a:solidFill>
                  <a:srgbClr val="1E53A3"/>
                </a:solidFill>
                <a:effectLst/>
                <a:latin typeface="Calibri" panose="020F0502020204030204" pitchFamily="34" charset="0"/>
                <a:ea typeface="Calibri" panose="020F0502020204030204" pitchFamily="34" charset="0"/>
                <a:cs typeface="Calibri" panose="020F0502020204030204" pitchFamily="34" charset="0"/>
                <a:hlinkClick r:id="rId3" tooltip="http://www.ndti.org.uk/"/>
              </a:rPr>
              <a:t> </a:t>
            </a:r>
            <a:r>
              <a:rPr lang="en-US" sz="2800" dirty="0">
                <a:solidFill>
                  <a:srgbClr val="1E53A3"/>
                </a:solidFill>
                <a:effectLst/>
                <a:latin typeface="Calibri" panose="020F0502020204030204" pitchFamily="34" charset="0"/>
                <a:ea typeface="Calibri" panose="020F0502020204030204" pitchFamily="34" charset="0"/>
                <a:cs typeface="Calibri" panose="020F0502020204030204" pitchFamily="34" charset="0"/>
                <a:hlinkClick r:id="rId3" tooltip="http://www.ndti.org.uk/"/>
              </a:rPr>
              <a:t>www.ndti.org.uk</a:t>
            </a:r>
            <a:endParaRPr lang="en-US" sz="2800" dirty="0">
              <a:solidFill>
                <a:srgbClr val="1E53A3"/>
              </a:solidFill>
              <a:effectLst/>
              <a:latin typeface="Calibri" panose="020F0502020204030204" pitchFamily="34" charset="0"/>
              <a:ea typeface="Calibri" panose="020F0502020204030204" pitchFamily="34" charset="0"/>
              <a:cs typeface="Calibri" panose="020F0502020204030204" pitchFamily="34" charset="0"/>
            </a:endParaRPr>
          </a:p>
          <a:p>
            <a:pPr>
              <a:buNone/>
            </a:pPr>
            <a:br>
              <a:rPr lang="en-US" sz="2800" dirty="0">
                <a:effectLst/>
                <a:latin typeface="Calibri" panose="020F0502020204030204" pitchFamily="34" charset="0"/>
                <a:ea typeface="Calibri" panose="020F0502020204030204" pitchFamily="34" charset="0"/>
                <a:cs typeface="Calibri" panose="020F0502020204030204" pitchFamily="34" charset="0"/>
              </a:rPr>
            </a:br>
            <a:r>
              <a:rPr lang="en-US" sz="2800" dirty="0">
                <a:effectLst/>
                <a:latin typeface="Calibri" panose="020F0502020204030204" pitchFamily="34" charset="0"/>
                <a:ea typeface="Calibri" panose="020F0502020204030204" pitchFamily="34" charset="0"/>
                <a:cs typeface="Calibri" panose="020F0502020204030204" pitchFamily="34" charset="0"/>
                <a:hlinkClick r:id="rId4" tooltip="https://www.gov.uk/government/publications/careers-guidance-provision-for-young-people-in-schools"/>
              </a:rPr>
              <a:t>Careers guidance and access for education and training providers - GOV.UK</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buNone/>
            </a:pPr>
            <a:br>
              <a:rPr lang="en-US" sz="2800" dirty="0">
                <a:effectLst/>
                <a:latin typeface="Calibri" panose="020F0502020204030204" pitchFamily="34" charset="0"/>
                <a:ea typeface="Calibri" panose="020F0502020204030204" pitchFamily="34" charset="0"/>
                <a:cs typeface="Calibri" panose="020F0502020204030204" pitchFamily="34" charset="0"/>
              </a:rPr>
            </a:br>
            <a:r>
              <a:rPr lang="en-US" sz="2800" dirty="0">
                <a:effectLst/>
                <a:latin typeface="Calibri" panose="020F0502020204030204" pitchFamily="34" charset="0"/>
                <a:ea typeface="Calibri" panose="020F0502020204030204" pitchFamily="34" charset="0"/>
                <a:cs typeface="Calibri" panose="020F0502020204030204" pitchFamily="34" charset="0"/>
                <a:hlinkClick r:id="rId5" tooltip="https://www.worcestershire.gov.uk/council-services/schools-education-and-learning/virtual-school/virtual-school-useful-links-guidance-and-resources"/>
              </a:rPr>
              <a:t>Virtual School useful links to guidance and resources | Worcestershire County Council</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buNone/>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F41D20E-C9B6-AE02-D41B-E413CA67CF4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476672"/>
            <a:ext cx="2175842" cy="6102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57A797-975F-A9A3-DD6E-C2AFC9AF3FE0}"/>
              </a:ext>
            </a:extLst>
          </p:cNvPr>
          <p:cNvSpPr>
            <a:spLocks noGrp="1"/>
          </p:cNvSpPr>
          <p:nvPr>
            <p:ph type="title"/>
          </p:nvPr>
        </p:nvSpPr>
        <p:spPr>
          <a:xfrm>
            <a:off x="3419872" y="980728"/>
            <a:ext cx="7269161" cy="1143000"/>
          </a:xfrm>
        </p:spPr>
        <p:txBody>
          <a:bodyPr/>
          <a:lstStyle/>
          <a:p>
            <a:r>
              <a:rPr lang="en-GB" sz="800" dirty="0">
                <a:solidFill>
                  <a:schemeClr val="bg1"/>
                </a:solidFill>
              </a:rPr>
              <a:t>Links</a:t>
            </a:r>
          </a:p>
        </p:txBody>
      </p:sp>
    </p:spTree>
    <p:extLst>
      <p:ext uri="{BB962C8B-B14F-4D97-AF65-F5344CB8AC3E}">
        <p14:creationId xmlns:p14="http://schemas.microsoft.com/office/powerpoint/2010/main" val="908545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title="Text area"/>
          <p:cNvSpPr txBox="1">
            <a:spLocks noGrp="1"/>
          </p:cNvSpPr>
          <p:nvPr>
            <p:ph type="body" idx="1"/>
          </p:nvPr>
        </p:nvSpPr>
        <p:spPr>
          <a:xfrm>
            <a:off x="360362" y="1800225"/>
            <a:ext cx="8423274" cy="4319587"/>
          </a:xfrm>
          <a:prstGeom prst="rect">
            <a:avLst/>
          </a:prstGeom>
          <a:noFill/>
          <a:ln>
            <a:noFill/>
          </a:ln>
        </p:spPr>
        <p:txBody>
          <a:bodyPr lIns="0" tIns="0" rIns="0" bIns="0" anchor="t" anchorCtr="0">
            <a:noAutofit/>
          </a:bodyPr>
          <a:lstStyle/>
          <a:p>
            <a:pPr marL="342900" marR="0" lvl="0" indent="-342900" algn="l" rtl="0">
              <a:spcBef>
                <a:spcPts val="0"/>
              </a:spcBef>
              <a:spcAft>
                <a:spcPts val="0"/>
              </a:spcAft>
              <a:buClr>
                <a:schemeClr val="dk1"/>
              </a:buClr>
              <a:buSzPct val="100000"/>
              <a:buFont typeface="Arial"/>
              <a:buNone/>
            </a:pPr>
            <a:r>
              <a:rPr lang="en-GB" sz="3200" b="1" i="0" u="none" strike="noStrike" cap="none" dirty="0">
                <a:solidFill>
                  <a:srgbClr val="7030A0"/>
                </a:solidFill>
                <a:latin typeface="Calibri"/>
                <a:ea typeface="Calibri"/>
                <a:cs typeface="Calibri"/>
                <a:sym typeface="Calibri"/>
              </a:rPr>
              <a:t>Virtual School Updates</a:t>
            </a:r>
          </a:p>
          <a:p>
            <a:r>
              <a:rPr lang="en-GB" dirty="0"/>
              <a:t>Additional Funding Requests – </a:t>
            </a:r>
            <a:r>
              <a:rPr lang="en-GB" sz="2400" dirty="0"/>
              <a:t>please do not commence interventions that will require additional funding without discussion with your Learning Advocate first.</a:t>
            </a:r>
          </a:p>
          <a:p>
            <a:r>
              <a:rPr lang="en-GB" dirty="0"/>
              <a:t>Suspensions – </a:t>
            </a:r>
            <a:r>
              <a:rPr lang="en-GB" sz="2400" dirty="0"/>
              <a:t>all suspensions should be shared with the Virtual School immediately, and official letters provided. </a:t>
            </a:r>
          </a:p>
          <a:p>
            <a:r>
              <a:rPr lang="en-GB" dirty="0"/>
              <a:t>Support &amp; Guidance </a:t>
            </a:r>
            <a:r>
              <a:rPr lang="en-GB" sz="2400" dirty="0"/>
              <a:t>will be bookable via CPD going forward – watch this space!</a:t>
            </a:r>
          </a:p>
          <a:p>
            <a:pPr marL="342900" marR="0" lvl="0" indent="-342900" algn="l" rtl="0">
              <a:spcBef>
                <a:spcPts val="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F74E2C50-10A2-43DE-07CB-98FA0E25A35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76672"/>
            <a:ext cx="2175842" cy="6102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ABB89E-A3A1-E139-2DBD-56382B5F6749}"/>
              </a:ext>
            </a:extLst>
          </p:cNvPr>
          <p:cNvSpPr>
            <a:spLocks noGrp="1"/>
          </p:cNvSpPr>
          <p:nvPr>
            <p:ph type="title"/>
          </p:nvPr>
        </p:nvSpPr>
        <p:spPr>
          <a:xfrm>
            <a:off x="3491880" y="1061624"/>
            <a:ext cx="7269161" cy="1143000"/>
          </a:xfrm>
        </p:spPr>
        <p:txBody>
          <a:bodyPr/>
          <a:lstStyle/>
          <a:p>
            <a:r>
              <a:rPr lang="en-GB" sz="800" b="1" dirty="0">
                <a:solidFill>
                  <a:schemeClr val="bg1"/>
                </a:solidFill>
              </a:rPr>
              <a:t>Virtual School Updates</a:t>
            </a:r>
            <a:br>
              <a:rPr lang="en-GB" sz="800" b="1" dirty="0">
                <a:solidFill>
                  <a:schemeClr val="bg1"/>
                </a:solidFill>
              </a:rPr>
            </a:br>
            <a:endParaRPr lang="en-GB" sz="800" dirty="0">
              <a:solidFill>
                <a:schemeClr val="bg1"/>
              </a:solidFill>
            </a:endParaRPr>
          </a:p>
        </p:txBody>
      </p:sp>
    </p:spTree>
    <p:extLst>
      <p:ext uri="{BB962C8B-B14F-4D97-AF65-F5344CB8AC3E}">
        <p14:creationId xmlns:p14="http://schemas.microsoft.com/office/powerpoint/2010/main" val="2425947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title="Text area"/>
          <p:cNvSpPr txBox="1">
            <a:spLocks noGrp="1"/>
          </p:cNvSpPr>
          <p:nvPr>
            <p:ph type="body" idx="1"/>
          </p:nvPr>
        </p:nvSpPr>
        <p:spPr>
          <a:xfrm>
            <a:off x="360362" y="1800225"/>
            <a:ext cx="8423274" cy="4319587"/>
          </a:xfrm>
          <a:prstGeom prst="rect">
            <a:avLst/>
          </a:prstGeom>
          <a:noFill/>
          <a:ln>
            <a:noFill/>
          </a:ln>
        </p:spPr>
        <p:txBody>
          <a:bodyPr lIns="0" tIns="0" rIns="0" bIns="0" anchor="t" anchorCtr="0">
            <a:noAutofit/>
          </a:bodyPr>
          <a:lstStyle/>
          <a:p>
            <a:pPr marL="342900" marR="0" lvl="0" indent="-342900" algn="l" rtl="0">
              <a:spcBef>
                <a:spcPts val="0"/>
              </a:spcBef>
              <a:spcAft>
                <a:spcPts val="0"/>
              </a:spcAft>
              <a:buClr>
                <a:schemeClr val="dk1"/>
              </a:buClr>
              <a:buSzPct val="100000"/>
              <a:buFont typeface="Arial"/>
              <a:buNone/>
            </a:pPr>
            <a:endParaRPr lang="en-US" sz="4000" b="1" i="0" u="none" strike="noStrike" cap="none" dirty="0">
              <a:solidFill>
                <a:srgbClr val="7030A0"/>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sz="4000" b="1" i="0" u="none" strike="noStrike" cap="none" dirty="0">
              <a:solidFill>
                <a:srgbClr val="7030A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CA6259FF-D3D4-A7EE-CB25-3C9DAA170AC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76672"/>
            <a:ext cx="2175842" cy="6102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Question ClipArt">
            <a:extLst>
              <a:ext uri="{FF2B5EF4-FFF2-40B4-BE49-F238E27FC236}">
                <a16:creationId xmlns:a16="http://schemas.microsoft.com/office/drawing/2014/main" id="{1E3B1503-1677-C58C-E547-DEF009D07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836712"/>
            <a:ext cx="4319101" cy="4825947"/>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0CFA818-885B-FA68-7544-6F9204385F3D}"/>
              </a:ext>
            </a:extLst>
          </p:cNvPr>
          <p:cNvSpPr>
            <a:spLocks noGrp="1"/>
          </p:cNvSpPr>
          <p:nvPr>
            <p:ph type="title"/>
          </p:nvPr>
        </p:nvSpPr>
        <p:spPr/>
        <p:txBody>
          <a:bodyPr/>
          <a:lstStyle/>
          <a:p>
            <a:r>
              <a:rPr lang="en-GB" sz="800" dirty="0">
                <a:solidFill>
                  <a:schemeClr val="bg1"/>
                </a:solidFill>
              </a:rPr>
              <a:t>Q and A</a:t>
            </a:r>
          </a:p>
        </p:txBody>
      </p:sp>
    </p:spTree>
    <p:extLst>
      <p:ext uri="{BB962C8B-B14F-4D97-AF65-F5344CB8AC3E}">
        <p14:creationId xmlns:p14="http://schemas.microsoft.com/office/powerpoint/2010/main" val="412785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title="Title"/>
          <p:cNvSpPr txBox="1">
            <a:spLocks noGrp="1"/>
          </p:cNvSpPr>
          <p:nvPr>
            <p:ph type="ctrTitle"/>
          </p:nvPr>
        </p:nvSpPr>
        <p:spPr>
          <a:xfrm>
            <a:off x="360362" y="548680"/>
            <a:ext cx="8423274" cy="1440160"/>
          </a:xfrm>
          <a:prstGeom prst="rect">
            <a:avLst/>
          </a:prstGeom>
          <a:noFill/>
          <a:ln>
            <a:noFill/>
          </a:ln>
        </p:spPr>
        <p:txBody>
          <a:bodyPr lIns="36000" tIns="36000" rIns="36000" bIns="36000" anchor="ctr" anchorCtr="0">
            <a:noAutofit/>
          </a:bodyPr>
          <a:lstStyle/>
          <a:p>
            <a:r>
              <a:rPr lang="en-GB" sz="4000" dirty="0">
                <a:solidFill>
                  <a:schemeClr val="accent4"/>
                </a:solidFill>
              </a:rPr>
              <a:t>Agenda Tuesday, 8</a:t>
            </a:r>
            <a:r>
              <a:rPr lang="en-GB" sz="4000" baseline="30000" dirty="0">
                <a:solidFill>
                  <a:schemeClr val="accent4"/>
                </a:solidFill>
              </a:rPr>
              <a:t>th</a:t>
            </a:r>
            <a:r>
              <a:rPr lang="en-GB" sz="4000" dirty="0">
                <a:solidFill>
                  <a:schemeClr val="accent4"/>
                </a:solidFill>
              </a:rPr>
              <a:t> April 2025</a:t>
            </a:r>
            <a:endParaRPr lang="en-US" sz="4000" i="1" dirty="0">
              <a:solidFill>
                <a:schemeClr val="accent4"/>
              </a:solidFill>
              <a:effectLst/>
            </a:endParaRPr>
          </a:p>
        </p:txBody>
      </p:sp>
      <p:pic>
        <p:nvPicPr>
          <p:cNvPr id="2" name="Picture 1">
            <a:extLst>
              <a:ext uri="{FF2B5EF4-FFF2-40B4-BE49-F238E27FC236}">
                <a16:creationId xmlns:a16="http://schemas.microsoft.com/office/drawing/2014/main" id="{744ECBFB-0FC6-7D04-45B1-BA69E2AE6FE1}"/>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57192"/>
            <a:ext cx="4320480" cy="1218456"/>
          </a:xfrm>
          <a:prstGeom prst="rect">
            <a:avLst/>
          </a:prstGeom>
          <a:noFill/>
          <a:ln>
            <a:noFill/>
          </a:ln>
        </p:spPr>
      </p:pic>
      <p:sp>
        <p:nvSpPr>
          <p:cNvPr id="4" name="TextBox 3">
            <a:extLst>
              <a:ext uri="{FF2B5EF4-FFF2-40B4-BE49-F238E27FC236}">
                <a16:creationId xmlns:a16="http://schemas.microsoft.com/office/drawing/2014/main" id="{220017B4-5C68-5A3B-66E5-BF12490A9A2B}"/>
              </a:ext>
            </a:extLst>
          </p:cNvPr>
          <p:cNvSpPr txBox="1"/>
          <p:nvPr/>
        </p:nvSpPr>
        <p:spPr>
          <a:xfrm>
            <a:off x="251520" y="1844824"/>
            <a:ext cx="8711306" cy="1477328"/>
          </a:xfrm>
          <a:prstGeom prst="rect">
            <a:avLst/>
          </a:prstGeom>
          <a:noFill/>
        </p:spPr>
        <p:txBody>
          <a:bodyPr wrap="square">
            <a:spAutoFit/>
          </a:bodyPr>
          <a:lstStyle/>
          <a:p>
            <a:pPr marL="342900" indent="-342900">
              <a:buFont typeface="Arial" panose="020B0604020202020204" pitchFamily="34" charset="0"/>
              <a:buChar char="•"/>
            </a:pPr>
            <a:r>
              <a:rPr lang="en-GB" sz="1800" b="1" dirty="0">
                <a:solidFill>
                  <a:schemeClr val="tx1"/>
                </a:solidFill>
              </a:rPr>
              <a:t>WAGOLL – Paula Hemming &amp; Sam Purser, VS Learning Advocates</a:t>
            </a:r>
          </a:p>
          <a:p>
            <a:endParaRPr lang="en-GB" sz="1800" b="1" dirty="0">
              <a:solidFill>
                <a:schemeClr val="tx1"/>
              </a:solidFill>
            </a:endParaRPr>
          </a:p>
          <a:p>
            <a:pPr marL="342900" indent="-342900">
              <a:buFont typeface="Arial" panose="020B0604020202020204" pitchFamily="34" charset="0"/>
              <a:buChar char="•"/>
            </a:pPr>
            <a:r>
              <a:rPr lang="en-GB" sz="1800" b="1" dirty="0">
                <a:solidFill>
                  <a:schemeClr val="tx1"/>
                </a:solidFill>
              </a:rPr>
              <a:t>SEND update- Mary Williams, VS SEND Lead &amp; Learning Advocate</a:t>
            </a:r>
          </a:p>
          <a:p>
            <a:endParaRPr lang="en-GB" sz="1800" b="1" dirty="0">
              <a:solidFill>
                <a:schemeClr val="tx1"/>
              </a:solidFill>
            </a:endParaRPr>
          </a:p>
          <a:p>
            <a:pPr marL="342900" indent="-342900">
              <a:buFont typeface="Arial" panose="020B0604020202020204" pitchFamily="34" charset="0"/>
              <a:buChar char="•"/>
            </a:pPr>
            <a:r>
              <a:rPr lang="en-GB" sz="1800" b="1" dirty="0">
                <a:solidFill>
                  <a:schemeClr val="tx1"/>
                </a:solidFill>
              </a:rPr>
              <a:t>PEP Updates and questions – Paula Hemming, VS Learning Advocate.</a:t>
            </a:r>
          </a:p>
        </p:txBody>
      </p:sp>
    </p:spTree>
    <p:extLst>
      <p:ext uri="{BB962C8B-B14F-4D97-AF65-F5344CB8AC3E}">
        <p14:creationId xmlns:p14="http://schemas.microsoft.com/office/powerpoint/2010/main" val="247030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title="Text area"/>
          <p:cNvSpPr txBox="1">
            <a:spLocks noGrp="1"/>
          </p:cNvSpPr>
          <p:nvPr>
            <p:ph type="title" idx="4294967295"/>
          </p:nvPr>
        </p:nvSpPr>
        <p:spPr>
          <a:xfrm>
            <a:off x="360363" y="1800225"/>
            <a:ext cx="8423275" cy="43195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7030A0"/>
                </a:solidFill>
                <a:effectLst/>
                <a:uLnTx/>
                <a:uFillTx/>
                <a:latin typeface="Calibri" panose="020F0502020204030204"/>
                <a:ea typeface="Aptos" panose="020B0004020202020204" pitchFamily="34" charset="0"/>
                <a:cs typeface="Calibri" panose="020F0502020204030204" pitchFamily="34" charset="0"/>
                <a:sym typeface="Calibri"/>
              </a:rPr>
              <a:t>WAGOLL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7030A0"/>
                </a:solidFill>
                <a:effectLst/>
                <a:uLnTx/>
                <a:uFillTx/>
                <a:latin typeface="Calibri"/>
                <a:ea typeface="+mn-ea"/>
                <a:cs typeface="Calibri" panose="020F0502020204030204" pitchFamily="34" charset="0"/>
                <a:sym typeface="Calibri"/>
              </a:rPr>
              <a:t>What a Good One Looks Like</a:t>
            </a:r>
            <a:endParaRPr kumimoji="0" lang="en-GB" altLang="en-US" sz="2400" b="0" i="0" u="none" strike="noStrike" kern="1200" cap="none" spc="0" normalizeH="0" baseline="0" noProof="0" dirty="0">
              <a:ln>
                <a:noFill/>
              </a:ln>
              <a:solidFill>
                <a:srgbClr val="7030A0"/>
              </a:solidFill>
              <a:effectLst/>
              <a:uLnTx/>
              <a:uFillTx/>
              <a:latin typeface="Calibri" panose="020F0502020204030204"/>
              <a:ea typeface="+mn-ea"/>
              <a:cs typeface="+mn-cs"/>
              <a:sym typeface="Calibri"/>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7030A0"/>
                </a:solidFill>
                <a:effectLst/>
                <a:uLnTx/>
                <a:uFillTx/>
                <a:latin typeface="Calibri" panose="020F0502020204030204" pitchFamily="34" charset="0"/>
                <a:ea typeface="Aptos" panose="020B0004020202020204" pitchFamily="34" charset="0"/>
                <a:cs typeface="Calibri" panose="020F0502020204030204" pitchFamily="34" charset="0"/>
                <a:sym typeface="Calibri"/>
              </a:rPr>
              <a:t>April 2025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6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sym typeface="Calibri"/>
            </a:endParaRPr>
          </a:p>
          <a:p>
            <a:pPr marL="457200" marR="0" lvl="0" indent="-45720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kumimoji="0" lang="en-GB" sz="2400" b="0" i="0" u="none" strike="noStrike" kern="0" cap="none" spc="0" normalizeH="0" baseline="0" noProof="0" dirty="0">
                <a:ln>
                  <a:noFill/>
                </a:ln>
                <a:solidFill>
                  <a:schemeClr val="dk1"/>
                </a:solidFill>
                <a:effectLst/>
                <a:uLnTx/>
                <a:uFillTx/>
                <a:latin typeface="Calibri"/>
                <a:ea typeface="Calibri"/>
                <a:cs typeface="Calibri"/>
                <a:sym typeface="Calibri"/>
              </a:rPr>
              <a:t>Each section has been completed for that particular section, it may not relate to other sections of the form.</a:t>
            </a:r>
          </a:p>
          <a:p>
            <a:pPr marL="457200" marR="0" lvl="0" indent="-45720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kumimoji="0" lang="en-GB" sz="2400" b="0" i="0" u="none" strike="noStrike" kern="0" cap="none" spc="0" normalizeH="0" baseline="0" noProof="0" dirty="0">
                <a:ln>
                  <a:noFill/>
                </a:ln>
                <a:solidFill>
                  <a:schemeClr val="dk1"/>
                </a:solidFill>
                <a:effectLst/>
                <a:uLnTx/>
                <a:uFillTx/>
                <a:latin typeface="Calibri"/>
                <a:ea typeface="Calibri"/>
                <a:cs typeface="Calibri"/>
                <a:sym typeface="Calibri"/>
              </a:rPr>
              <a:t>The WAGOLL is an amalgamation of several CYP, of different ages, and is an example of the detail required.</a:t>
            </a:r>
          </a:p>
          <a:p>
            <a:pPr marL="457200" marR="0" lvl="0" indent="-45720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kumimoji="0" lang="en-GB" sz="2400" b="0" i="0" u="none" strike="noStrike" kern="0" cap="none" spc="0" normalizeH="0" baseline="0" noProof="0" dirty="0">
                <a:ln>
                  <a:noFill/>
                </a:ln>
                <a:solidFill>
                  <a:schemeClr val="dk1"/>
                </a:solidFill>
                <a:effectLst/>
                <a:uLnTx/>
                <a:uFillTx/>
                <a:latin typeface="Calibri"/>
                <a:ea typeface="Calibri"/>
                <a:cs typeface="Calibri"/>
                <a:sym typeface="Calibri"/>
              </a:rPr>
              <a:t>There can never be too much information on the PEP!</a:t>
            </a:r>
          </a:p>
          <a:p>
            <a:pPr marL="457200" marR="0" lvl="0" indent="-457200" algn="l" defTabSz="914400" rtl="0" eaLnBrk="1" fontAlgn="auto" latinLnBrk="0" hangingPunct="1">
              <a:lnSpc>
                <a:spcPct val="100000"/>
              </a:lnSpc>
              <a:spcBef>
                <a:spcPts val="0"/>
              </a:spcBef>
              <a:spcAft>
                <a:spcPts val="0"/>
              </a:spcAft>
              <a:buClr>
                <a:schemeClr val="dk1"/>
              </a:buClr>
              <a:buSzPct val="100000"/>
              <a:buFont typeface="Arial"/>
              <a:buChar char="•"/>
              <a:tabLst/>
              <a:defRPr/>
            </a:pPr>
            <a:endParaRPr kumimoji="0" lang="en-GB" sz="16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28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28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chemeClr val="dk1"/>
              </a:buClr>
              <a:buSzPct val="100000"/>
              <a:buFont typeface="Arial"/>
              <a:buNone/>
              <a:tabLst/>
              <a:defRPr/>
            </a:pPr>
            <a:endParaRPr kumimoji="0" lang="en-GB" sz="1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A1A2EA69-B996-727E-DF46-E2B36B55870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35" y="681212"/>
            <a:ext cx="2175842" cy="6102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a:extLst>
              <a:ext uri="{FF2B5EF4-FFF2-40B4-BE49-F238E27FC236}">
                <a16:creationId xmlns:a16="http://schemas.microsoft.com/office/drawing/2014/main" id="{E9F01B10-25C8-5757-27F6-7046245804D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5403965"/>
              </p:ext>
            </p:extLst>
          </p:nvPr>
        </p:nvGraphicFramePr>
        <p:xfrm>
          <a:off x="930487" y="5373216"/>
          <a:ext cx="1074737" cy="517525"/>
        </p:xfrm>
        <a:graphic>
          <a:graphicData uri="http://schemas.openxmlformats.org/presentationml/2006/ole">
            <mc:AlternateContent xmlns:mc="http://schemas.openxmlformats.org/markup-compatibility/2006">
              <mc:Choice xmlns:v="urn:schemas-microsoft-com:vml" Requires="v">
                <p:oleObj name="Packager Shell Object" showAsIcon="1" r:id="rId4" imgW="1074314" imgH="517956" progId="Package">
                  <p:embed/>
                </p:oleObj>
              </mc:Choice>
              <mc:Fallback>
                <p:oleObj name="Packager Shell Object" showAsIcon="1" r:id="rId4" imgW="1074314" imgH="517956" progId="Package">
                  <p:embed/>
                  <p:pic>
                    <p:nvPicPr>
                      <p:cNvPr id="0" name=""/>
                      <p:cNvPicPr/>
                      <p:nvPr/>
                    </p:nvPicPr>
                    <p:blipFill>
                      <a:blip r:embed="rId5"/>
                      <a:stretch>
                        <a:fillRect/>
                      </a:stretch>
                    </p:blipFill>
                    <p:spPr>
                      <a:xfrm>
                        <a:off x="930487" y="5373216"/>
                        <a:ext cx="1074737" cy="517525"/>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342835-CDEA-3BA3-3F37-565462425A15}"/>
              </a:ext>
            </a:extLst>
          </p:cNvPr>
          <p:cNvSpPr>
            <a:spLocks noGrp="1"/>
          </p:cNvSpPr>
          <p:nvPr>
            <p:ph type="title" idx="4294967295"/>
          </p:nvPr>
        </p:nvSpPr>
        <p:spPr>
          <a:xfrm>
            <a:off x="468313" y="476250"/>
            <a:ext cx="8218487" cy="5649913"/>
          </a:xfrm>
          <a:prstGeom prst="rect">
            <a:avLst/>
          </a:prstGeom>
          <a:noFill/>
          <a:ln>
            <a:noFill/>
            <a:prstDash/>
          </a:ln>
          <a:effectLst/>
        </p:spPr>
        <p:txBody>
          <a:bodyPr rot="0" spcFirstLastPara="0" vertOverflow="overflow" horzOverflow="overflow" vert="horz" wrap="square" lIns="91425" tIns="91425" rIns="91425" bIns="91425" numCol="1" spcCol="0" rtlCol="0" fromWordArt="0" anchor="t" anchorCtr="0" forceAA="0" compatLnSpc="1">
            <a:prstTxWarp prst="textNoShape">
              <a:avLst/>
            </a:prstTxWarp>
            <a:noAutofit/>
          </a:bodyPr>
          <a:lstStyle/>
          <a:p>
            <a:pPr marL="203200" marR="0" lvl="0" indent="0" algn="ctr" defTabSz="914400" rtl="0" eaLnBrk="1" fontAlgn="auto" latinLnBrk="0" hangingPunct="1">
              <a:lnSpc>
                <a:spcPct val="100000"/>
              </a:lnSpc>
              <a:spcBef>
                <a:spcPts val="640"/>
              </a:spcBef>
              <a:spcAft>
                <a:spcPts val="0"/>
              </a:spcAft>
              <a:buClr>
                <a:schemeClr val="dk1"/>
              </a:buClr>
              <a:buSzPct val="100000"/>
              <a:buFont typeface="Arial"/>
              <a:buNone/>
              <a:tabLst/>
              <a:defRPr/>
            </a:pPr>
            <a:r>
              <a:rPr kumimoji="0" lang="en-GB" sz="2400" b="1"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The importance of completing the forms in advance of the meeting:</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Allows Learning Advocate to review and come to the meeting prepared with support and guidance.</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Generally shorter meetings, as all detail required is already recorded.</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Alerts Learning Advocate to potential areas of concern or celebration.</a:t>
            </a: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203200" marR="0" lvl="0" indent="0" algn="ctr" defTabSz="914400" rtl="0" eaLnBrk="1" fontAlgn="auto" latinLnBrk="0" hangingPunct="1">
              <a:lnSpc>
                <a:spcPct val="100000"/>
              </a:lnSpc>
              <a:spcBef>
                <a:spcPts val="640"/>
              </a:spcBef>
              <a:spcAft>
                <a:spcPts val="0"/>
              </a:spcAft>
              <a:buClr>
                <a:schemeClr val="dk1"/>
              </a:buClr>
              <a:buSzPct val="100000"/>
              <a:buFont typeface="Arial"/>
              <a:buNone/>
              <a:tabLst/>
              <a:defRPr/>
            </a:pPr>
            <a:r>
              <a:rPr kumimoji="0" lang="en-GB" sz="2400" b="1"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The importance of submitting the forms within agreed timeframes:</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Swift approval of funding.</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Timely distribution of Quality Assured PEP document to all involved professionals.</a:t>
            </a: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r>
              <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rPr>
              <a:t>Actions for the CYP can be implemented without drift and delay.</a:t>
            </a: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546100" marR="0" lvl="0" indent="-342900" algn="l" defTabSz="914400" rtl="0" eaLnBrk="1" fontAlgn="auto" latinLnBrk="0" hangingPunct="1">
              <a:lnSpc>
                <a:spcPct val="100000"/>
              </a:lnSpc>
              <a:spcBef>
                <a:spcPts val="640"/>
              </a:spcBef>
              <a:spcAft>
                <a:spcPts val="0"/>
              </a:spcAft>
              <a:buClr>
                <a:schemeClr val="dk1"/>
              </a:buClr>
              <a:buSzPct val="100000"/>
              <a:buFont typeface="+mj-lt"/>
              <a:buAutoNum type="arabicPeriod"/>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endParaRPr kumimoji="0" lang="en-GB" sz="1800" b="0" i="0" u="none" strike="noStrike" kern="0" cap="none" spc="0" normalizeH="0" baseline="0" noProof="0" dirty="0">
              <a:ln>
                <a:noFill/>
              </a:ln>
              <a:solidFill>
                <a:schemeClr val="dk1"/>
              </a:solidFill>
              <a:effectLst/>
              <a:uLnTx/>
              <a:uFillTx/>
              <a:latin typeface="Aptos" panose="020B0004020202020204" pitchFamily="34" charset="0"/>
              <a:ea typeface="Times New Roman" panose="02020603050405020304" pitchFamily="18" charset="0"/>
              <a:cs typeface="Aptos" panose="020B0004020202020204" pitchFamily="34" charset="0"/>
              <a:sym typeface="Calibri"/>
            </a:endParaRPr>
          </a:p>
          <a:p>
            <a:pPr marL="342900" marR="0" lvl="0" indent="-139700" algn="l" defTabSz="914400" rtl="0" eaLnBrk="1" fontAlgn="auto" latinLnBrk="0" hangingPunct="1">
              <a:lnSpc>
                <a:spcPct val="100000"/>
              </a:lnSpc>
              <a:spcBef>
                <a:spcPts val="640"/>
              </a:spcBef>
              <a:spcAft>
                <a:spcPts val="0"/>
              </a:spcAft>
              <a:buClr>
                <a:schemeClr val="dk1"/>
              </a:buClr>
              <a:buSzPct val="100000"/>
              <a:buFont typeface="Arial"/>
              <a:buChar char="•"/>
              <a:tabLst/>
              <a:defRPr/>
            </a:pPr>
            <a:endParaRPr kumimoji="0" lang="en-GB" sz="3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0390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4282-0422-C5F6-CEA7-767966A9F187}"/>
              </a:ext>
            </a:extLst>
          </p:cNvPr>
          <p:cNvSpPr>
            <a:spLocks noGrp="1"/>
          </p:cNvSpPr>
          <p:nvPr>
            <p:ph type="title"/>
          </p:nvPr>
        </p:nvSpPr>
        <p:spPr>
          <a:xfrm>
            <a:off x="395536" y="548680"/>
            <a:ext cx="5760640" cy="866924"/>
          </a:xfrm>
        </p:spPr>
        <p:txBody>
          <a:bodyPr anchor="ctr">
            <a:normAutofit fontScale="90000"/>
          </a:bodyPr>
          <a:lstStyle/>
          <a:p>
            <a:r>
              <a:rPr lang="en-GB" b="1" dirty="0"/>
              <a:t>Post 16 Planning – SEND/EHCP</a:t>
            </a:r>
          </a:p>
        </p:txBody>
      </p:sp>
      <p:sp>
        <p:nvSpPr>
          <p:cNvPr id="3" name="Text Placeholder 2">
            <a:extLst>
              <a:ext uri="{FF2B5EF4-FFF2-40B4-BE49-F238E27FC236}">
                <a16:creationId xmlns:a16="http://schemas.microsoft.com/office/drawing/2014/main" id="{94815D47-25A7-97EF-8485-3AF25506D34A}"/>
              </a:ext>
            </a:extLst>
          </p:cNvPr>
          <p:cNvSpPr>
            <a:spLocks noGrp="1"/>
          </p:cNvSpPr>
          <p:nvPr>
            <p:ph type="body" idx="1"/>
          </p:nvPr>
        </p:nvSpPr>
        <p:spPr>
          <a:xfrm>
            <a:off x="354361" y="2060848"/>
            <a:ext cx="8435277" cy="4604469"/>
          </a:xfrm>
        </p:spPr>
        <p:txBody>
          <a:bodyPr anchor="t">
            <a:normAutofit/>
          </a:bodyPr>
          <a:lstStyle/>
          <a:p>
            <a:pPr marL="244345" indent="-244345">
              <a:lnSpc>
                <a:spcPct val="90000"/>
              </a:lnSpc>
              <a:spcAft>
                <a:spcPts val="513"/>
              </a:spcAft>
              <a:buFontTx/>
              <a:buChar char="-"/>
            </a:pPr>
            <a:r>
              <a:rPr lang="en-US" dirty="0"/>
              <a:t>Specific Post 16 planning for ALL young people (including CLA) needs to begin in Y9.</a:t>
            </a:r>
          </a:p>
          <a:p>
            <a:pPr marL="244345" indent="-244345">
              <a:lnSpc>
                <a:spcPct val="90000"/>
              </a:lnSpc>
              <a:spcAft>
                <a:spcPts val="513"/>
              </a:spcAft>
              <a:buFontTx/>
              <a:buChar char="-"/>
            </a:pPr>
            <a:r>
              <a:rPr lang="en-US" dirty="0"/>
              <a:t>Specific careers </a:t>
            </a:r>
            <a:r>
              <a:rPr lang="en-US" dirty="0" err="1"/>
              <a:t>programmes</a:t>
            </a:r>
            <a:r>
              <a:rPr lang="en-US" dirty="0"/>
              <a:t> should begin in Y7</a:t>
            </a:r>
          </a:p>
          <a:p>
            <a:pPr>
              <a:lnSpc>
                <a:spcPct val="90000"/>
              </a:lnSpc>
              <a:spcAft>
                <a:spcPts val="513"/>
              </a:spcAft>
            </a:pPr>
            <a:endParaRPr lang="en-US" sz="1000" dirty="0"/>
          </a:p>
          <a:p>
            <a:pPr>
              <a:lnSpc>
                <a:spcPct val="90000"/>
              </a:lnSpc>
              <a:spcAft>
                <a:spcPts val="513"/>
              </a:spcAft>
            </a:pPr>
            <a:endParaRPr lang="en-US" sz="1000" dirty="0"/>
          </a:p>
          <a:p>
            <a:pPr>
              <a:lnSpc>
                <a:spcPct val="90000"/>
              </a:lnSpc>
              <a:spcAft>
                <a:spcPts val="513"/>
              </a:spcAft>
            </a:pPr>
            <a:endParaRPr lang="en-GB" sz="1000" dirty="0"/>
          </a:p>
        </p:txBody>
      </p:sp>
    </p:spTree>
    <p:extLst>
      <p:ext uri="{BB962C8B-B14F-4D97-AF65-F5344CB8AC3E}">
        <p14:creationId xmlns:p14="http://schemas.microsoft.com/office/powerpoint/2010/main" val="2059057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3C67C-E8F9-A030-2F7C-D59EB4D98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F35FB-27CE-E6EE-4022-64A17571347B}"/>
              </a:ext>
            </a:extLst>
          </p:cNvPr>
          <p:cNvSpPr>
            <a:spLocks noGrp="1"/>
          </p:cNvSpPr>
          <p:nvPr>
            <p:ph type="title"/>
          </p:nvPr>
        </p:nvSpPr>
        <p:spPr>
          <a:xfrm>
            <a:off x="395536" y="548680"/>
            <a:ext cx="3586411" cy="866924"/>
          </a:xfrm>
        </p:spPr>
        <p:txBody>
          <a:bodyPr anchor="ctr">
            <a:normAutofit/>
          </a:bodyPr>
          <a:lstStyle/>
          <a:p>
            <a:r>
              <a:rPr lang="en-GB" b="1" dirty="0"/>
              <a:t>Post 16 Planning</a:t>
            </a:r>
          </a:p>
        </p:txBody>
      </p:sp>
      <p:sp>
        <p:nvSpPr>
          <p:cNvPr id="3" name="Text Placeholder 2">
            <a:extLst>
              <a:ext uri="{FF2B5EF4-FFF2-40B4-BE49-F238E27FC236}">
                <a16:creationId xmlns:a16="http://schemas.microsoft.com/office/drawing/2014/main" id="{09D3E306-5F88-15AE-5C9F-DCDB7B38FEC9}"/>
              </a:ext>
            </a:extLst>
          </p:cNvPr>
          <p:cNvSpPr>
            <a:spLocks noGrp="1"/>
          </p:cNvSpPr>
          <p:nvPr>
            <p:ph type="body" idx="1"/>
          </p:nvPr>
        </p:nvSpPr>
        <p:spPr>
          <a:xfrm>
            <a:off x="251520" y="1415604"/>
            <a:ext cx="8435277" cy="4604469"/>
          </a:xfrm>
        </p:spPr>
        <p:txBody>
          <a:bodyPr anchor="t">
            <a:normAutofit fontScale="25000" lnSpcReduction="20000"/>
          </a:bodyPr>
          <a:lstStyle/>
          <a:p>
            <a:pPr marL="244345" indent="-244345">
              <a:lnSpc>
                <a:spcPct val="90000"/>
              </a:lnSpc>
              <a:spcAft>
                <a:spcPts val="513"/>
              </a:spcAft>
              <a:buFontTx/>
              <a:buChar char="-"/>
            </a:pPr>
            <a:r>
              <a:rPr lang="en-US" sz="7200" b="1" dirty="0"/>
              <a:t>As a designated teacher you will often play a similar role to that of a parent / guardian and ensure that children in your care are as prepared as they can be to enter the world of work. Making sure that young people fully understand the wide range of career pathways and opportunities which are available to them is key to their preparation.</a:t>
            </a:r>
          </a:p>
          <a:p>
            <a:pPr marL="244345" indent="-244345">
              <a:lnSpc>
                <a:spcPct val="90000"/>
              </a:lnSpc>
              <a:spcAft>
                <a:spcPts val="513"/>
              </a:spcAft>
              <a:buFontTx/>
              <a:buChar char="-"/>
            </a:pPr>
            <a:endParaRPr lang="en-US" sz="7200" b="1" dirty="0"/>
          </a:p>
          <a:p>
            <a:pPr marL="244345" indent="-244345">
              <a:lnSpc>
                <a:spcPct val="90000"/>
              </a:lnSpc>
              <a:spcAft>
                <a:spcPts val="513"/>
              </a:spcAft>
              <a:buFontTx/>
              <a:buChar char="-"/>
            </a:pPr>
            <a:r>
              <a:rPr lang="en-US" sz="7200" b="1" dirty="0"/>
              <a:t>The DFE adopted the set of careers related standards known as the “Gatsby Benchmarks”. The Gatsby benchmarks formed a framework of standards that schools, and colleges can use to ensure they deliver a high-quality careers </a:t>
            </a:r>
            <a:r>
              <a:rPr lang="en-US" sz="7200" b="1" dirty="0" err="1"/>
              <a:t>programme</a:t>
            </a:r>
            <a:r>
              <a:rPr lang="en-US" sz="7200" b="1" dirty="0"/>
              <a:t> to students during their journey through education.</a:t>
            </a:r>
          </a:p>
          <a:p>
            <a:pPr marL="244345" indent="-244345">
              <a:lnSpc>
                <a:spcPct val="90000"/>
              </a:lnSpc>
              <a:spcAft>
                <a:spcPts val="513"/>
              </a:spcAft>
              <a:buFontTx/>
              <a:buChar char="-"/>
            </a:pPr>
            <a:endParaRPr lang="en-US" sz="7200" b="1" dirty="0"/>
          </a:p>
          <a:p>
            <a:pPr marL="244345" indent="-244345">
              <a:lnSpc>
                <a:spcPct val="90000"/>
              </a:lnSpc>
              <a:spcAft>
                <a:spcPts val="513"/>
              </a:spcAft>
              <a:buFontTx/>
              <a:buChar char="-"/>
            </a:pPr>
            <a:r>
              <a:rPr lang="en-US" sz="7200" b="1" dirty="0"/>
              <a:t>This</a:t>
            </a:r>
            <a:r>
              <a:rPr lang="en-US" sz="7200" b="1" i="1" dirty="0"/>
              <a:t> includes</a:t>
            </a:r>
            <a:r>
              <a:rPr lang="en-US" sz="7200" b="1" dirty="0"/>
              <a:t> SEN Schools.</a:t>
            </a:r>
          </a:p>
          <a:p>
            <a:pPr marL="244345" indent="-244345">
              <a:lnSpc>
                <a:spcPct val="90000"/>
              </a:lnSpc>
              <a:spcAft>
                <a:spcPts val="513"/>
              </a:spcAft>
              <a:buFontTx/>
              <a:buChar char="-"/>
            </a:pPr>
            <a:endParaRPr lang="en-US" sz="7200" b="1" dirty="0"/>
          </a:p>
          <a:p>
            <a:pPr marL="244345" indent="-244345">
              <a:lnSpc>
                <a:spcPct val="90000"/>
              </a:lnSpc>
              <a:spcAft>
                <a:spcPts val="513"/>
              </a:spcAft>
              <a:buFontTx/>
              <a:buChar char="-"/>
            </a:pPr>
            <a:r>
              <a:rPr lang="en-US" sz="7200" b="1" dirty="0"/>
              <a:t>OFSTED - All secondary schools are expected to provide effective careers information, education, advice and guidance (CIEAG), in line with the statutory ‘Careers guidance and access for education and training providers’ </a:t>
            </a:r>
          </a:p>
          <a:p>
            <a:pPr>
              <a:lnSpc>
                <a:spcPct val="90000"/>
              </a:lnSpc>
              <a:spcAft>
                <a:spcPts val="513"/>
              </a:spcAft>
            </a:pPr>
            <a:r>
              <a:rPr lang="en-US" sz="7200" b="1" dirty="0"/>
              <a:t>      </a:t>
            </a:r>
            <a:r>
              <a:rPr lang="en-US" sz="7200" b="1" dirty="0">
                <a:hlinkClick r:id="rId2"/>
              </a:rPr>
              <a:t>Careers guidance and access for education and training providers - GOV.UK</a:t>
            </a:r>
            <a:endParaRPr lang="en-US" sz="7200" b="1" dirty="0"/>
          </a:p>
          <a:p>
            <a:pPr>
              <a:lnSpc>
                <a:spcPct val="90000"/>
              </a:lnSpc>
              <a:spcAft>
                <a:spcPts val="513"/>
              </a:spcAft>
            </a:pPr>
            <a:r>
              <a:rPr lang="en-US" sz="7200" b="1" dirty="0"/>
              <a:t>- Worcestershire Careers Explainer for DTs (produced Dec 2021)</a:t>
            </a:r>
          </a:p>
          <a:p>
            <a:pPr>
              <a:lnSpc>
                <a:spcPct val="90000"/>
              </a:lnSpc>
              <a:spcAft>
                <a:spcPts val="513"/>
              </a:spcAft>
            </a:pPr>
            <a:endParaRPr lang="en-US" sz="1000" dirty="0"/>
          </a:p>
          <a:p>
            <a:pPr>
              <a:lnSpc>
                <a:spcPct val="90000"/>
              </a:lnSpc>
              <a:spcAft>
                <a:spcPts val="513"/>
              </a:spcAft>
            </a:pPr>
            <a:endParaRPr lang="en-US" sz="1000" dirty="0"/>
          </a:p>
          <a:p>
            <a:pPr>
              <a:lnSpc>
                <a:spcPct val="90000"/>
              </a:lnSpc>
              <a:spcAft>
                <a:spcPts val="513"/>
              </a:spcAft>
            </a:pPr>
            <a:endParaRPr lang="en-GB" sz="1000" dirty="0"/>
          </a:p>
        </p:txBody>
      </p:sp>
    </p:spTree>
    <p:extLst>
      <p:ext uri="{BB962C8B-B14F-4D97-AF65-F5344CB8AC3E}">
        <p14:creationId xmlns:p14="http://schemas.microsoft.com/office/powerpoint/2010/main" val="937628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02FD-53E7-C9B9-1D96-25427AC0672A}"/>
              </a:ext>
            </a:extLst>
          </p:cNvPr>
          <p:cNvSpPr>
            <a:spLocks noGrp="1"/>
          </p:cNvSpPr>
          <p:nvPr>
            <p:ph type="title" idx="4294967295"/>
          </p:nvPr>
        </p:nvSpPr>
        <p:spPr>
          <a:xfrm>
            <a:off x="1874838" y="977900"/>
            <a:ext cx="7269162" cy="1143000"/>
          </a:xfrm>
        </p:spPr>
        <p:txBody>
          <a:bodyPr anchor="ctr">
            <a:normAutofit/>
          </a:bodyPr>
          <a:lstStyle/>
          <a:p>
            <a:pPr>
              <a:lnSpc>
                <a:spcPct val="90000"/>
              </a:lnSpc>
            </a:pPr>
            <a:r>
              <a:rPr lang="en-US" sz="3300" b="1"/>
              <a:t>CLA with SEND and /or an EHCP</a:t>
            </a:r>
            <a:br>
              <a:rPr lang="en-US" sz="3300" b="1"/>
            </a:br>
            <a:endParaRPr lang="en-GB" sz="3300" b="1"/>
          </a:p>
        </p:txBody>
      </p:sp>
      <p:graphicFrame>
        <p:nvGraphicFramePr>
          <p:cNvPr id="5" name="Text Placeholder 2">
            <a:extLst>
              <a:ext uri="{FF2B5EF4-FFF2-40B4-BE49-F238E27FC236}">
                <a16:creationId xmlns:a16="http://schemas.microsoft.com/office/drawing/2014/main" id="{2C5F2436-226E-DB7F-1791-54BBFC6872A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3968854"/>
              </p:ext>
            </p:extLst>
          </p:nvPr>
        </p:nvGraphicFramePr>
        <p:xfrm>
          <a:off x="1417637" y="2311400"/>
          <a:ext cx="7269161"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177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383051"/>
            <a:ext cx="9142914" cy="5596397"/>
            <a:chOff x="0" y="12"/>
            <a:chExt cx="10692130" cy="6764020"/>
          </a:xfrm>
        </p:grpSpPr>
        <p:pic>
          <p:nvPicPr>
            <p:cNvPr id="3" name="object 3"/>
            <p:cNvPicPr/>
            <p:nvPr/>
          </p:nvPicPr>
          <p:blipFill>
            <a:blip r:embed="rId2" cstate="print"/>
            <a:stretch>
              <a:fillRect/>
            </a:stretch>
          </p:blipFill>
          <p:spPr>
            <a:xfrm>
              <a:off x="1443852" y="1584005"/>
              <a:ext cx="8106108" cy="5179826"/>
            </a:xfrm>
            <a:prstGeom prst="rect">
              <a:avLst/>
            </a:prstGeom>
          </p:spPr>
        </p:pic>
        <p:sp>
          <p:nvSpPr>
            <p:cNvPr id="4" name="object 4"/>
            <p:cNvSpPr/>
            <p:nvPr/>
          </p:nvSpPr>
          <p:spPr>
            <a:xfrm>
              <a:off x="0" y="12"/>
              <a:ext cx="10692130" cy="1614170"/>
            </a:xfrm>
            <a:custGeom>
              <a:avLst/>
              <a:gdLst/>
              <a:ahLst/>
              <a:cxnLst/>
              <a:rect l="l" t="t" r="r" b="b"/>
              <a:pathLst>
                <a:path w="10692130" h="1614170">
                  <a:moveTo>
                    <a:pt x="10692003" y="0"/>
                  </a:moveTo>
                  <a:lnTo>
                    <a:pt x="0" y="0"/>
                  </a:lnTo>
                  <a:lnTo>
                    <a:pt x="0" y="1613636"/>
                  </a:lnTo>
                  <a:lnTo>
                    <a:pt x="10692003" y="1613636"/>
                  </a:lnTo>
                  <a:lnTo>
                    <a:pt x="10692003" y="0"/>
                  </a:lnTo>
                  <a:close/>
                </a:path>
              </a:pathLst>
            </a:custGeom>
            <a:solidFill>
              <a:srgbClr val="6D245D"/>
            </a:solidFill>
          </p:spPr>
          <p:txBody>
            <a:bodyPr wrap="square" lIns="0" tIns="0" rIns="0" bIns="0" rtlCol="0"/>
            <a:lstStyle/>
            <a:p>
              <a:endParaRPr/>
            </a:p>
          </p:txBody>
        </p:sp>
        <p:sp>
          <p:nvSpPr>
            <p:cNvPr id="5" name="object 5"/>
            <p:cNvSpPr/>
            <p:nvPr/>
          </p:nvSpPr>
          <p:spPr>
            <a:xfrm>
              <a:off x="0" y="1607299"/>
              <a:ext cx="10692130" cy="12700"/>
            </a:xfrm>
            <a:custGeom>
              <a:avLst/>
              <a:gdLst/>
              <a:ahLst/>
              <a:cxnLst/>
              <a:rect l="l" t="t" r="r" b="b"/>
              <a:pathLst>
                <a:path w="10692130" h="12700">
                  <a:moveTo>
                    <a:pt x="0" y="12700"/>
                  </a:moveTo>
                  <a:lnTo>
                    <a:pt x="10692003" y="12700"/>
                  </a:lnTo>
                  <a:lnTo>
                    <a:pt x="10692003" y="0"/>
                  </a:lnTo>
                  <a:lnTo>
                    <a:pt x="0" y="0"/>
                  </a:lnTo>
                  <a:lnTo>
                    <a:pt x="0" y="1270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idx="4294967295"/>
          </p:nvPr>
        </p:nvSpPr>
        <p:spPr>
          <a:xfrm>
            <a:off x="3579813" y="493713"/>
            <a:ext cx="5564187" cy="803275"/>
          </a:xfrm>
          <a:prstGeom prst="rect">
            <a:avLst/>
          </a:prstGeom>
        </p:spPr>
        <p:txBody>
          <a:bodyPr vert="horz" wrap="square" lIns="0" tIns="10860" rIns="0" bIns="0" rtlCol="0">
            <a:spAutoFit/>
          </a:bodyPr>
          <a:lstStyle/>
          <a:p>
            <a:pPr marL="10860" marR="4344" indent="332852">
              <a:lnSpc>
                <a:spcPct val="100000"/>
              </a:lnSpc>
              <a:spcBef>
                <a:spcPts val="86"/>
              </a:spcBef>
            </a:pPr>
            <a:r>
              <a:rPr sz="2565" b="1" dirty="0">
                <a:solidFill>
                  <a:srgbClr val="FFFFFF"/>
                </a:solidFill>
                <a:latin typeface="Calibri"/>
                <a:cs typeface="Calibri"/>
              </a:rPr>
              <a:t>PfA</a:t>
            </a:r>
            <a:r>
              <a:rPr sz="2565" b="1" spc="-60" dirty="0">
                <a:solidFill>
                  <a:srgbClr val="FFFFFF"/>
                </a:solidFill>
                <a:latin typeface="Calibri"/>
                <a:cs typeface="Calibri"/>
              </a:rPr>
              <a:t> </a:t>
            </a:r>
            <a:r>
              <a:rPr sz="2565" b="1" dirty="0">
                <a:solidFill>
                  <a:srgbClr val="FFFFFF"/>
                </a:solidFill>
                <a:latin typeface="Calibri"/>
                <a:cs typeface="Calibri"/>
              </a:rPr>
              <a:t>Outcomes</a:t>
            </a:r>
            <a:r>
              <a:rPr sz="2565" b="1" spc="-56" dirty="0">
                <a:solidFill>
                  <a:srgbClr val="FFFFFF"/>
                </a:solidFill>
                <a:latin typeface="Calibri"/>
                <a:cs typeface="Calibri"/>
              </a:rPr>
              <a:t> </a:t>
            </a:r>
            <a:r>
              <a:rPr sz="2565" b="1" dirty="0">
                <a:solidFill>
                  <a:srgbClr val="FFFFFF"/>
                </a:solidFill>
                <a:latin typeface="Calibri"/>
                <a:cs typeface="Calibri"/>
              </a:rPr>
              <a:t>across</a:t>
            </a:r>
            <a:r>
              <a:rPr sz="2565" b="1" spc="-51" dirty="0">
                <a:solidFill>
                  <a:srgbClr val="FFFFFF"/>
                </a:solidFill>
                <a:latin typeface="Calibri"/>
                <a:cs typeface="Calibri"/>
              </a:rPr>
              <a:t> </a:t>
            </a:r>
            <a:r>
              <a:rPr sz="2565" b="1" dirty="0">
                <a:solidFill>
                  <a:srgbClr val="FFFFFF"/>
                </a:solidFill>
                <a:latin typeface="Calibri"/>
                <a:cs typeface="Calibri"/>
              </a:rPr>
              <a:t>the</a:t>
            </a:r>
            <a:r>
              <a:rPr sz="2565" b="1" spc="-60" dirty="0">
                <a:solidFill>
                  <a:srgbClr val="FFFFFF"/>
                </a:solidFill>
                <a:latin typeface="Calibri"/>
                <a:cs typeface="Calibri"/>
              </a:rPr>
              <a:t> </a:t>
            </a:r>
            <a:r>
              <a:rPr sz="2565" b="1" dirty="0">
                <a:solidFill>
                  <a:srgbClr val="FFFFFF"/>
                </a:solidFill>
                <a:latin typeface="Calibri"/>
                <a:cs typeface="Calibri"/>
              </a:rPr>
              <a:t>age</a:t>
            </a:r>
            <a:r>
              <a:rPr sz="2565" b="1" spc="-60" dirty="0">
                <a:solidFill>
                  <a:srgbClr val="FFFFFF"/>
                </a:solidFill>
                <a:latin typeface="Calibri"/>
                <a:cs typeface="Calibri"/>
              </a:rPr>
              <a:t> </a:t>
            </a:r>
            <a:r>
              <a:rPr sz="2565" b="1" spc="-9" dirty="0">
                <a:solidFill>
                  <a:srgbClr val="FFFFFF"/>
                </a:solidFill>
                <a:latin typeface="Calibri"/>
                <a:cs typeface="Calibri"/>
              </a:rPr>
              <a:t>ranges </a:t>
            </a:r>
            <a:r>
              <a:rPr sz="2565" b="1" dirty="0">
                <a:solidFill>
                  <a:srgbClr val="FFFFFF"/>
                </a:solidFill>
                <a:latin typeface="Calibri"/>
                <a:cs typeface="Calibri"/>
              </a:rPr>
              <a:t>for</a:t>
            </a:r>
            <a:r>
              <a:rPr sz="2565" b="1" spc="-73" dirty="0">
                <a:solidFill>
                  <a:srgbClr val="FFFFFF"/>
                </a:solidFill>
                <a:latin typeface="Calibri"/>
                <a:cs typeface="Calibri"/>
              </a:rPr>
              <a:t> </a:t>
            </a:r>
            <a:r>
              <a:rPr sz="2565" b="1" dirty="0">
                <a:solidFill>
                  <a:srgbClr val="FFFFFF"/>
                </a:solidFill>
                <a:latin typeface="Calibri"/>
                <a:cs typeface="Calibri"/>
              </a:rPr>
              <a:t>children</a:t>
            </a:r>
            <a:r>
              <a:rPr sz="2565" b="1" spc="-64" dirty="0">
                <a:solidFill>
                  <a:srgbClr val="FFFFFF"/>
                </a:solidFill>
                <a:latin typeface="Calibri"/>
                <a:cs typeface="Calibri"/>
              </a:rPr>
              <a:t> </a:t>
            </a:r>
            <a:r>
              <a:rPr sz="2565" b="1" dirty="0">
                <a:solidFill>
                  <a:srgbClr val="FFFFFF"/>
                </a:solidFill>
                <a:latin typeface="Calibri"/>
                <a:cs typeface="Calibri"/>
              </a:rPr>
              <a:t>and</a:t>
            </a:r>
            <a:r>
              <a:rPr sz="2565" b="1" spc="-68" dirty="0">
                <a:solidFill>
                  <a:srgbClr val="FFFFFF"/>
                </a:solidFill>
                <a:latin typeface="Calibri"/>
                <a:cs typeface="Calibri"/>
              </a:rPr>
              <a:t> </a:t>
            </a:r>
            <a:r>
              <a:rPr sz="2565" b="1" dirty="0">
                <a:solidFill>
                  <a:srgbClr val="FFFFFF"/>
                </a:solidFill>
                <a:latin typeface="Calibri"/>
                <a:cs typeface="Calibri"/>
              </a:rPr>
              <a:t>young</a:t>
            </a:r>
            <a:r>
              <a:rPr sz="2565" b="1" spc="-68" dirty="0">
                <a:solidFill>
                  <a:srgbClr val="FFFFFF"/>
                </a:solidFill>
                <a:latin typeface="Calibri"/>
                <a:cs typeface="Calibri"/>
              </a:rPr>
              <a:t> </a:t>
            </a:r>
            <a:r>
              <a:rPr sz="2565" b="1" dirty="0">
                <a:solidFill>
                  <a:srgbClr val="FFFFFF"/>
                </a:solidFill>
                <a:latin typeface="Calibri"/>
                <a:cs typeface="Calibri"/>
              </a:rPr>
              <a:t>people</a:t>
            </a:r>
            <a:r>
              <a:rPr sz="2565" b="1" spc="-68" dirty="0">
                <a:solidFill>
                  <a:srgbClr val="FFFFFF"/>
                </a:solidFill>
                <a:latin typeface="Calibri"/>
                <a:cs typeface="Calibri"/>
              </a:rPr>
              <a:t> </a:t>
            </a:r>
            <a:r>
              <a:rPr sz="2565" b="1" dirty="0">
                <a:solidFill>
                  <a:srgbClr val="FFFFFF"/>
                </a:solidFill>
                <a:latin typeface="Calibri"/>
                <a:cs typeface="Calibri"/>
              </a:rPr>
              <a:t>with</a:t>
            </a:r>
            <a:r>
              <a:rPr sz="2565" b="1" spc="-64" dirty="0">
                <a:solidFill>
                  <a:srgbClr val="FFFFFF"/>
                </a:solidFill>
                <a:latin typeface="Calibri"/>
                <a:cs typeface="Calibri"/>
              </a:rPr>
              <a:t> </a:t>
            </a:r>
            <a:r>
              <a:rPr sz="2565" b="1" spc="-17" dirty="0">
                <a:solidFill>
                  <a:srgbClr val="FFFFFF"/>
                </a:solidFill>
                <a:latin typeface="Calibri"/>
                <a:cs typeface="Calibri"/>
              </a:rPr>
              <a:t>SEND</a:t>
            </a:r>
            <a:endParaRPr sz="2565" dirty="0">
              <a:latin typeface="Calibri"/>
              <a:cs typeface="Calibri"/>
            </a:endParaRPr>
          </a:p>
        </p:txBody>
      </p:sp>
      <p:grpSp>
        <p:nvGrpSpPr>
          <p:cNvPr id="7" name="object 7">
            <a:extLst>
              <a:ext uri="{C183D7F6-B498-43B3-948B-1728B52AA6E4}">
                <adec:decorative xmlns:adec="http://schemas.microsoft.com/office/drawing/2017/decorative" val="1"/>
              </a:ext>
            </a:extLst>
          </p:cNvPr>
          <p:cNvGrpSpPr/>
          <p:nvPr/>
        </p:nvGrpSpPr>
        <p:grpSpPr>
          <a:xfrm flipV="1">
            <a:off x="0" y="6396818"/>
            <a:ext cx="9142914" cy="78131"/>
            <a:chOff x="0" y="6966001"/>
            <a:chExt cx="10692130" cy="594360"/>
          </a:xfrm>
        </p:grpSpPr>
        <p:sp>
          <p:nvSpPr>
            <p:cNvPr id="8" name="object 8"/>
            <p:cNvSpPr/>
            <p:nvPr/>
          </p:nvSpPr>
          <p:spPr>
            <a:xfrm>
              <a:off x="3218539" y="6976755"/>
              <a:ext cx="569595" cy="583565"/>
            </a:xfrm>
            <a:custGeom>
              <a:avLst/>
              <a:gdLst/>
              <a:ahLst/>
              <a:cxnLst/>
              <a:rect l="l" t="t" r="r" b="b"/>
              <a:pathLst>
                <a:path w="569595" h="583565">
                  <a:moveTo>
                    <a:pt x="564540" y="0"/>
                  </a:moveTo>
                  <a:lnTo>
                    <a:pt x="0" y="0"/>
                  </a:lnTo>
                  <a:lnTo>
                    <a:pt x="0" y="583247"/>
                  </a:lnTo>
                  <a:lnTo>
                    <a:pt x="569442" y="583247"/>
                  </a:lnTo>
                  <a:lnTo>
                    <a:pt x="564540" y="0"/>
                  </a:lnTo>
                  <a:close/>
                </a:path>
              </a:pathLst>
            </a:custGeom>
            <a:solidFill>
              <a:srgbClr val="B8DFD2"/>
            </a:solidFill>
          </p:spPr>
          <p:txBody>
            <a:bodyPr wrap="square" lIns="0" tIns="0" rIns="0" bIns="0" rtlCol="0"/>
            <a:lstStyle/>
            <a:p>
              <a:endParaRPr/>
            </a:p>
          </p:txBody>
        </p:sp>
        <p:sp>
          <p:nvSpPr>
            <p:cNvPr id="9" name="object 9"/>
            <p:cNvSpPr/>
            <p:nvPr/>
          </p:nvSpPr>
          <p:spPr>
            <a:xfrm>
              <a:off x="685901" y="6975005"/>
              <a:ext cx="570865" cy="585470"/>
            </a:xfrm>
            <a:custGeom>
              <a:avLst/>
              <a:gdLst/>
              <a:ahLst/>
              <a:cxnLst/>
              <a:rect l="l" t="t" r="r" b="b"/>
              <a:pathLst>
                <a:path w="570865" h="585470">
                  <a:moveTo>
                    <a:pt x="570471" y="0"/>
                  </a:moveTo>
                  <a:lnTo>
                    <a:pt x="0" y="0"/>
                  </a:lnTo>
                  <a:lnTo>
                    <a:pt x="0" y="585000"/>
                  </a:lnTo>
                  <a:lnTo>
                    <a:pt x="570471" y="585000"/>
                  </a:lnTo>
                  <a:lnTo>
                    <a:pt x="570471" y="0"/>
                  </a:lnTo>
                  <a:close/>
                </a:path>
              </a:pathLst>
            </a:custGeom>
            <a:solidFill>
              <a:srgbClr val="7FC1CF"/>
            </a:solidFill>
          </p:spPr>
          <p:txBody>
            <a:bodyPr wrap="square" lIns="0" tIns="0" rIns="0" bIns="0" rtlCol="0"/>
            <a:lstStyle/>
            <a:p>
              <a:endParaRPr/>
            </a:p>
          </p:txBody>
        </p:sp>
        <p:sp>
          <p:nvSpPr>
            <p:cNvPr id="10" name="object 10"/>
            <p:cNvSpPr/>
            <p:nvPr/>
          </p:nvSpPr>
          <p:spPr>
            <a:xfrm>
              <a:off x="2585377" y="6976758"/>
              <a:ext cx="570865" cy="583565"/>
            </a:xfrm>
            <a:custGeom>
              <a:avLst/>
              <a:gdLst/>
              <a:ahLst/>
              <a:cxnLst/>
              <a:rect l="l" t="t" r="r" b="b"/>
              <a:pathLst>
                <a:path w="570864" h="583565">
                  <a:moveTo>
                    <a:pt x="570471" y="0"/>
                  </a:moveTo>
                  <a:lnTo>
                    <a:pt x="0" y="0"/>
                  </a:lnTo>
                  <a:lnTo>
                    <a:pt x="0" y="583247"/>
                  </a:lnTo>
                  <a:lnTo>
                    <a:pt x="570471" y="583247"/>
                  </a:lnTo>
                  <a:lnTo>
                    <a:pt x="570471" y="0"/>
                  </a:lnTo>
                  <a:close/>
                </a:path>
              </a:pathLst>
            </a:custGeom>
            <a:solidFill>
              <a:srgbClr val="9BDED8"/>
            </a:solidFill>
          </p:spPr>
          <p:txBody>
            <a:bodyPr wrap="square" lIns="0" tIns="0" rIns="0" bIns="0" rtlCol="0"/>
            <a:lstStyle/>
            <a:p>
              <a:endParaRPr/>
            </a:p>
          </p:txBody>
        </p:sp>
        <p:sp>
          <p:nvSpPr>
            <p:cNvPr id="11" name="object 11"/>
            <p:cNvSpPr/>
            <p:nvPr/>
          </p:nvSpPr>
          <p:spPr>
            <a:xfrm>
              <a:off x="1319072" y="6976758"/>
              <a:ext cx="570865" cy="583565"/>
            </a:xfrm>
            <a:custGeom>
              <a:avLst/>
              <a:gdLst/>
              <a:ahLst/>
              <a:cxnLst/>
              <a:rect l="l" t="t" r="r" b="b"/>
              <a:pathLst>
                <a:path w="570864" h="583565">
                  <a:moveTo>
                    <a:pt x="570458" y="0"/>
                  </a:moveTo>
                  <a:lnTo>
                    <a:pt x="0" y="0"/>
                  </a:lnTo>
                  <a:lnTo>
                    <a:pt x="0" y="583247"/>
                  </a:lnTo>
                  <a:lnTo>
                    <a:pt x="570458" y="583247"/>
                  </a:lnTo>
                  <a:lnTo>
                    <a:pt x="570458" y="0"/>
                  </a:lnTo>
                  <a:close/>
                </a:path>
              </a:pathLst>
            </a:custGeom>
            <a:solidFill>
              <a:srgbClr val="D5E6F0"/>
            </a:solidFill>
          </p:spPr>
          <p:txBody>
            <a:bodyPr wrap="square" lIns="0" tIns="0" rIns="0" bIns="0" rtlCol="0"/>
            <a:lstStyle/>
            <a:p>
              <a:endParaRPr/>
            </a:p>
          </p:txBody>
        </p:sp>
        <p:sp>
          <p:nvSpPr>
            <p:cNvPr id="12" name="object 12"/>
            <p:cNvSpPr/>
            <p:nvPr/>
          </p:nvSpPr>
          <p:spPr>
            <a:xfrm>
              <a:off x="1952218" y="6975005"/>
              <a:ext cx="570865" cy="585470"/>
            </a:xfrm>
            <a:custGeom>
              <a:avLst/>
              <a:gdLst/>
              <a:ahLst/>
              <a:cxnLst/>
              <a:rect l="l" t="t" r="r" b="b"/>
              <a:pathLst>
                <a:path w="570864" h="585470">
                  <a:moveTo>
                    <a:pt x="570458" y="0"/>
                  </a:moveTo>
                  <a:lnTo>
                    <a:pt x="0" y="0"/>
                  </a:lnTo>
                  <a:lnTo>
                    <a:pt x="0" y="585000"/>
                  </a:lnTo>
                  <a:lnTo>
                    <a:pt x="570458" y="585000"/>
                  </a:lnTo>
                  <a:lnTo>
                    <a:pt x="570458" y="0"/>
                  </a:lnTo>
                  <a:close/>
                </a:path>
              </a:pathLst>
            </a:custGeom>
            <a:solidFill>
              <a:srgbClr val="B19BC1"/>
            </a:solidFill>
          </p:spPr>
          <p:txBody>
            <a:bodyPr wrap="square" lIns="0" tIns="0" rIns="0" bIns="0" rtlCol="0"/>
            <a:lstStyle/>
            <a:p>
              <a:endParaRPr/>
            </a:p>
          </p:txBody>
        </p:sp>
        <p:sp>
          <p:nvSpPr>
            <p:cNvPr id="13" name="object 13"/>
            <p:cNvSpPr/>
            <p:nvPr/>
          </p:nvSpPr>
          <p:spPr>
            <a:xfrm>
              <a:off x="48615" y="6975005"/>
              <a:ext cx="574675" cy="585470"/>
            </a:xfrm>
            <a:custGeom>
              <a:avLst/>
              <a:gdLst/>
              <a:ahLst/>
              <a:cxnLst/>
              <a:rect l="l" t="t" r="r" b="b"/>
              <a:pathLst>
                <a:path w="574675" h="585470">
                  <a:moveTo>
                    <a:pt x="574598" y="0"/>
                  </a:moveTo>
                  <a:lnTo>
                    <a:pt x="0" y="0"/>
                  </a:lnTo>
                  <a:lnTo>
                    <a:pt x="0" y="585000"/>
                  </a:lnTo>
                  <a:lnTo>
                    <a:pt x="574598" y="585000"/>
                  </a:lnTo>
                  <a:lnTo>
                    <a:pt x="574598" y="0"/>
                  </a:lnTo>
                  <a:close/>
                </a:path>
              </a:pathLst>
            </a:custGeom>
            <a:solidFill>
              <a:srgbClr val="B692AE"/>
            </a:solidFill>
          </p:spPr>
          <p:txBody>
            <a:bodyPr wrap="square" lIns="0" tIns="0" rIns="0" bIns="0" rtlCol="0"/>
            <a:lstStyle/>
            <a:p>
              <a:endParaRPr/>
            </a:p>
          </p:txBody>
        </p:sp>
        <p:sp>
          <p:nvSpPr>
            <p:cNvPr id="14" name="object 14"/>
            <p:cNvSpPr/>
            <p:nvPr/>
          </p:nvSpPr>
          <p:spPr>
            <a:xfrm>
              <a:off x="8290915" y="6975005"/>
              <a:ext cx="570865" cy="585470"/>
            </a:xfrm>
            <a:custGeom>
              <a:avLst/>
              <a:gdLst/>
              <a:ahLst/>
              <a:cxnLst/>
              <a:rect l="l" t="t" r="r" b="b"/>
              <a:pathLst>
                <a:path w="570865" h="585470">
                  <a:moveTo>
                    <a:pt x="570458" y="0"/>
                  </a:moveTo>
                  <a:lnTo>
                    <a:pt x="0" y="0"/>
                  </a:lnTo>
                  <a:lnTo>
                    <a:pt x="0" y="585000"/>
                  </a:lnTo>
                  <a:lnTo>
                    <a:pt x="570458" y="585000"/>
                  </a:lnTo>
                  <a:lnTo>
                    <a:pt x="570458" y="0"/>
                  </a:lnTo>
                  <a:close/>
                </a:path>
              </a:pathLst>
            </a:custGeom>
            <a:solidFill>
              <a:srgbClr val="7FC1CF"/>
            </a:solidFill>
          </p:spPr>
          <p:txBody>
            <a:bodyPr wrap="square" lIns="0" tIns="0" rIns="0" bIns="0" rtlCol="0"/>
            <a:lstStyle/>
            <a:p>
              <a:endParaRPr/>
            </a:p>
          </p:txBody>
        </p:sp>
        <p:sp>
          <p:nvSpPr>
            <p:cNvPr id="15" name="object 15"/>
            <p:cNvSpPr/>
            <p:nvPr/>
          </p:nvSpPr>
          <p:spPr>
            <a:xfrm>
              <a:off x="10190378" y="6976758"/>
              <a:ext cx="501650" cy="583565"/>
            </a:xfrm>
            <a:custGeom>
              <a:avLst/>
              <a:gdLst/>
              <a:ahLst/>
              <a:cxnLst/>
              <a:rect l="l" t="t" r="r" b="b"/>
              <a:pathLst>
                <a:path w="501650" h="583565">
                  <a:moveTo>
                    <a:pt x="501611" y="0"/>
                  </a:moveTo>
                  <a:lnTo>
                    <a:pt x="0" y="0"/>
                  </a:lnTo>
                  <a:lnTo>
                    <a:pt x="0" y="583247"/>
                  </a:lnTo>
                  <a:lnTo>
                    <a:pt x="501611" y="583247"/>
                  </a:lnTo>
                  <a:lnTo>
                    <a:pt x="501611" y="0"/>
                  </a:lnTo>
                  <a:close/>
                </a:path>
              </a:pathLst>
            </a:custGeom>
            <a:solidFill>
              <a:srgbClr val="9BDED8"/>
            </a:solidFill>
          </p:spPr>
          <p:txBody>
            <a:bodyPr wrap="square" lIns="0" tIns="0" rIns="0" bIns="0" rtlCol="0"/>
            <a:lstStyle/>
            <a:p>
              <a:endParaRPr/>
            </a:p>
          </p:txBody>
        </p:sp>
        <p:sp>
          <p:nvSpPr>
            <p:cNvPr id="16" name="object 16"/>
            <p:cNvSpPr/>
            <p:nvPr/>
          </p:nvSpPr>
          <p:spPr>
            <a:xfrm>
              <a:off x="8924061" y="6976758"/>
              <a:ext cx="570865" cy="583565"/>
            </a:xfrm>
            <a:custGeom>
              <a:avLst/>
              <a:gdLst/>
              <a:ahLst/>
              <a:cxnLst/>
              <a:rect l="l" t="t" r="r" b="b"/>
              <a:pathLst>
                <a:path w="570865" h="583565">
                  <a:moveTo>
                    <a:pt x="570458" y="0"/>
                  </a:moveTo>
                  <a:lnTo>
                    <a:pt x="0" y="0"/>
                  </a:lnTo>
                  <a:lnTo>
                    <a:pt x="0" y="583247"/>
                  </a:lnTo>
                  <a:lnTo>
                    <a:pt x="570458" y="583247"/>
                  </a:lnTo>
                  <a:lnTo>
                    <a:pt x="570458" y="0"/>
                  </a:lnTo>
                  <a:close/>
                </a:path>
              </a:pathLst>
            </a:custGeom>
            <a:solidFill>
              <a:srgbClr val="D5E6F0"/>
            </a:solidFill>
          </p:spPr>
          <p:txBody>
            <a:bodyPr wrap="square" lIns="0" tIns="0" rIns="0" bIns="0" rtlCol="0"/>
            <a:lstStyle/>
            <a:p>
              <a:endParaRPr/>
            </a:p>
          </p:txBody>
        </p:sp>
        <p:sp>
          <p:nvSpPr>
            <p:cNvPr id="17" name="object 17"/>
            <p:cNvSpPr/>
            <p:nvPr/>
          </p:nvSpPr>
          <p:spPr>
            <a:xfrm>
              <a:off x="9557219" y="6975005"/>
              <a:ext cx="570865" cy="585470"/>
            </a:xfrm>
            <a:custGeom>
              <a:avLst/>
              <a:gdLst/>
              <a:ahLst/>
              <a:cxnLst/>
              <a:rect l="l" t="t" r="r" b="b"/>
              <a:pathLst>
                <a:path w="570865" h="585470">
                  <a:moveTo>
                    <a:pt x="570471" y="0"/>
                  </a:moveTo>
                  <a:lnTo>
                    <a:pt x="0" y="0"/>
                  </a:lnTo>
                  <a:lnTo>
                    <a:pt x="0" y="585000"/>
                  </a:lnTo>
                  <a:lnTo>
                    <a:pt x="570471" y="585000"/>
                  </a:lnTo>
                  <a:lnTo>
                    <a:pt x="570471" y="0"/>
                  </a:lnTo>
                  <a:close/>
                </a:path>
              </a:pathLst>
            </a:custGeom>
            <a:solidFill>
              <a:srgbClr val="B19BC1"/>
            </a:solidFill>
          </p:spPr>
          <p:txBody>
            <a:bodyPr wrap="square" lIns="0" tIns="0" rIns="0" bIns="0" rtlCol="0"/>
            <a:lstStyle/>
            <a:p>
              <a:endParaRPr/>
            </a:p>
          </p:txBody>
        </p:sp>
        <p:sp>
          <p:nvSpPr>
            <p:cNvPr id="18" name="object 18"/>
            <p:cNvSpPr/>
            <p:nvPr/>
          </p:nvSpPr>
          <p:spPr>
            <a:xfrm>
              <a:off x="5108575" y="6975005"/>
              <a:ext cx="574675" cy="585470"/>
            </a:xfrm>
            <a:custGeom>
              <a:avLst/>
              <a:gdLst/>
              <a:ahLst/>
              <a:cxnLst/>
              <a:rect l="l" t="t" r="r" b="b"/>
              <a:pathLst>
                <a:path w="574675" h="585470">
                  <a:moveTo>
                    <a:pt x="574598" y="0"/>
                  </a:moveTo>
                  <a:lnTo>
                    <a:pt x="0" y="0"/>
                  </a:lnTo>
                  <a:lnTo>
                    <a:pt x="0" y="585000"/>
                  </a:lnTo>
                  <a:lnTo>
                    <a:pt x="574598" y="585000"/>
                  </a:lnTo>
                  <a:lnTo>
                    <a:pt x="574598" y="0"/>
                  </a:lnTo>
                  <a:close/>
                </a:path>
              </a:pathLst>
            </a:custGeom>
            <a:solidFill>
              <a:srgbClr val="C58EB6"/>
            </a:solidFill>
          </p:spPr>
          <p:txBody>
            <a:bodyPr wrap="square" lIns="0" tIns="0" rIns="0" bIns="0" rtlCol="0"/>
            <a:lstStyle/>
            <a:p>
              <a:endParaRPr/>
            </a:p>
          </p:txBody>
        </p:sp>
        <p:sp>
          <p:nvSpPr>
            <p:cNvPr id="19" name="object 19"/>
            <p:cNvSpPr/>
            <p:nvPr/>
          </p:nvSpPr>
          <p:spPr>
            <a:xfrm>
              <a:off x="5745873" y="6975005"/>
              <a:ext cx="574675" cy="585470"/>
            </a:xfrm>
            <a:custGeom>
              <a:avLst/>
              <a:gdLst/>
              <a:ahLst/>
              <a:cxnLst/>
              <a:rect l="l" t="t" r="r" b="b"/>
              <a:pathLst>
                <a:path w="574675" h="585470">
                  <a:moveTo>
                    <a:pt x="574598" y="0"/>
                  </a:moveTo>
                  <a:lnTo>
                    <a:pt x="0" y="0"/>
                  </a:lnTo>
                  <a:lnTo>
                    <a:pt x="0" y="585000"/>
                  </a:lnTo>
                  <a:lnTo>
                    <a:pt x="574598" y="585000"/>
                  </a:lnTo>
                  <a:lnTo>
                    <a:pt x="574598" y="0"/>
                  </a:lnTo>
                  <a:close/>
                </a:path>
              </a:pathLst>
            </a:custGeom>
            <a:solidFill>
              <a:srgbClr val="83D6CF"/>
            </a:solidFill>
          </p:spPr>
          <p:txBody>
            <a:bodyPr wrap="square" lIns="0" tIns="0" rIns="0" bIns="0" rtlCol="0"/>
            <a:lstStyle/>
            <a:p>
              <a:endParaRPr/>
            </a:p>
          </p:txBody>
        </p:sp>
        <p:sp>
          <p:nvSpPr>
            <p:cNvPr id="20" name="object 20"/>
            <p:cNvSpPr/>
            <p:nvPr/>
          </p:nvSpPr>
          <p:spPr>
            <a:xfrm>
              <a:off x="6383159" y="6975005"/>
              <a:ext cx="570865" cy="585470"/>
            </a:xfrm>
            <a:custGeom>
              <a:avLst/>
              <a:gdLst/>
              <a:ahLst/>
              <a:cxnLst/>
              <a:rect l="l" t="t" r="r" b="b"/>
              <a:pathLst>
                <a:path w="570865" h="585470">
                  <a:moveTo>
                    <a:pt x="570471" y="0"/>
                  </a:moveTo>
                  <a:lnTo>
                    <a:pt x="0" y="0"/>
                  </a:lnTo>
                  <a:lnTo>
                    <a:pt x="0" y="585000"/>
                  </a:lnTo>
                  <a:lnTo>
                    <a:pt x="570471" y="585000"/>
                  </a:lnTo>
                  <a:lnTo>
                    <a:pt x="570471" y="0"/>
                  </a:lnTo>
                  <a:close/>
                </a:path>
              </a:pathLst>
            </a:custGeom>
            <a:solidFill>
              <a:srgbClr val="B8DFD2"/>
            </a:solidFill>
          </p:spPr>
          <p:txBody>
            <a:bodyPr wrap="square" lIns="0" tIns="0" rIns="0" bIns="0" rtlCol="0"/>
            <a:lstStyle/>
            <a:p>
              <a:endParaRPr/>
            </a:p>
          </p:txBody>
        </p:sp>
        <p:sp>
          <p:nvSpPr>
            <p:cNvPr id="21" name="object 21"/>
            <p:cNvSpPr/>
            <p:nvPr/>
          </p:nvSpPr>
          <p:spPr>
            <a:xfrm>
              <a:off x="3834003" y="6976758"/>
              <a:ext cx="574675" cy="583565"/>
            </a:xfrm>
            <a:custGeom>
              <a:avLst/>
              <a:gdLst/>
              <a:ahLst/>
              <a:cxnLst/>
              <a:rect l="l" t="t" r="r" b="b"/>
              <a:pathLst>
                <a:path w="574675" h="583565">
                  <a:moveTo>
                    <a:pt x="574598" y="0"/>
                  </a:moveTo>
                  <a:lnTo>
                    <a:pt x="0" y="0"/>
                  </a:lnTo>
                  <a:lnTo>
                    <a:pt x="0" y="583247"/>
                  </a:lnTo>
                  <a:lnTo>
                    <a:pt x="574598" y="583247"/>
                  </a:lnTo>
                  <a:lnTo>
                    <a:pt x="574598" y="0"/>
                  </a:lnTo>
                  <a:close/>
                </a:path>
              </a:pathLst>
            </a:custGeom>
            <a:solidFill>
              <a:srgbClr val="C1AFCE"/>
            </a:solidFill>
          </p:spPr>
          <p:txBody>
            <a:bodyPr wrap="square" lIns="0" tIns="0" rIns="0" bIns="0" rtlCol="0"/>
            <a:lstStyle/>
            <a:p>
              <a:endParaRPr/>
            </a:p>
          </p:txBody>
        </p:sp>
        <p:sp>
          <p:nvSpPr>
            <p:cNvPr id="22" name="object 22"/>
            <p:cNvSpPr/>
            <p:nvPr/>
          </p:nvSpPr>
          <p:spPr>
            <a:xfrm>
              <a:off x="4471289" y="6975005"/>
              <a:ext cx="574675" cy="585470"/>
            </a:xfrm>
            <a:custGeom>
              <a:avLst/>
              <a:gdLst/>
              <a:ahLst/>
              <a:cxnLst/>
              <a:rect l="l" t="t" r="r" b="b"/>
              <a:pathLst>
                <a:path w="574675" h="585470">
                  <a:moveTo>
                    <a:pt x="574598" y="0"/>
                  </a:moveTo>
                  <a:lnTo>
                    <a:pt x="0" y="0"/>
                  </a:lnTo>
                  <a:lnTo>
                    <a:pt x="0" y="585000"/>
                  </a:lnTo>
                  <a:lnTo>
                    <a:pt x="574598" y="585000"/>
                  </a:lnTo>
                  <a:lnTo>
                    <a:pt x="574598" y="0"/>
                  </a:lnTo>
                  <a:close/>
                </a:path>
              </a:pathLst>
            </a:custGeom>
            <a:solidFill>
              <a:srgbClr val="7FC1CF"/>
            </a:solidFill>
          </p:spPr>
          <p:txBody>
            <a:bodyPr wrap="square" lIns="0" tIns="0" rIns="0" bIns="0" rtlCol="0"/>
            <a:lstStyle/>
            <a:p>
              <a:endParaRPr/>
            </a:p>
          </p:txBody>
        </p:sp>
        <p:sp>
          <p:nvSpPr>
            <p:cNvPr id="23" name="object 23"/>
            <p:cNvSpPr/>
            <p:nvPr/>
          </p:nvSpPr>
          <p:spPr>
            <a:xfrm>
              <a:off x="0" y="6966001"/>
              <a:ext cx="10692130" cy="594360"/>
            </a:xfrm>
            <a:custGeom>
              <a:avLst/>
              <a:gdLst/>
              <a:ahLst/>
              <a:cxnLst/>
              <a:rect l="l" t="t" r="r" b="b"/>
              <a:pathLst>
                <a:path w="10692130" h="594359">
                  <a:moveTo>
                    <a:pt x="10692003" y="0"/>
                  </a:moveTo>
                  <a:lnTo>
                    <a:pt x="0" y="0"/>
                  </a:lnTo>
                  <a:lnTo>
                    <a:pt x="0" y="594004"/>
                  </a:lnTo>
                  <a:lnTo>
                    <a:pt x="10692003" y="594004"/>
                  </a:lnTo>
                  <a:lnTo>
                    <a:pt x="10692003" y="0"/>
                  </a:lnTo>
                  <a:close/>
                </a:path>
              </a:pathLst>
            </a:custGeom>
            <a:solidFill>
              <a:srgbClr val="6D245D">
                <a:alpha val="69999"/>
              </a:srgbClr>
            </a:solidFill>
          </p:spPr>
          <p:txBody>
            <a:bodyPr wrap="square" lIns="0" tIns="0" rIns="0" bIns="0" rtlCol="0"/>
            <a:lstStyle/>
            <a:p>
              <a:endParaRPr/>
            </a:p>
          </p:txBody>
        </p:sp>
      </p:grpSp>
      <p:pic>
        <p:nvPicPr>
          <p:cNvPr id="24" name="object 24">
            <a:extLst>
              <a:ext uri="{C183D7F6-B498-43B3-948B-1728B52AA6E4}">
                <adec:decorative xmlns:adec="http://schemas.microsoft.com/office/drawing/2017/decorative" val="1"/>
              </a:ext>
            </a:extLst>
          </p:cNvPr>
          <p:cNvPicPr/>
          <p:nvPr/>
        </p:nvPicPr>
        <p:blipFill>
          <a:blip r:embed="rId3" cstate="print"/>
          <a:stretch>
            <a:fillRect/>
          </a:stretch>
        </p:blipFill>
        <p:spPr>
          <a:xfrm>
            <a:off x="390955" y="503333"/>
            <a:ext cx="2370356" cy="887318"/>
          </a:xfrm>
          <a:prstGeom prst="rect">
            <a:avLst/>
          </a:prstGeom>
        </p:spPr>
      </p:pic>
      <p:sp>
        <p:nvSpPr>
          <p:cNvPr id="25" name="object 25"/>
          <p:cNvSpPr txBox="1"/>
          <p:nvPr/>
        </p:nvSpPr>
        <p:spPr>
          <a:xfrm>
            <a:off x="2229797" y="6306119"/>
            <a:ext cx="3745565" cy="168830"/>
          </a:xfrm>
          <a:prstGeom prst="rect">
            <a:avLst/>
          </a:prstGeom>
        </p:spPr>
        <p:txBody>
          <a:bodyPr vert="horz" wrap="square" lIns="0" tIns="10860" rIns="0" bIns="0" rtlCol="0">
            <a:spAutoFit/>
          </a:bodyPr>
          <a:lstStyle/>
          <a:p>
            <a:pPr marL="10860">
              <a:lnSpc>
                <a:spcPct val="100000"/>
              </a:lnSpc>
              <a:spcBef>
                <a:spcPts val="86"/>
              </a:spcBef>
            </a:pPr>
            <a:r>
              <a:rPr sz="1026" b="1" dirty="0">
                <a:solidFill>
                  <a:srgbClr val="FFFFFF"/>
                </a:solidFill>
                <a:latin typeface="Calibri"/>
                <a:cs typeface="Calibri"/>
              </a:rPr>
              <a:t>Revised</a:t>
            </a:r>
            <a:r>
              <a:rPr sz="1026" b="1" spc="-17" dirty="0">
                <a:solidFill>
                  <a:srgbClr val="FFFFFF"/>
                </a:solidFill>
                <a:latin typeface="Calibri"/>
                <a:cs typeface="Calibri"/>
              </a:rPr>
              <a:t> </a:t>
            </a:r>
            <a:r>
              <a:rPr sz="1026" b="1" spc="-9" dirty="0">
                <a:solidFill>
                  <a:srgbClr val="FFFFFF"/>
                </a:solidFill>
                <a:latin typeface="Calibri"/>
                <a:cs typeface="Calibri"/>
              </a:rPr>
              <a:t>Edition</a:t>
            </a:r>
            <a:r>
              <a:rPr sz="1026" b="1" spc="-17" dirty="0">
                <a:solidFill>
                  <a:srgbClr val="FFFFFF"/>
                </a:solidFill>
                <a:latin typeface="Calibri"/>
                <a:cs typeface="Calibri"/>
              </a:rPr>
              <a:t> </a:t>
            </a:r>
            <a:r>
              <a:rPr sz="1026" b="1" dirty="0">
                <a:solidFill>
                  <a:srgbClr val="FFFFFF"/>
                </a:solidFill>
                <a:latin typeface="Calibri"/>
                <a:cs typeface="Calibri"/>
              </a:rPr>
              <a:t>©</a:t>
            </a:r>
            <a:r>
              <a:rPr sz="1026" b="1" spc="-17" dirty="0">
                <a:solidFill>
                  <a:srgbClr val="FFFFFF"/>
                </a:solidFill>
                <a:latin typeface="Calibri"/>
                <a:cs typeface="Calibri"/>
              </a:rPr>
              <a:t> </a:t>
            </a:r>
            <a:r>
              <a:rPr sz="1026" b="1" dirty="0">
                <a:solidFill>
                  <a:srgbClr val="FFFFFF"/>
                </a:solidFill>
                <a:latin typeface="Calibri"/>
                <a:cs typeface="Calibri"/>
              </a:rPr>
              <a:t>2017</a:t>
            </a:r>
            <a:r>
              <a:rPr sz="1026" b="1" spc="-17" dirty="0">
                <a:solidFill>
                  <a:srgbClr val="FFFFFF"/>
                </a:solidFill>
                <a:latin typeface="Calibri"/>
                <a:cs typeface="Calibri"/>
              </a:rPr>
              <a:t> </a:t>
            </a:r>
            <a:r>
              <a:rPr sz="1026" b="1" spc="-9" dirty="0">
                <a:solidFill>
                  <a:srgbClr val="FFFFFF"/>
                </a:solidFill>
                <a:latin typeface="Calibri"/>
                <a:cs typeface="Calibri"/>
              </a:rPr>
              <a:t>Preparing</a:t>
            </a:r>
            <a:r>
              <a:rPr sz="1026" b="1" spc="-21" dirty="0">
                <a:solidFill>
                  <a:srgbClr val="FFFFFF"/>
                </a:solidFill>
                <a:latin typeface="Calibri"/>
                <a:cs typeface="Calibri"/>
              </a:rPr>
              <a:t> </a:t>
            </a:r>
            <a:r>
              <a:rPr sz="1026" b="1" dirty="0">
                <a:solidFill>
                  <a:srgbClr val="FFFFFF"/>
                </a:solidFill>
                <a:latin typeface="Calibri"/>
                <a:cs typeface="Calibri"/>
              </a:rPr>
              <a:t>for</a:t>
            </a:r>
            <a:r>
              <a:rPr sz="1026" b="1" spc="-17" dirty="0">
                <a:solidFill>
                  <a:srgbClr val="FFFFFF"/>
                </a:solidFill>
                <a:latin typeface="Calibri"/>
                <a:cs typeface="Calibri"/>
              </a:rPr>
              <a:t> </a:t>
            </a:r>
            <a:r>
              <a:rPr sz="1026" b="1" dirty="0">
                <a:solidFill>
                  <a:srgbClr val="FFFFFF"/>
                </a:solidFill>
                <a:latin typeface="Calibri"/>
                <a:cs typeface="Calibri"/>
              </a:rPr>
              <a:t>Adulthood</a:t>
            </a:r>
            <a:r>
              <a:rPr sz="1026" b="1" spc="-17" dirty="0">
                <a:solidFill>
                  <a:srgbClr val="FFFFFF"/>
                </a:solidFill>
                <a:latin typeface="Calibri"/>
                <a:cs typeface="Calibri"/>
              </a:rPr>
              <a:t> </a:t>
            </a:r>
            <a:r>
              <a:rPr sz="1026" b="1" dirty="0">
                <a:solidFill>
                  <a:srgbClr val="FFFFFF"/>
                </a:solidFill>
                <a:latin typeface="Calibri"/>
                <a:cs typeface="Calibri"/>
              </a:rPr>
              <a:t>|</a:t>
            </a:r>
            <a:r>
              <a:rPr sz="1026" b="1" spc="-21" dirty="0">
                <a:solidFill>
                  <a:srgbClr val="FFFFFF"/>
                </a:solidFill>
                <a:latin typeface="Calibri"/>
                <a:cs typeface="Calibri"/>
              </a:rPr>
              <a:t> </a:t>
            </a:r>
            <a:r>
              <a:rPr sz="1026" b="1" spc="-9" dirty="0">
                <a:solidFill>
                  <a:srgbClr val="FFFFFF"/>
                </a:solidFill>
                <a:latin typeface="Calibri"/>
                <a:cs typeface="Calibri"/>
              </a:rPr>
              <a:t>www.preparingfor</a:t>
            </a:r>
            <a:endParaRPr sz="1026" dirty="0">
              <a:latin typeface="Calibri"/>
              <a:cs typeface="Calibri"/>
            </a:endParaRPr>
          </a:p>
        </p:txBody>
      </p:sp>
    </p:spTree>
    <p:extLst>
      <p:ext uri="{BB962C8B-B14F-4D97-AF65-F5344CB8AC3E}">
        <p14:creationId xmlns:p14="http://schemas.microsoft.com/office/powerpoint/2010/main" val="300942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bject 22"/>
          <p:cNvSpPr txBox="1"/>
          <p:nvPr/>
        </p:nvSpPr>
        <p:spPr>
          <a:xfrm>
            <a:off x="841853" y="521278"/>
            <a:ext cx="7392848" cy="1568163"/>
          </a:xfrm>
          <a:prstGeom prst="rect">
            <a:avLst/>
          </a:prstGeom>
        </p:spPr>
        <p:txBody>
          <a:bodyPr vert="horz" wrap="square" lIns="0" tIns="10860" rIns="0" bIns="0" rtlCol="0">
            <a:spAutoFit/>
          </a:bodyPr>
          <a:lstStyle/>
          <a:p>
            <a:pPr marL="10860" marR="352943">
              <a:lnSpc>
                <a:spcPct val="100000"/>
              </a:lnSpc>
              <a:spcBef>
                <a:spcPts val="86"/>
              </a:spcBef>
            </a:pPr>
            <a:r>
              <a:rPr sz="1710" b="1" dirty="0">
                <a:solidFill>
                  <a:srgbClr val="6D245D"/>
                </a:solidFill>
                <a:latin typeface="Calibri"/>
                <a:cs typeface="Calibri"/>
              </a:rPr>
              <a:t>This</a:t>
            </a:r>
            <a:r>
              <a:rPr sz="1710" b="1" spc="-34" dirty="0">
                <a:solidFill>
                  <a:srgbClr val="6D245D"/>
                </a:solidFill>
                <a:latin typeface="Calibri"/>
                <a:cs typeface="Calibri"/>
              </a:rPr>
              <a:t> </a:t>
            </a:r>
            <a:r>
              <a:rPr sz="1710" b="1" spc="-9" dirty="0">
                <a:solidFill>
                  <a:srgbClr val="6D245D"/>
                </a:solidFill>
                <a:latin typeface="Calibri"/>
                <a:cs typeface="Calibri"/>
              </a:rPr>
              <a:t>supportive</a:t>
            </a:r>
            <a:r>
              <a:rPr sz="1710" b="1" spc="-38" dirty="0">
                <a:solidFill>
                  <a:srgbClr val="6D245D"/>
                </a:solidFill>
                <a:latin typeface="Calibri"/>
                <a:cs typeface="Calibri"/>
              </a:rPr>
              <a:t> </a:t>
            </a:r>
            <a:r>
              <a:rPr sz="1710" b="1" dirty="0">
                <a:solidFill>
                  <a:srgbClr val="6D245D"/>
                </a:solidFill>
                <a:latin typeface="Calibri"/>
                <a:cs typeface="Calibri"/>
              </a:rPr>
              <a:t>tool</a:t>
            </a:r>
            <a:r>
              <a:rPr sz="1710" b="1" spc="-34" dirty="0">
                <a:solidFill>
                  <a:srgbClr val="6D245D"/>
                </a:solidFill>
                <a:latin typeface="Calibri"/>
                <a:cs typeface="Calibri"/>
              </a:rPr>
              <a:t> </a:t>
            </a:r>
            <a:r>
              <a:rPr sz="1710" b="1" dirty="0">
                <a:solidFill>
                  <a:srgbClr val="6D245D"/>
                </a:solidFill>
                <a:latin typeface="Calibri"/>
                <a:cs typeface="Calibri"/>
              </a:rPr>
              <a:t>has</a:t>
            </a:r>
            <a:r>
              <a:rPr sz="1710" b="1" spc="-34" dirty="0">
                <a:solidFill>
                  <a:srgbClr val="6D245D"/>
                </a:solidFill>
                <a:latin typeface="Calibri"/>
                <a:cs typeface="Calibri"/>
              </a:rPr>
              <a:t> </a:t>
            </a:r>
            <a:r>
              <a:rPr sz="1710" b="1" dirty="0">
                <a:solidFill>
                  <a:srgbClr val="6D245D"/>
                </a:solidFill>
                <a:latin typeface="Calibri"/>
                <a:cs typeface="Calibri"/>
              </a:rPr>
              <a:t>been</a:t>
            </a:r>
            <a:r>
              <a:rPr sz="1710" b="1" spc="-34" dirty="0">
                <a:solidFill>
                  <a:srgbClr val="6D245D"/>
                </a:solidFill>
                <a:latin typeface="Calibri"/>
                <a:cs typeface="Calibri"/>
              </a:rPr>
              <a:t> </a:t>
            </a:r>
            <a:r>
              <a:rPr sz="1710" b="1" dirty="0">
                <a:solidFill>
                  <a:srgbClr val="6D245D"/>
                </a:solidFill>
                <a:latin typeface="Calibri"/>
                <a:cs typeface="Calibri"/>
              </a:rPr>
              <a:t>designed</a:t>
            </a:r>
            <a:r>
              <a:rPr sz="1710" b="1" spc="-34" dirty="0">
                <a:solidFill>
                  <a:srgbClr val="6D245D"/>
                </a:solidFill>
                <a:latin typeface="Calibri"/>
                <a:cs typeface="Calibri"/>
              </a:rPr>
              <a:t> </a:t>
            </a:r>
            <a:r>
              <a:rPr sz="1710" b="1" dirty="0">
                <a:solidFill>
                  <a:srgbClr val="6D245D"/>
                </a:solidFill>
                <a:latin typeface="Calibri"/>
                <a:cs typeface="Calibri"/>
              </a:rPr>
              <a:t>by</a:t>
            </a:r>
            <a:r>
              <a:rPr sz="1710" b="1" spc="-34" dirty="0">
                <a:solidFill>
                  <a:srgbClr val="6D245D"/>
                </a:solidFill>
                <a:latin typeface="Calibri"/>
                <a:cs typeface="Calibri"/>
              </a:rPr>
              <a:t> </a:t>
            </a:r>
            <a:r>
              <a:rPr sz="1710" b="1" dirty="0">
                <a:solidFill>
                  <a:srgbClr val="6D245D"/>
                </a:solidFill>
                <a:latin typeface="Calibri"/>
                <a:cs typeface="Calibri"/>
              </a:rPr>
              <a:t>the</a:t>
            </a:r>
            <a:r>
              <a:rPr sz="1710" b="1" spc="-38" dirty="0">
                <a:solidFill>
                  <a:srgbClr val="6D245D"/>
                </a:solidFill>
                <a:latin typeface="Calibri"/>
                <a:cs typeface="Calibri"/>
              </a:rPr>
              <a:t> </a:t>
            </a:r>
            <a:r>
              <a:rPr sz="1710" b="1" spc="-9" dirty="0">
                <a:solidFill>
                  <a:srgbClr val="6D245D"/>
                </a:solidFill>
                <a:latin typeface="Calibri"/>
                <a:cs typeface="Calibri"/>
              </a:rPr>
              <a:t>Department</a:t>
            </a:r>
            <a:r>
              <a:rPr sz="1710" b="1" spc="-34" dirty="0">
                <a:solidFill>
                  <a:srgbClr val="6D245D"/>
                </a:solidFill>
                <a:latin typeface="Calibri"/>
                <a:cs typeface="Calibri"/>
              </a:rPr>
              <a:t> </a:t>
            </a:r>
            <a:r>
              <a:rPr sz="1710" b="1" dirty="0">
                <a:solidFill>
                  <a:srgbClr val="6D245D"/>
                </a:solidFill>
                <a:latin typeface="Calibri"/>
                <a:cs typeface="Calibri"/>
              </a:rPr>
              <a:t>for</a:t>
            </a:r>
            <a:r>
              <a:rPr sz="1710" b="1" spc="-34" dirty="0">
                <a:solidFill>
                  <a:srgbClr val="6D245D"/>
                </a:solidFill>
                <a:latin typeface="Calibri"/>
                <a:cs typeface="Calibri"/>
              </a:rPr>
              <a:t> </a:t>
            </a:r>
            <a:r>
              <a:rPr sz="1710" b="1" spc="-9" dirty="0">
                <a:solidFill>
                  <a:srgbClr val="6D245D"/>
                </a:solidFill>
                <a:latin typeface="Calibri"/>
                <a:cs typeface="Calibri"/>
              </a:rPr>
              <a:t>Education</a:t>
            </a:r>
            <a:r>
              <a:rPr sz="1710" b="1" spc="-34" dirty="0">
                <a:solidFill>
                  <a:srgbClr val="6D245D"/>
                </a:solidFill>
                <a:latin typeface="Calibri"/>
                <a:cs typeface="Calibri"/>
              </a:rPr>
              <a:t> </a:t>
            </a:r>
            <a:r>
              <a:rPr sz="1710" b="1" spc="-9" dirty="0">
                <a:solidFill>
                  <a:srgbClr val="6D245D"/>
                </a:solidFill>
                <a:latin typeface="Calibri"/>
                <a:cs typeface="Calibri"/>
              </a:rPr>
              <a:t>(DfE) </a:t>
            </a:r>
            <a:r>
              <a:rPr sz="1710" b="1" dirty="0">
                <a:solidFill>
                  <a:srgbClr val="6D245D"/>
                </a:solidFill>
                <a:latin typeface="Calibri"/>
                <a:cs typeface="Calibri"/>
              </a:rPr>
              <a:t>to</a:t>
            </a:r>
            <a:r>
              <a:rPr sz="1710" b="1" spc="-38" dirty="0">
                <a:solidFill>
                  <a:srgbClr val="6D245D"/>
                </a:solidFill>
                <a:latin typeface="Calibri"/>
                <a:cs typeface="Calibri"/>
              </a:rPr>
              <a:t> </a:t>
            </a:r>
            <a:r>
              <a:rPr sz="1710" b="1" dirty="0">
                <a:solidFill>
                  <a:srgbClr val="6D245D"/>
                </a:solidFill>
                <a:latin typeface="Calibri"/>
                <a:cs typeface="Calibri"/>
              </a:rPr>
              <a:t>promote</a:t>
            </a:r>
            <a:r>
              <a:rPr sz="1710" b="1" spc="-43" dirty="0">
                <a:solidFill>
                  <a:srgbClr val="6D245D"/>
                </a:solidFill>
                <a:latin typeface="Calibri"/>
                <a:cs typeface="Calibri"/>
              </a:rPr>
              <a:t> </a:t>
            </a:r>
            <a:r>
              <a:rPr sz="1710" b="1" spc="-9" dirty="0">
                <a:solidFill>
                  <a:srgbClr val="6D245D"/>
                </a:solidFill>
                <a:latin typeface="Calibri"/>
                <a:cs typeface="Calibri"/>
              </a:rPr>
              <a:t>consideration</a:t>
            </a:r>
            <a:r>
              <a:rPr sz="1710" b="1" spc="-38" dirty="0">
                <a:solidFill>
                  <a:srgbClr val="6D245D"/>
                </a:solidFill>
                <a:latin typeface="Calibri"/>
                <a:cs typeface="Calibri"/>
              </a:rPr>
              <a:t> </a:t>
            </a:r>
            <a:r>
              <a:rPr sz="1710" b="1" dirty="0">
                <a:solidFill>
                  <a:srgbClr val="6D245D"/>
                </a:solidFill>
                <a:latin typeface="Calibri"/>
                <a:cs typeface="Calibri"/>
              </a:rPr>
              <a:t>of</a:t>
            </a:r>
            <a:r>
              <a:rPr sz="1710" b="1" spc="-43" dirty="0">
                <a:solidFill>
                  <a:srgbClr val="6D245D"/>
                </a:solidFill>
                <a:latin typeface="Calibri"/>
                <a:cs typeface="Calibri"/>
              </a:rPr>
              <a:t> </a:t>
            </a:r>
            <a:r>
              <a:rPr sz="1710" b="1" dirty="0">
                <a:solidFill>
                  <a:srgbClr val="6D245D"/>
                </a:solidFill>
                <a:latin typeface="Calibri"/>
                <a:cs typeface="Calibri"/>
              </a:rPr>
              <a:t>the</a:t>
            </a:r>
            <a:r>
              <a:rPr sz="1710" b="1" spc="-43" dirty="0">
                <a:solidFill>
                  <a:srgbClr val="6D245D"/>
                </a:solidFill>
                <a:latin typeface="Calibri"/>
                <a:cs typeface="Calibri"/>
              </a:rPr>
              <a:t> </a:t>
            </a:r>
            <a:r>
              <a:rPr sz="1710" b="1" dirty="0">
                <a:solidFill>
                  <a:srgbClr val="6D245D"/>
                </a:solidFill>
                <a:latin typeface="Calibri"/>
                <a:cs typeface="Calibri"/>
              </a:rPr>
              <a:t>four</a:t>
            </a:r>
            <a:r>
              <a:rPr sz="1710" b="1" spc="-43" dirty="0">
                <a:solidFill>
                  <a:srgbClr val="6D245D"/>
                </a:solidFill>
                <a:latin typeface="Calibri"/>
                <a:cs typeface="Calibri"/>
              </a:rPr>
              <a:t> </a:t>
            </a:r>
            <a:r>
              <a:rPr sz="1710" b="1" dirty="0">
                <a:solidFill>
                  <a:srgbClr val="6D245D"/>
                </a:solidFill>
                <a:latin typeface="Calibri"/>
                <a:cs typeface="Calibri"/>
              </a:rPr>
              <a:t>PfA</a:t>
            </a:r>
            <a:r>
              <a:rPr sz="1710" b="1" spc="-38" dirty="0">
                <a:solidFill>
                  <a:srgbClr val="6D245D"/>
                </a:solidFill>
                <a:latin typeface="Calibri"/>
                <a:cs typeface="Calibri"/>
              </a:rPr>
              <a:t> </a:t>
            </a:r>
            <a:r>
              <a:rPr sz="1710" b="1" dirty="0">
                <a:solidFill>
                  <a:srgbClr val="6D245D"/>
                </a:solidFill>
                <a:latin typeface="Calibri"/>
                <a:cs typeface="Calibri"/>
              </a:rPr>
              <a:t>outcomes</a:t>
            </a:r>
            <a:r>
              <a:rPr sz="1710" b="1" spc="-38" dirty="0">
                <a:solidFill>
                  <a:srgbClr val="6D245D"/>
                </a:solidFill>
                <a:latin typeface="Calibri"/>
                <a:cs typeface="Calibri"/>
              </a:rPr>
              <a:t> </a:t>
            </a:r>
            <a:r>
              <a:rPr sz="1710" b="1" dirty="0">
                <a:solidFill>
                  <a:srgbClr val="6D245D"/>
                </a:solidFill>
                <a:latin typeface="Calibri"/>
                <a:cs typeface="Calibri"/>
              </a:rPr>
              <a:t>as</a:t>
            </a:r>
            <a:r>
              <a:rPr sz="1710" b="1" spc="-38" dirty="0">
                <a:solidFill>
                  <a:srgbClr val="6D245D"/>
                </a:solidFill>
                <a:latin typeface="Calibri"/>
                <a:cs typeface="Calibri"/>
              </a:rPr>
              <a:t> </a:t>
            </a:r>
            <a:r>
              <a:rPr sz="1710" b="1" dirty="0">
                <a:solidFill>
                  <a:srgbClr val="6D245D"/>
                </a:solidFill>
                <a:latin typeface="Calibri"/>
                <a:cs typeface="Calibri"/>
              </a:rPr>
              <a:t>part</a:t>
            </a:r>
            <a:r>
              <a:rPr sz="1710" b="1" spc="-38" dirty="0">
                <a:solidFill>
                  <a:srgbClr val="6D245D"/>
                </a:solidFill>
                <a:latin typeface="Calibri"/>
                <a:cs typeface="Calibri"/>
              </a:rPr>
              <a:t> </a:t>
            </a:r>
            <a:r>
              <a:rPr sz="1710" b="1" dirty="0">
                <a:solidFill>
                  <a:srgbClr val="6D245D"/>
                </a:solidFill>
                <a:latin typeface="Calibri"/>
                <a:cs typeface="Calibri"/>
              </a:rPr>
              <a:t>of</a:t>
            </a:r>
            <a:r>
              <a:rPr sz="1710" b="1" spc="-43" dirty="0">
                <a:solidFill>
                  <a:srgbClr val="6D245D"/>
                </a:solidFill>
                <a:latin typeface="Calibri"/>
                <a:cs typeface="Calibri"/>
              </a:rPr>
              <a:t> </a:t>
            </a:r>
            <a:r>
              <a:rPr sz="1710" b="1" dirty="0">
                <a:solidFill>
                  <a:srgbClr val="6D245D"/>
                </a:solidFill>
                <a:latin typeface="Calibri"/>
                <a:cs typeface="Calibri"/>
              </a:rPr>
              <a:t>EHC</a:t>
            </a:r>
            <a:r>
              <a:rPr sz="1710" b="1" spc="-43" dirty="0">
                <a:solidFill>
                  <a:srgbClr val="6D245D"/>
                </a:solidFill>
                <a:latin typeface="Calibri"/>
                <a:cs typeface="Calibri"/>
              </a:rPr>
              <a:t> </a:t>
            </a:r>
            <a:r>
              <a:rPr sz="1710" b="1" spc="-9" dirty="0">
                <a:solidFill>
                  <a:srgbClr val="6D245D"/>
                </a:solidFill>
                <a:latin typeface="Calibri"/>
                <a:cs typeface="Calibri"/>
              </a:rPr>
              <a:t>planning </a:t>
            </a:r>
            <a:r>
              <a:rPr sz="1710" b="1" dirty="0">
                <a:solidFill>
                  <a:srgbClr val="6D245D"/>
                </a:solidFill>
                <a:latin typeface="Calibri"/>
                <a:cs typeface="Calibri"/>
              </a:rPr>
              <a:t>across</a:t>
            </a:r>
            <a:r>
              <a:rPr sz="1710" b="1" spc="-56" dirty="0">
                <a:solidFill>
                  <a:srgbClr val="6D245D"/>
                </a:solidFill>
                <a:latin typeface="Calibri"/>
                <a:cs typeface="Calibri"/>
              </a:rPr>
              <a:t> </a:t>
            </a:r>
            <a:r>
              <a:rPr sz="1710" b="1" dirty="0">
                <a:solidFill>
                  <a:srgbClr val="6D245D"/>
                </a:solidFill>
                <a:latin typeface="Calibri"/>
                <a:cs typeface="Calibri"/>
              </a:rPr>
              <a:t>the</a:t>
            </a:r>
            <a:r>
              <a:rPr sz="1710" b="1" spc="-56" dirty="0">
                <a:solidFill>
                  <a:srgbClr val="6D245D"/>
                </a:solidFill>
                <a:latin typeface="Calibri"/>
                <a:cs typeface="Calibri"/>
              </a:rPr>
              <a:t> </a:t>
            </a:r>
            <a:r>
              <a:rPr sz="1710" b="1" dirty="0">
                <a:solidFill>
                  <a:srgbClr val="6D245D"/>
                </a:solidFill>
                <a:latin typeface="Calibri"/>
                <a:cs typeface="Calibri"/>
              </a:rPr>
              <a:t>age</a:t>
            </a:r>
            <a:r>
              <a:rPr sz="1710" b="1" spc="-56" dirty="0">
                <a:solidFill>
                  <a:srgbClr val="6D245D"/>
                </a:solidFill>
                <a:latin typeface="Calibri"/>
                <a:cs typeface="Calibri"/>
              </a:rPr>
              <a:t> </a:t>
            </a:r>
            <a:r>
              <a:rPr sz="1710" b="1" spc="-9" dirty="0">
                <a:solidFill>
                  <a:srgbClr val="6D245D"/>
                </a:solidFill>
                <a:latin typeface="Calibri"/>
                <a:cs typeface="Calibri"/>
              </a:rPr>
              <a:t>range.</a:t>
            </a:r>
            <a:endParaRPr sz="1710">
              <a:latin typeface="Calibri"/>
              <a:cs typeface="Calibri"/>
            </a:endParaRPr>
          </a:p>
          <a:p>
            <a:pPr marL="10860" marR="4344">
              <a:lnSpc>
                <a:spcPct val="100000"/>
              </a:lnSpc>
              <a:spcBef>
                <a:spcPts val="1095"/>
              </a:spcBef>
            </a:pPr>
            <a:r>
              <a:rPr sz="1026" dirty="0">
                <a:latin typeface="Calibri"/>
                <a:cs typeface="Calibri"/>
              </a:rPr>
              <a:t>This</a:t>
            </a:r>
            <a:r>
              <a:rPr sz="1026" spc="-17" dirty="0">
                <a:latin typeface="Calibri"/>
                <a:cs typeface="Calibri"/>
              </a:rPr>
              <a:t> </a:t>
            </a:r>
            <a:r>
              <a:rPr sz="1026" dirty="0">
                <a:latin typeface="Calibri"/>
                <a:cs typeface="Calibri"/>
              </a:rPr>
              <a:t>includes</a:t>
            </a:r>
            <a:r>
              <a:rPr sz="1026" spc="-13" dirty="0">
                <a:latin typeface="Calibri"/>
                <a:cs typeface="Calibri"/>
              </a:rPr>
              <a:t> </a:t>
            </a:r>
            <a:r>
              <a:rPr sz="1026" spc="-9" dirty="0">
                <a:latin typeface="Calibri"/>
                <a:cs typeface="Calibri"/>
              </a:rPr>
              <a:t>consideration</a:t>
            </a:r>
            <a:r>
              <a:rPr sz="1026" spc="-13" dirty="0">
                <a:latin typeface="Calibri"/>
                <a:cs typeface="Calibri"/>
              </a:rPr>
              <a:t> </a:t>
            </a:r>
            <a:r>
              <a:rPr sz="1026" dirty="0">
                <a:latin typeface="Calibri"/>
                <a:cs typeface="Calibri"/>
              </a:rPr>
              <a:t>of</a:t>
            </a:r>
            <a:r>
              <a:rPr sz="1026" spc="-13" dirty="0">
                <a:latin typeface="Calibri"/>
                <a:cs typeface="Calibri"/>
              </a:rPr>
              <a:t> </a:t>
            </a:r>
            <a:r>
              <a:rPr sz="1026" spc="-9" dirty="0">
                <a:latin typeface="Calibri"/>
                <a:cs typeface="Calibri"/>
              </a:rPr>
              <a:t>aspirations, </a:t>
            </a:r>
            <a:r>
              <a:rPr sz="1026" dirty="0">
                <a:latin typeface="Calibri"/>
                <a:cs typeface="Calibri"/>
              </a:rPr>
              <a:t>activity</a:t>
            </a:r>
            <a:r>
              <a:rPr sz="1026" spc="-9" dirty="0">
                <a:latin typeface="Calibri"/>
                <a:cs typeface="Calibri"/>
              </a:rPr>
              <a:t> </a:t>
            </a:r>
            <a:r>
              <a:rPr sz="1026" dirty="0">
                <a:latin typeface="Calibri"/>
                <a:cs typeface="Calibri"/>
              </a:rPr>
              <a:t>and</a:t>
            </a:r>
            <a:r>
              <a:rPr sz="1026" spc="-13" dirty="0">
                <a:latin typeface="Calibri"/>
                <a:cs typeface="Calibri"/>
              </a:rPr>
              <a:t> </a:t>
            </a:r>
            <a:r>
              <a:rPr sz="1026" dirty="0">
                <a:latin typeface="Calibri"/>
                <a:cs typeface="Calibri"/>
              </a:rPr>
              <a:t>provision</a:t>
            </a:r>
            <a:r>
              <a:rPr sz="1026" spc="-17" dirty="0">
                <a:latin typeface="Calibri"/>
                <a:cs typeface="Calibri"/>
              </a:rPr>
              <a:t> </a:t>
            </a:r>
            <a:r>
              <a:rPr sz="1026" dirty="0">
                <a:latin typeface="Calibri"/>
                <a:cs typeface="Calibri"/>
              </a:rPr>
              <a:t>that</a:t>
            </a:r>
            <a:r>
              <a:rPr sz="1026" spc="-9" dirty="0">
                <a:latin typeface="Calibri"/>
                <a:cs typeface="Calibri"/>
              </a:rPr>
              <a:t> </a:t>
            </a:r>
            <a:r>
              <a:rPr sz="1026" dirty="0">
                <a:latin typeface="Calibri"/>
                <a:cs typeface="Calibri"/>
              </a:rPr>
              <a:t>can</a:t>
            </a:r>
            <a:r>
              <a:rPr sz="1026" spc="-13" dirty="0">
                <a:latin typeface="Calibri"/>
                <a:cs typeface="Calibri"/>
              </a:rPr>
              <a:t> </a:t>
            </a:r>
            <a:r>
              <a:rPr sz="1026" dirty="0">
                <a:latin typeface="Calibri"/>
                <a:cs typeface="Calibri"/>
              </a:rPr>
              <a:t>support</a:t>
            </a:r>
            <a:r>
              <a:rPr sz="1026" spc="-9" dirty="0">
                <a:latin typeface="Calibri"/>
                <a:cs typeface="Calibri"/>
              </a:rPr>
              <a:t> </a:t>
            </a:r>
            <a:r>
              <a:rPr sz="1026" dirty="0">
                <a:latin typeface="Calibri"/>
                <a:cs typeface="Calibri"/>
              </a:rPr>
              <a:t>progress</a:t>
            </a:r>
            <a:r>
              <a:rPr sz="1026" spc="-13" dirty="0">
                <a:latin typeface="Calibri"/>
                <a:cs typeface="Calibri"/>
              </a:rPr>
              <a:t> </a:t>
            </a:r>
            <a:r>
              <a:rPr sz="1026" spc="-9" dirty="0">
                <a:latin typeface="Calibri"/>
                <a:cs typeface="Calibri"/>
              </a:rPr>
              <a:t>towards</a:t>
            </a:r>
            <a:r>
              <a:rPr sz="1026" spc="-13" dirty="0">
                <a:latin typeface="Calibri"/>
                <a:cs typeface="Calibri"/>
              </a:rPr>
              <a:t> </a:t>
            </a:r>
            <a:r>
              <a:rPr sz="1026" dirty="0">
                <a:latin typeface="Calibri"/>
                <a:cs typeface="Calibri"/>
              </a:rPr>
              <a:t>the</a:t>
            </a:r>
            <a:r>
              <a:rPr sz="1026" spc="-13" dirty="0">
                <a:latin typeface="Calibri"/>
                <a:cs typeface="Calibri"/>
              </a:rPr>
              <a:t> </a:t>
            </a:r>
            <a:r>
              <a:rPr sz="1026" dirty="0">
                <a:latin typeface="Calibri"/>
                <a:cs typeface="Calibri"/>
              </a:rPr>
              <a:t>PfA</a:t>
            </a:r>
            <a:r>
              <a:rPr sz="1026" spc="-9" dirty="0">
                <a:latin typeface="Calibri"/>
                <a:cs typeface="Calibri"/>
              </a:rPr>
              <a:t> outcomes</a:t>
            </a:r>
            <a:r>
              <a:rPr sz="1026" spc="-13" dirty="0">
                <a:latin typeface="Calibri"/>
                <a:cs typeface="Calibri"/>
              </a:rPr>
              <a:t> </a:t>
            </a:r>
            <a:r>
              <a:rPr sz="1026" dirty="0">
                <a:latin typeface="Calibri"/>
                <a:cs typeface="Calibri"/>
              </a:rPr>
              <a:t>and</a:t>
            </a:r>
            <a:r>
              <a:rPr sz="1026" spc="-13" dirty="0">
                <a:latin typeface="Calibri"/>
                <a:cs typeface="Calibri"/>
              </a:rPr>
              <a:t> </a:t>
            </a:r>
            <a:r>
              <a:rPr sz="1026" dirty="0">
                <a:latin typeface="Calibri"/>
                <a:cs typeface="Calibri"/>
              </a:rPr>
              <a:t>what</a:t>
            </a:r>
            <a:r>
              <a:rPr sz="1026" spc="-9" dirty="0">
                <a:latin typeface="Calibri"/>
                <a:cs typeface="Calibri"/>
              </a:rPr>
              <a:t> </a:t>
            </a:r>
            <a:r>
              <a:rPr sz="1026" dirty="0">
                <a:latin typeface="Calibri"/>
                <a:cs typeface="Calibri"/>
              </a:rPr>
              <a:t>this</a:t>
            </a:r>
            <a:r>
              <a:rPr sz="1026" spc="-13" dirty="0">
                <a:latin typeface="Calibri"/>
                <a:cs typeface="Calibri"/>
              </a:rPr>
              <a:t> </a:t>
            </a:r>
            <a:r>
              <a:rPr sz="1026" spc="-9" dirty="0">
                <a:latin typeface="Calibri"/>
                <a:cs typeface="Calibri"/>
              </a:rPr>
              <a:t>might </a:t>
            </a:r>
            <a:r>
              <a:rPr sz="1026" dirty="0">
                <a:latin typeface="Calibri"/>
                <a:cs typeface="Calibri"/>
              </a:rPr>
              <a:t>mean</a:t>
            </a:r>
            <a:r>
              <a:rPr sz="1026" spc="-21" dirty="0">
                <a:latin typeface="Calibri"/>
                <a:cs typeface="Calibri"/>
              </a:rPr>
              <a:t> </a:t>
            </a:r>
            <a:r>
              <a:rPr sz="1026" dirty="0">
                <a:latin typeface="Calibri"/>
                <a:cs typeface="Calibri"/>
              </a:rPr>
              <a:t>at</a:t>
            </a:r>
            <a:r>
              <a:rPr sz="1026" spc="-13" dirty="0">
                <a:latin typeface="Calibri"/>
                <a:cs typeface="Calibri"/>
              </a:rPr>
              <a:t> </a:t>
            </a:r>
            <a:r>
              <a:rPr sz="1026" spc="-9" dirty="0">
                <a:latin typeface="Calibri"/>
                <a:cs typeface="Calibri"/>
              </a:rPr>
              <a:t>different</a:t>
            </a:r>
            <a:r>
              <a:rPr sz="1026" spc="-13" dirty="0">
                <a:latin typeface="Calibri"/>
                <a:cs typeface="Calibri"/>
              </a:rPr>
              <a:t> </a:t>
            </a:r>
            <a:r>
              <a:rPr sz="1026" dirty="0">
                <a:latin typeface="Calibri"/>
                <a:cs typeface="Calibri"/>
              </a:rPr>
              <a:t>ages</a:t>
            </a:r>
            <a:r>
              <a:rPr sz="1026" spc="-17" dirty="0">
                <a:latin typeface="Calibri"/>
                <a:cs typeface="Calibri"/>
              </a:rPr>
              <a:t> </a:t>
            </a:r>
            <a:r>
              <a:rPr sz="1026" dirty="0">
                <a:latin typeface="Calibri"/>
                <a:cs typeface="Calibri"/>
              </a:rPr>
              <a:t>and</a:t>
            </a:r>
            <a:r>
              <a:rPr sz="1026" spc="-17" dirty="0">
                <a:latin typeface="Calibri"/>
                <a:cs typeface="Calibri"/>
              </a:rPr>
              <a:t> </a:t>
            </a:r>
            <a:r>
              <a:rPr sz="1026" spc="-9" dirty="0">
                <a:latin typeface="Calibri"/>
                <a:cs typeface="Calibri"/>
              </a:rPr>
              <a:t>stages</a:t>
            </a:r>
            <a:r>
              <a:rPr sz="1026" spc="-17" dirty="0">
                <a:latin typeface="Calibri"/>
                <a:cs typeface="Calibri"/>
              </a:rPr>
              <a:t> </a:t>
            </a:r>
            <a:r>
              <a:rPr sz="1026" dirty="0">
                <a:latin typeface="Calibri"/>
                <a:cs typeface="Calibri"/>
              </a:rPr>
              <a:t>of</a:t>
            </a:r>
            <a:r>
              <a:rPr sz="1026" spc="-21" dirty="0">
                <a:latin typeface="Calibri"/>
                <a:cs typeface="Calibri"/>
              </a:rPr>
              <a:t> </a:t>
            </a:r>
            <a:r>
              <a:rPr sz="1026" spc="-9" dirty="0">
                <a:latin typeface="Calibri"/>
                <a:cs typeface="Calibri"/>
              </a:rPr>
              <a:t>development.</a:t>
            </a:r>
            <a:r>
              <a:rPr sz="1026" spc="-17" dirty="0">
                <a:latin typeface="Calibri"/>
                <a:cs typeface="Calibri"/>
              </a:rPr>
              <a:t> </a:t>
            </a:r>
            <a:r>
              <a:rPr sz="1026" dirty="0">
                <a:latin typeface="Calibri"/>
                <a:cs typeface="Calibri"/>
              </a:rPr>
              <a:t>It</a:t>
            </a:r>
            <a:r>
              <a:rPr sz="1026" spc="-13" dirty="0">
                <a:latin typeface="Calibri"/>
                <a:cs typeface="Calibri"/>
              </a:rPr>
              <a:t> </a:t>
            </a:r>
            <a:r>
              <a:rPr sz="1026" dirty="0">
                <a:latin typeface="Calibri"/>
                <a:cs typeface="Calibri"/>
              </a:rPr>
              <a:t>is</a:t>
            </a:r>
            <a:r>
              <a:rPr sz="1026" spc="-17" dirty="0">
                <a:latin typeface="Calibri"/>
                <a:cs typeface="Calibri"/>
              </a:rPr>
              <a:t> </a:t>
            </a:r>
            <a:r>
              <a:rPr sz="1026" dirty="0">
                <a:latin typeface="Calibri"/>
                <a:cs typeface="Calibri"/>
              </a:rPr>
              <a:t>not</a:t>
            </a:r>
            <a:r>
              <a:rPr sz="1026" spc="-13" dirty="0">
                <a:latin typeface="Calibri"/>
                <a:cs typeface="Calibri"/>
              </a:rPr>
              <a:t> </a:t>
            </a:r>
            <a:r>
              <a:rPr sz="1026" dirty="0">
                <a:latin typeface="Calibri"/>
                <a:cs typeface="Calibri"/>
              </a:rPr>
              <a:t>intended</a:t>
            </a:r>
            <a:r>
              <a:rPr sz="1026" spc="-17" dirty="0">
                <a:latin typeface="Calibri"/>
                <a:cs typeface="Calibri"/>
              </a:rPr>
              <a:t> </a:t>
            </a:r>
            <a:r>
              <a:rPr sz="1026" dirty="0">
                <a:latin typeface="Calibri"/>
                <a:cs typeface="Calibri"/>
              </a:rPr>
              <a:t>to</a:t>
            </a:r>
            <a:r>
              <a:rPr sz="1026" spc="-21" dirty="0">
                <a:latin typeface="Calibri"/>
                <a:cs typeface="Calibri"/>
              </a:rPr>
              <a:t> </a:t>
            </a:r>
            <a:r>
              <a:rPr sz="1026" dirty="0">
                <a:latin typeface="Calibri"/>
                <a:cs typeface="Calibri"/>
              </a:rPr>
              <a:t>be</a:t>
            </a:r>
            <a:r>
              <a:rPr sz="1026" spc="-13" dirty="0">
                <a:latin typeface="Calibri"/>
                <a:cs typeface="Calibri"/>
              </a:rPr>
              <a:t> </a:t>
            </a:r>
            <a:r>
              <a:rPr sz="1026" dirty="0">
                <a:latin typeface="Calibri"/>
                <a:cs typeface="Calibri"/>
              </a:rPr>
              <a:t>a</a:t>
            </a:r>
            <a:r>
              <a:rPr sz="1026" spc="-17" dirty="0">
                <a:latin typeface="Calibri"/>
                <a:cs typeface="Calibri"/>
              </a:rPr>
              <a:t> </a:t>
            </a:r>
            <a:r>
              <a:rPr sz="1026" dirty="0">
                <a:latin typeface="Calibri"/>
                <a:cs typeface="Calibri"/>
              </a:rPr>
              <a:t>definitive</a:t>
            </a:r>
            <a:r>
              <a:rPr sz="1026" spc="-13" dirty="0">
                <a:latin typeface="Calibri"/>
                <a:cs typeface="Calibri"/>
              </a:rPr>
              <a:t> </a:t>
            </a:r>
            <a:r>
              <a:rPr sz="1026" dirty="0">
                <a:latin typeface="Calibri"/>
                <a:cs typeface="Calibri"/>
              </a:rPr>
              <a:t>list</a:t>
            </a:r>
            <a:r>
              <a:rPr sz="1026" spc="-13" dirty="0">
                <a:latin typeface="Calibri"/>
                <a:cs typeface="Calibri"/>
              </a:rPr>
              <a:t> </a:t>
            </a:r>
            <a:r>
              <a:rPr sz="1026" dirty="0">
                <a:latin typeface="Calibri"/>
                <a:cs typeface="Calibri"/>
              </a:rPr>
              <a:t>but</a:t>
            </a:r>
            <a:r>
              <a:rPr sz="1026" spc="-17" dirty="0">
                <a:latin typeface="Calibri"/>
                <a:cs typeface="Calibri"/>
              </a:rPr>
              <a:t> </a:t>
            </a:r>
            <a:r>
              <a:rPr sz="1026" dirty="0">
                <a:latin typeface="Calibri"/>
                <a:cs typeface="Calibri"/>
              </a:rPr>
              <a:t>is</a:t>
            </a:r>
            <a:r>
              <a:rPr sz="1026" spc="-17" dirty="0">
                <a:latin typeface="Calibri"/>
                <a:cs typeface="Calibri"/>
              </a:rPr>
              <a:t> </a:t>
            </a:r>
            <a:r>
              <a:rPr sz="1026" dirty="0">
                <a:latin typeface="Calibri"/>
                <a:cs typeface="Calibri"/>
              </a:rPr>
              <a:t>a</a:t>
            </a:r>
            <a:r>
              <a:rPr sz="1026" spc="-17" dirty="0">
                <a:latin typeface="Calibri"/>
                <a:cs typeface="Calibri"/>
              </a:rPr>
              <a:t> </a:t>
            </a:r>
            <a:r>
              <a:rPr sz="1026" dirty="0">
                <a:latin typeface="Calibri"/>
                <a:cs typeface="Calibri"/>
              </a:rPr>
              <a:t>starting</a:t>
            </a:r>
            <a:r>
              <a:rPr sz="1026" spc="-13" dirty="0">
                <a:latin typeface="Calibri"/>
                <a:cs typeface="Calibri"/>
              </a:rPr>
              <a:t> </a:t>
            </a:r>
            <a:r>
              <a:rPr sz="1026" dirty="0">
                <a:latin typeface="Calibri"/>
                <a:cs typeface="Calibri"/>
              </a:rPr>
              <a:t>point</a:t>
            </a:r>
            <a:r>
              <a:rPr sz="1026" spc="-13" dirty="0">
                <a:latin typeface="Calibri"/>
                <a:cs typeface="Calibri"/>
              </a:rPr>
              <a:t> </a:t>
            </a:r>
            <a:r>
              <a:rPr sz="1026" dirty="0">
                <a:latin typeface="Calibri"/>
                <a:cs typeface="Calibri"/>
              </a:rPr>
              <a:t>and</a:t>
            </a:r>
            <a:r>
              <a:rPr sz="1026" spc="-17" dirty="0">
                <a:latin typeface="Calibri"/>
                <a:cs typeface="Calibri"/>
              </a:rPr>
              <a:t> </a:t>
            </a:r>
            <a:r>
              <a:rPr sz="1026" dirty="0">
                <a:latin typeface="Calibri"/>
                <a:cs typeface="Calibri"/>
              </a:rPr>
              <a:t>we</a:t>
            </a:r>
            <a:r>
              <a:rPr sz="1026" spc="-17" dirty="0">
                <a:latin typeface="Calibri"/>
                <a:cs typeface="Calibri"/>
              </a:rPr>
              <a:t> </a:t>
            </a:r>
            <a:r>
              <a:rPr sz="1026" spc="-9" dirty="0">
                <a:latin typeface="Calibri"/>
                <a:cs typeface="Calibri"/>
              </a:rPr>
              <a:t>encourage</a:t>
            </a:r>
            <a:r>
              <a:rPr sz="1026" spc="-13" dirty="0">
                <a:latin typeface="Calibri"/>
                <a:cs typeface="Calibri"/>
              </a:rPr>
              <a:t> </a:t>
            </a:r>
            <a:r>
              <a:rPr sz="1026" spc="-9" dirty="0">
                <a:latin typeface="Calibri"/>
                <a:cs typeface="Calibri"/>
              </a:rPr>
              <a:t>feedback </a:t>
            </a:r>
            <a:r>
              <a:rPr sz="1026" dirty="0">
                <a:latin typeface="Calibri"/>
                <a:cs typeface="Calibri"/>
              </a:rPr>
              <a:t>from</a:t>
            </a:r>
            <a:r>
              <a:rPr sz="1026" spc="-17" dirty="0">
                <a:latin typeface="Calibri"/>
                <a:cs typeface="Calibri"/>
              </a:rPr>
              <a:t> </a:t>
            </a:r>
            <a:r>
              <a:rPr sz="1026" spc="-9" dirty="0">
                <a:latin typeface="Calibri"/>
                <a:cs typeface="Calibri"/>
              </a:rPr>
              <a:t>colleagues</a:t>
            </a:r>
            <a:r>
              <a:rPr sz="1026" spc="-21" dirty="0">
                <a:latin typeface="Calibri"/>
                <a:cs typeface="Calibri"/>
              </a:rPr>
              <a:t> </a:t>
            </a:r>
            <a:r>
              <a:rPr sz="1026" dirty="0">
                <a:latin typeface="Calibri"/>
                <a:cs typeface="Calibri"/>
              </a:rPr>
              <a:t>testing</a:t>
            </a:r>
            <a:r>
              <a:rPr sz="1026" spc="-17" dirty="0">
                <a:latin typeface="Calibri"/>
                <a:cs typeface="Calibri"/>
              </a:rPr>
              <a:t> </a:t>
            </a:r>
            <a:r>
              <a:rPr sz="1026" dirty="0">
                <a:latin typeface="Calibri"/>
                <a:cs typeface="Calibri"/>
              </a:rPr>
              <a:t>out</a:t>
            </a:r>
            <a:r>
              <a:rPr sz="1026" spc="-17" dirty="0">
                <a:latin typeface="Calibri"/>
                <a:cs typeface="Calibri"/>
              </a:rPr>
              <a:t> </a:t>
            </a:r>
            <a:r>
              <a:rPr sz="1026" dirty="0">
                <a:latin typeface="Calibri"/>
                <a:cs typeface="Calibri"/>
              </a:rPr>
              <a:t>the</a:t>
            </a:r>
            <a:r>
              <a:rPr sz="1026" spc="-17" dirty="0">
                <a:latin typeface="Calibri"/>
                <a:cs typeface="Calibri"/>
              </a:rPr>
              <a:t> </a:t>
            </a:r>
            <a:r>
              <a:rPr sz="1026" dirty="0">
                <a:latin typeface="Calibri"/>
                <a:cs typeface="Calibri"/>
              </a:rPr>
              <a:t>tool</a:t>
            </a:r>
            <a:r>
              <a:rPr sz="1026" spc="-17" dirty="0">
                <a:latin typeface="Calibri"/>
                <a:cs typeface="Calibri"/>
              </a:rPr>
              <a:t> </a:t>
            </a:r>
            <a:r>
              <a:rPr sz="1026" dirty="0">
                <a:latin typeface="Calibri"/>
                <a:cs typeface="Calibri"/>
              </a:rPr>
              <a:t>in</a:t>
            </a:r>
            <a:r>
              <a:rPr sz="1026" spc="-21" dirty="0">
                <a:latin typeface="Calibri"/>
                <a:cs typeface="Calibri"/>
              </a:rPr>
              <a:t> </a:t>
            </a:r>
            <a:r>
              <a:rPr sz="1026" dirty="0">
                <a:latin typeface="Calibri"/>
                <a:cs typeface="Calibri"/>
              </a:rPr>
              <a:t>practice</a:t>
            </a:r>
            <a:r>
              <a:rPr sz="1026" spc="-17" dirty="0">
                <a:latin typeface="Calibri"/>
                <a:cs typeface="Calibri"/>
              </a:rPr>
              <a:t> </a:t>
            </a:r>
            <a:r>
              <a:rPr sz="1026" dirty="0">
                <a:latin typeface="Calibri"/>
                <a:cs typeface="Calibri"/>
              </a:rPr>
              <a:t>so</a:t>
            </a:r>
            <a:r>
              <a:rPr sz="1026" spc="-21" dirty="0">
                <a:latin typeface="Calibri"/>
                <a:cs typeface="Calibri"/>
              </a:rPr>
              <a:t> </a:t>
            </a:r>
            <a:r>
              <a:rPr sz="1026" dirty="0">
                <a:latin typeface="Calibri"/>
                <a:cs typeface="Calibri"/>
              </a:rPr>
              <a:t>that</a:t>
            </a:r>
            <a:r>
              <a:rPr sz="1026" spc="-17" dirty="0">
                <a:latin typeface="Calibri"/>
                <a:cs typeface="Calibri"/>
              </a:rPr>
              <a:t> </a:t>
            </a:r>
            <a:r>
              <a:rPr sz="1026" dirty="0">
                <a:latin typeface="Calibri"/>
                <a:cs typeface="Calibri"/>
              </a:rPr>
              <a:t>DfE</a:t>
            </a:r>
            <a:r>
              <a:rPr sz="1026" spc="-17" dirty="0">
                <a:latin typeface="Calibri"/>
                <a:cs typeface="Calibri"/>
              </a:rPr>
              <a:t> </a:t>
            </a:r>
            <a:r>
              <a:rPr sz="1026" dirty="0">
                <a:latin typeface="Calibri"/>
                <a:cs typeface="Calibri"/>
              </a:rPr>
              <a:t>can</a:t>
            </a:r>
            <a:r>
              <a:rPr sz="1026" spc="-21" dirty="0">
                <a:latin typeface="Calibri"/>
                <a:cs typeface="Calibri"/>
              </a:rPr>
              <a:t> </a:t>
            </a:r>
            <a:r>
              <a:rPr sz="1026" dirty="0">
                <a:latin typeface="Calibri"/>
                <a:cs typeface="Calibri"/>
              </a:rPr>
              <a:t>continue</a:t>
            </a:r>
            <a:r>
              <a:rPr sz="1026" spc="-17" dirty="0">
                <a:latin typeface="Calibri"/>
                <a:cs typeface="Calibri"/>
              </a:rPr>
              <a:t> </a:t>
            </a:r>
            <a:r>
              <a:rPr sz="1026" dirty="0">
                <a:latin typeface="Calibri"/>
                <a:cs typeface="Calibri"/>
              </a:rPr>
              <a:t>to</a:t>
            </a:r>
            <a:r>
              <a:rPr sz="1026" spc="-21" dirty="0">
                <a:latin typeface="Calibri"/>
                <a:cs typeface="Calibri"/>
              </a:rPr>
              <a:t> </a:t>
            </a:r>
            <a:r>
              <a:rPr sz="1026" dirty="0">
                <a:latin typeface="Calibri"/>
                <a:cs typeface="Calibri"/>
              </a:rPr>
              <a:t>develop</a:t>
            </a:r>
            <a:r>
              <a:rPr sz="1026" spc="-21" dirty="0">
                <a:latin typeface="Calibri"/>
                <a:cs typeface="Calibri"/>
              </a:rPr>
              <a:t> </a:t>
            </a:r>
            <a:r>
              <a:rPr sz="1026" dirty="0">
                <a:latin typeface="Calibri"/>
                <a:cs typeface="Calibri"/>
              </a:rPr>
              <a:t>it</a:t>
            </a:r>
            <a:r>
              <a:rPr sz="1026" spc="-17" dirty="0">
                <a:latin typeface="Calibri"/>
                <a:cs typeface="Calibri"/>
              </a:rPr>
              <a:t> </a:t>
            </a:r>
            <a:r>
              <a:rPr sz="1026" dirty="0">
                <a:latin typeface="Calibri"/>
                <a:cs typeface="Calibri"/>
              </a:rPr>
              <a:t>in</a:t>
            </a:r>
            <a:r>
              <a:rPr sz="1026" spc="-17" dirty="0">
                <a:latin typeface="Calibri"/>
                <a:cs typeface="Calibri"/>
              </a:rPr>
              <a:t> </a:t>
            </a:r>
            <a:r>
              <a:rPr sz="1026" dirty="0">
                <a:latin typeface="Calibri"/>
                <a:cs typeface="Calibri"/>
              </a:rPr>
              <a:t>the</a:t>
            </a:r>
            <a:r>
              <a:rPr sz="1026" spc="-17" dirty="0">
                <a:latin typeface="Calibri"/>
                <a:cs typeface="Calibri"/>
              </a:rPr>
              <a:t> </a:t>
            </a:r>
            <a:r>
              <a:rPr sz="1026" spc="-9" dirty="0">
                <a:latin typeface="Calibri"/>
                <a:cs typeface="Calibri"/>
              </a:rPr>
              <a:t>future.</a:t>
            </a:r>
            <a:endParaRPr sz="1026">
              <a:latin typeface="Calibri"/>
              <a:cs typeface="Calibri"/>
            </a:endParaRPr>
          </a:p>
          <a:p>
            <a:pPr marL="10860">
              <a:lnSpc>
                <a:spcPct val="100000"/>
              </a:lnSpc>
            </a:pPr>
            <a:r>
              <a:rPr sz="1026" dirty="0">
                <a:latin typeface="Calibri"/>
                <a:cs typeface="Calibri"/>
              </a:rPr>
              <a:t>Please</a:t>
            </a:r>
            <a:r>
              <a:rPr sz="1026" spc="-21" dirty="0">
                <a:latin typeface="Calibri"/>
                <a:cs typeface="Calibri"/>
              </a:rPr>
              <a:t> </a:t>
            </a:r>
            <a:r>
              <a:rPr sz="1026" dirty="0">
                <a:latin typeface="Calibri"/>
                <a:cs typeface="Calibri"/>
              </a:rPr>
              <a:t>get</a:t>
            </a:r>
            <a:r>
              <a:rPr sz="1026" spc="-21" dirty="0">
                <a:latin typeface="Calibri"/>
                <a:cs typeface="Calibri"/>
              </a:rPr>
              <a:t> </a:t>
            </a:r>
            <a:r>
              <a:rPr sz="1026" dirty="0">
                <a:latin typeface="Calibri"/>
                <a:cs typeface="Calibri"/>
              </a:rPr>
              <a:t>in</a:t>
            </a:r>
            <a:r>
              <a:rPr sz="1026" spc="-26" dirty="0">
                <a:latin typeface="Calibri"/>
                <a:cs typeface="Calibri"/>
              </a:rPr>
              <a:t> </a:t>
            </a:r>
            <a:r>
              <a:rPr sz="1026" dirty="0">
                <a:latin typeface="Calibri"/>
                <a:cs typeface="Calibri"/>
              </a:rPr>
              <a:t>touch</a:t>
            </a:r>
            <a:r>
              <a:rPr sz="1026" spc="-26" dirty="0">
                <a:latin typeface="Calibri"/>
                <a:cs typeface="Calibri"/>
              </a:rPr>
              <a:t> </a:t>
            </a:r>
            <a:r>
              <a:rPr sz="1026" dirty="0">
                <a:latin typeface="Calibri"/>
                <a:cs typeface="Calibri"/>
              </a:rPr>
              <a:t>at:</a:t>
            </a:r>
            <a:r>
              <a:rPr sz="1026" spc="-21" dirty="0">
                <a:latin typeface="Calibri"/>
                <a:cs typeface="Calibri"/>
              </a:rPr>
              <a:t> </a:t>
            </a:r>
            <a:r>
              <a:rPr sz="1026" u="sng" spc="-9" dirty="0">
                <a:solidFill>
                  <a:srgbClr val="8B1C6D"/>
                </a:solidFill>
                <a:uFill>
                  <a:solidFill>
                    <a:srgbClr val="8B1C6D"/>
                  </a:solidFill>
                </a:uFill>
                <a:latin typeface="Calibri"/>
                <a:cs typeface="Calibri"/>
                <a:hlinkClick r:id="rId2"/>
              </a:rPr>
              <a:t>info@preparingforadulthood.org.uk</a:t>
            </a:r>
            <a:r>
              <a:rPr sz="1026" u="none" spc="-9" dirty="0">
                <a:solidFill>
                  <a:srgbClr val="8B1C6D"/>
                </a:solidFill>
                <a:latin typeface="Calibri"/>
                <a:cs typeface="Calibri"/>
                <a:hlinkClick r:id="rId2"/>
              </a:rPr>
              <a:t>.</a:t>
            </a:r>
            <a:endParaRPr sz="1026">
              <a:latin typeface="Calibri"/>
              <a:cs typeface="Calibri"/>
            </a:endParaRPr>
          </a:p>
        </p:txBody>
      </p:sp>
      <p:sp>
        <p:nvSpPr>
          <p:cNvPr id="23" name="object 23"/>
          <p:cNvSpPr txBox="1">
            <a:spLocks noGrp="1"/>
          </p:cNvSpPr>
          <p:nvPr>
            <p:ph type="title" idx="4294967295"/>
          </p:nvPr>
        </p:nvSpPr>
        <p:spPr>
          <a:xfrm>
            <a:off x="2688883" y="2393516"/>
            <a:ext cx="2668267" cy="2067717"/>
          </a:xfrm>
          <a:prstGeom prst="rect">
            <a:avLst/>
          </a:prstGeom>
          <a:noFill/>
          <a:ln>
            <a:noFill/>
            <a:prstDash/>
          </a:ln>
          <a:effectLst/>
        </p:spPr>
        <p:txBody>
          <a:bodyPr rot="0" spcFirstLastPara="0" vertOverflow="overflow" horzOverflow="overflow" vert="horz" wrap="square" lIns="0" tIns="206337" rIns="0" bIns="0" numCol="1" spcCol="0" rtlCol="0" fromWordArt="0" anchor="t" anchorCtr="0" forceAA="0" compatLnSpc="1">
            <a:prstTxWarp prst="textNoShape">
              <a:avLst/>
            </a:prstTxWarp>
            <a:spAutoFit/>
          </a:bodyPr>
          <a:lstStyle/>
          <a:p>
            <a:pPr marL="1107697" marR="0" lvl="0" indent="0" algn="l" defTabSz="914400" rtl="0" eaLnBrk="1" fontAlgn="auto" latinLnBrk="0" hangingPunct="1">
              <a:lnSpc>
                <a:spcPct val="100000"/>
              </a:lnSpc>
              <a:spcBef>
                <a:spcPts val="1625"/>
              </a:spcBef>
              <a:spcAft>
                <a:spcPts val="0"/>
              </a:spcAft>
              <a:buClrTx/>
              <a:buSzTx/>
              <a:buFontTx/>
              <a:buNone/>
              <a:tabLst/>
              <a:defRPr/>
            </a:pPr>
            <a:r>
              <a:rPr kumimoji="0" lang="en-GB" sz="3078" b="1" i="0" u="none" strike="noStrike" kern="0" cap="none" spc="-141" normalizeH="0" baseline="0" noProof="0" dirty="0">
                <a:ln>
                  <a:noFill/>
                </a:ln>
                <a:solidFill>
                  <a:srgbClr val="6D245D"/>
                </a:solidFill>
                <a:effectLst/>
                <a:uLnTx/>
                <a:uFillTx/>
                <a:latin typeface="Gill Sans MT"/>
                <a:ea typeface="Arial"/>
                <a:cs typeface="Gill Sans MT"/>
                <a:sym typeface="Arial"/>
              </a:rPr>
              <a:t>Contents</a:t>
            </a:r>
            <a:endParaRPr kumimoji="0" lang="en-GB" sz="3078" b="0" i="0" u="none" strike="noStrike" kern="0" cap="none" spc="0" normalizeH="0" baseline="0" noProof="0" dirty="0">
              <a:ln>
                <a:noFill/>
              </a:ln>
              <a:solidFill>
                <a:srgbClr val="000000"/>
              </a:solidFill>
              <a:effectLst/>
              <a:uLnTx/>
              <a:uFillTx/>
              <a:latin typeface="Gill Sans MT"/>
              <a:ea typeface="Arial"/>
              <a:cs typeface="Gill Sans MT"/>
              <a:sym typeface="Arial"/>
            </a:endParaRPr>
          </a:p>
          <a:p>
            <a:pPr marL="10860" marR="185702" lvl="0" indent="0" algn="l" defTabSz="914400" rtl="0" eaLnBrk="1" fontAlgn="auto" latinLnBrk="0" hangingPunct="1">
              <a:lnSpc>
                <a:spcPct val="100000"/>
              </a:lnSpc>
              <a:spcBef>
                <a:spcPts val="1026"/>
              </a:spcBef>
              <a:spcAft>
                <a:spcPts val="0"/>
              </a:spcAft>
              <a:buClrTx/>
              <a:buSzTx/>
              <a:buFontTx/>
              <a:buNone/>
              <a:tabLst/>
              <a:defRPr/>
            </a:pPr>
            <a:r>
              <a:rPr kumimoji="0" lang="en-GB" sz="2052" b="1" i="0" u="none" strike="noStrike" kern="0" cap="none" spc="-9" normalizeH="0" baseline="0" noProof="0" dirty="0">
                <a:ln>
                  <a:noFill/>
                </a:ln>
                <a:solidFill>
                  <a:srgbClr val="949049"/>
                </a:solidFill>
                <a:effectLst/>
                <a:uLnTx/>
                <a:uFillTx/>
                <a:latin typeface="Gill Sans MT"/>
                <a:ea typeface="Arial"/>
                <a:cs typeface="Gill Sans MT"/>
                <a:sym typeface="Arial"/>
              </a:rPr>
              <a:t>Employment </a:t>
            </a:r>
            <a:r>
              <a:rPr kumimoji="0" lang="en-GB" sz="2052" b="1" i="0" u="none" strike="noStrike" kern="0" cap="none" spc="-73" normalizeH="0" baseline="0" noProof="0" dirty="0">
                <a:ln>
                  <a:noFill/>
                </a:ln>
                <a:solidFill>
                  <a:srgbClr val="5D6C47"/>
                </a:solidFill>
                <a:effectLst/>
                <a:uLnTx/>
                <a:uFillTx/>
                <a:latin typeface="Gill Sans MT"/>
                <a:ea typeface="Arial"/>
                <a:cs typeface="Gill Sans MT"/>
                <a:sym typeface="Arial"/>
              </a:rPr>
              <a:t>Independent</a:t>
            </a:r>
            <a:r>
              <a:rPr kumimoji="0" lang="en-GB" sz="2052" b="1" i="0" u="none" strike="noStrike" kern="0" cap="none" spc="-51" normalizeH="0" baseline="0" noProof="0" dirty="0">
                <a:ln>
                  <a:noFill/>
                </a:ln>
                <a:solidFill>
                  <a:srgbClr val="5D6C47"/>
                </a:solidFill>
                <a:effectLst/>
                <a:uLnTx/>
                <a:uFillTx/>
                <a:latin typeface="Gill Sans MT"/>
                <a:ea typeface="Arial"/>
                <a:cs typeface="Gill Sans MT"/>
                <a:sym typeface="Arial"/>
              </a:rPr>
              <a:t> </a:t>
            </a:r>
            <a:r>
              <a:rPr kumimoji="0" lang="en-GB" sz="2052" b="1" i="0" u="none" strike="noStrike" kern="0" cap="none" spc="-9" normalizeH="0" baseline="0" noProof="0" dirty="0">
                <a:ln>
                  <a:noFill/>
                </a:ln>
                <a:solidFill>
                  <a:srgbClr val="5D6C47"/>
                </a:solidFill>
                <a:effectLst/>
                <a:uLnTx/>
                <a:uFillTx/>
                <a:latin typeface="Gill Sans MT"/>
                <a:ea typeface="Arial"/>
                <a:cs typeface="Gill Sans MT"/>
                <a:sym typeface="Arial"/>
              </a:rPr>
              <a:t>Living </a:t>
            </a:r>
            <a:r>
              <a:rPr kumimoji="0" lang="en-GB" sz="2052" b="1" i="0" u="none" strike="noStrike" kern="0" cap="none" spc="-103" normalizeH="0" baseline="0" noProof="0" dirty="0">
                <a:ln>
                  <a:noFill/>
                </a:ln>
                <a:solidFill>
                  <a:srgbClr val="785F7F"/>
                </a:solidFill>
                <a:effectLst/>
                <a:uLnTx/>
                <a:uFillTx/>
                <a:latin typeface="Gill Sans MT"/>
                <a:ea typeface="Arial"/>
                <a:cs typeface="Gill Sans MT"/>
                <a:sym typeface="Arial"/>
              </a:rPr>
              <a:t>Community</a:t>
            </a:r>
            <a:r>
              <a:rPr kumimoji="0" lang="en-GB" sz="2052" b="1" i="0" u="none" strike="noStrike" kern="0" cap="none" spc="-86" normalizeH="0" baseline="0" noProof="0" dirty="0">
                <a:ln>
                  <a:noFill/>
                </a:ln>
                <a:solidFill>
                  <a:srgbClr val="785F7F"/>
                </a:solidFill>
                <a:effectLst/>
                <a:uLnTx/>
                <a:uFillTx/>
                <a:latin typeface="Gill Sans MT"/>
                <a:ea typeface="Arial"/>
                <a:cs typeface="Gill Sans MT"/>
                <a:sym typeface="Arial"/>
              </a:rPr>
              <a:t> </a:t>
            </a:r>
            <a:r>
              <a:rPr kumimoji="0" lang="en-GB" sz="2052" b="1" i="0" u="none" strike="noStrike" kern="0" cap="none" spc="-34" normalizeH="0" baseline="0" noProof="0" dirty="0">
                <a:ln>
                  <a:noFill/>
                </a:ln>
                <a:solidFill>
                  <a:srgbClr val="785F7F"/>
                </a:solidFill>
                <a:effectLst/>
                <a:uLnTx/>
                <a:uFillTx/>
                <a:latin typeface="Gill Sans MT"/>
                <a:ea typeface="Arial"/>
                <a:cs typeface="Gill Sans MT"/>
                <a:sym typeface="Arial"/>
              </a:rPr>
              <a:t>Inclusion </a:t>
            </a:r>
            <a:r>
              <a:rPr kumimoji="0" lang="en-GB" sz="2052" b="1" i="0" u="none" strike="noStrike" kern="0" cap="none" spc="-9" normalizeH="0" baseline="0" noProof="0" dirty="0">
                <a:ln>
                  <a:noFill/>
                </a:ln>
                <a:solidFill>
                  <a:srgbClr val="00839F"/>
                </a:solidFill>
                <a:effectLst/>
                <a:uLnTx/>
                <a:uFillTx/>
                <a:latin typeface="Gill Sans MT"/>
                <a:ea typeface="Arial"/>
                <a:cs typeface="Gill Sans MT"/>
                <a:sym typeface="Arial"/>
              </a:rPr>
              <a:t>Health</a:t>
            </a:r>
            <a:endParaRPr kumimoji="0" lang="en-GB" sz="2052" b="0" i="0" u="none" strike="noStrike" kern="0" cap="none" spc="0" normalizeH="0" baseline="0" noProof="0" dirty="0">
              <a:ln>
                <a:noFill/>
              </a:ln>
              <a:solidFill>
                <a:srgbClr val="000000"/>
              </a:solidFill>
              <a:effectLst/>
              <a:uLnTx/>
              <a:uFillTx/>
              <a:latin typeface="Gill Sans MT"/>
              <a:ea typeface="Arial"/>
              <a:cs typeface="Gill Sans MT"/>
              <a:sym typeface="Arial"/>
            </a:endParaRPr>
          </a:p>
        </p:txBody>
      </p:sp>
      <p:sp>
        <p:nvSpPr>
          <p:cNvPr id="24" name="object 24"/>
          <p:cNvSpPr txBox="1"/>
          <p:nvPr/>
        </p:nvSpPr>
        <p:spPr>
          <a:xfrm>
            <a:off x="5853454" y="3188459"/>
            <a:ext cx="170500" cy="1272775"/>
          </a:xfrm>
          <a:prstGeom prst="rect">
            <a:avLst/>
          </a:prstGeom>
        </p:spPr>
        <p:txBody>
          <a:bodyPr vert="horz" wrap="square" lIns="0" tIns="10860" rIns="0" bIns="0" rtlCol="0">
            <a:spAutoFit/>
          </a:bodyPr>
          <a:lstStyle/>
          <a:p>
            <a:pPr marL="10860">
              <a:lnSpc>
                <a:spcPct val="100000"/>
              </a:lnSpc>
              <a:spcBef>
                <a:spcPts val="86"/>
              </a:spcBef>
            </a:pPr>
            <a:r>
              <a:rPr sz="2052" b="1" spc="-43" dirty="0">
                <a:solidFill>
                  <a:srgbClr val="949049"/>
                </a:solidFill>
                <a:latin typeface="Gill Sans MT"/>
                <a:cs typeface="Gill Sans MT"/>
              </a:rPr>
              <a:t>3</a:t>
            </a:r>
            <a:endParaRPr sz="2052">
              <a:latin typeface="Gill Sans MT"/>
              <a:cs typeface="Gill Sans MT"/>
            </a:endParaRPr>
          </a:p>
          <a:p>
            <a:pPr marL="10860">
              <a:lnSpc>
                <a:spcPct val="100000"/>
              </a:lnSpc>
            </a:pPr>
            <a:r>
              <a:rPr sz="2052" b="1" spc="-43" dirty="0">
                <a:solidFill>
                  <a:srgbClr val="5D6C47"/>
                </a:solidFill>
                <a:latin typeface="Gill Sans MT"/>
                <a:cs typeface="Gill Sans MT"/>
              </a:rPr>
              <a:t>5</a:t>
            </a:r>
            <a:endParaRPr sz="2052">
              <a:latin typeface="Gill Sans MT"/>
              <a:cs typeface="Gill Sans MT"/>
            </a:endParaRPr>
          </a:p>
          <a:p>
            <a:pPr marL="10860">
              <a:lnSpc>
                <a:spcPct val="100000"/>
              </a:lnSpc>
            </a:pPr>
            <a:r>
              <a:rPr sz="2052" b="1" spc="-43" dirty="0">
                <a:solidFill>
                  <a:srgbClr val="785F7F"/>
                </a:solidFill>
                <a:latin typeface="Gill Sans MT"/>
                <a:cs typeface="Gill Sans MT"/>
              </a:rPr>
              <a:t>7</a:t>
            </a:r>
            <a:endParaRPr sz="2052">
              <a:latin typeface="Gill Sans MT"/>
              <a:cs typeface="Gill Sans MT"/>
            </a:endParaRPr>
          </a:p>
          <a:p>
            <a:pPr marL="10860">
              <a:lnSpc>
                <a:spcPct val="100000"/>
              </a:lnSpc>
            </a:pPr>
            <a:r>
              <a:rPr sz="2052" b="1" spc="-43" dirty="0">
                <a:solidFill>
                  <a:srgbClr val="00839F"/>
                </a:solidFill>
                <a:latin typeface="Gill Sans MT"/>
                <a:cs typeface="Gill Sans MT"/>
              </a:rPr>
              <a:t>9</a:t>
            </a:r>
            <a:endParaRPr sz="2052">
              <a:latin typeface="Gill Sans MT"/>
              <a:cs typeface="Gill Sans MT"/>
            </a:endParaRPr>
          </a:p>
        </p:txBody>
      </p:sp>
    </p:spTree>
    <p:extLst>
      <p:ext uri="{BB962C8B-B14F-4D97-AF65-F5344CB8AC3E}">
        <p14:creationId xmlns:p14="http://schemas.microsoft.com/office/powerpoint/2010/main" val="2881720015"/>
      </p:ext>
    </p:extLst>
  </p:cSld>
  <p:clrMapOvr>
    <a:masterClrMapping/>
  </p:clrMapOvr>
</p:sld>
</file>

<file path=ppt/theme/theme1.xml><?xml version="1.0" encoding="utf-8"?>
<a:theme xmlns:a="http://schemas.openxmlformats.org/drawingml/2006/main" name="pres6">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usiness_x0020_Owner xmlns="8394a309-b766-4598-9079-5c90de564ad1">
      <UserInfo>
        <DisplayName/>
        <AccountId xsi:nil="true"/>
        <AccountType/>
      </UserInfo>
    </Business_x0020_Owner>
    <h391b686c5a84dee911dc68cf1190ef4 xmlns="8394a309-b766-4598-9079-5c90de564ad1">
      <Terms xmlns="http://schemas.microsoft.com/office/infopath/2007/PartnerControls"/>
    </h391b686c5a84dee911dc68cf1190ef4>
    <b96b2eea7c864110b50d4689788c735e xmlns="8394a309-b766-4598-9079-5c90de564ad1">
      <Terms xmlns="http://schemas.microsoft.com/office/infopath/2007/PartnerControls">
        <TermInfo xmlns="http://schemas.microsoft.com/office/infopath/2007/PartnerControls">
          <TermName xmlns="http://schemas.microsoft.com/office/infopath/2007/PartnerControls">CoreSection</TermName>
          <TermId xmlns="http://schemas.microsoft.com/office/infopath/2007/PartnerControls">0ab7bdd1-1d0e-4fa2-a235-2682401e7929</TermId>
        </TermInfo>
      </Terms>
    </b96b2eea7c864110b50d4689788c735e>
    <Expiry_x0020_Date xmlns="8394a309-b766-4598-9079-5c90de564ad1" xsi:nil="true"/>
    <Review_x0020_Date xmlns="8394a309-b766-4598-9079-5c90de564ad1" xsi:nil="true"/>
    <l0a21930db29477aacff9255782f9a52 xmlns="8394a309-b766-4598-9079-5c90de564ad1">
      <Terms xmlns="http://schemas.microsoft.com/office/infopath/2007/PartnerControls">
        <TermInfo xmlns="http://schemas.microsoft.com/office/infopath/2007/PartnerControls">
          <TermName xmlns="http://schemas.microsoft.com/office/infopath/2007/PartnerControls">Content and Communications</TermName>
          <TermId xmlns="http://schemas.microsoft.com/office/infopath/2007/PartnerControls">32b66cdb-b967-4985-a1b8-11226f209114</TermId>
        </TermInfo>
      </Terms>
    </l0a21930db29477aacff9255782f9a52>
    <f4ffc26c633c44a18c01b1c5231eec42 xmlns="1013bc89-e9f8-443a-8537-447806ae4d56">
      <Terms xmlns="http://schemas.microsoft.com/office/infopath/2007/PartnerControls">
        <TermInfo xmlns="http://schemas.microsoft.com/office/infopath/2007/PartnerControls">
          <TermName xmlns="http://schemas.microsoft.com/office/infopath/2007/PartnerControls">Accessibility</TermName>
          <TermId xmlns="http://schemas.microsoft.com/office/infopath/2007/PartnerControls">51ad912b-54fe-45e1-9045-9715435c73d2</TermId>
        </TermInfo>
      </Terms>
    </f4ffc26c633c44a18c01b1c5231eec42>
    <fab78a9ee9a9424792d764e9cb1998f2 xmlns="8394a309-b766-4598-9079-5c90de564ad1">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ae2dcda5-eacc-4f69-80bd-5dabdb504235</TermId>
        </TermInfo>
      </Terms>
    </fab78a9ee9a9424792d764e9cb1998f2>
    <TaxCatchAll xmlns="8394a309-b766-4598-9079-5c90de564ad1">
      <Value>6</Value>
      <Value>248</Value>
      <Value>149</Value>
      <Value>1</Value>
    </TaxCatchAll>
    <c4cdf6570482439b9c7b96f392c8a60b xmlns="8394a309-b766-4598-9079-5c90de564ad1">
      <Terms xmlns="http://schemas.microsoft.com/office/infopath/2007/PartnerControls"/>
    </c4cdf6570482439b9c7b96f392c8a60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CCColumns" ma:contentTypeID="0x010100E020779D2D1DE84296B97477F853117C00464673AA61C3DA45A6059937BCE5D52D" ma:contentTypeVersion="11" ma:contentTypeDescription="" ma:contentTypeScope="" ma:versionID="27bebd47a9d4d05089cab070e839566f">
  <xsd:schema xmlns:xsd="http://www.w3.org/2001/XMLSchema" xmlns:xs="http://www.w3.org/2001/XMLSchema" xmlns:p="http://schemas.microsoft.com/office/2006/metadata/properties" xmlns:ns2="8394a309-b766-4598-9079-5c90de564ad1" xmlns:ns3="1013bc89-e9f8-443a-8537-447806ae4d56" xmlns:ns4="70e987a4-ac28-43c9-8eb1-226a9a966c6e" targetNamespace="http://schemas.microsoft.com/office/2006/metadata/properties" ma:root="true" ma:fieldsID="876f54440eacb68e2b7597cfbbf87e86" ns2:_="" ns3:_="" ns4:_="">
    <xsd:import namespace="8394a309-b766-4598-9079-5c90de564ad1"/>
    <xsd:import namespace="1013bc89-e9f8-443a-8537-447806ae4d56"/>
    <xsd:import namespace="70e987a4-ac28-43c9-8eb1-226a9a966c6e"/>
    <xsd:element name="properties">
      <xsd:complexType>
        <xsd:sequence>
          <xsd:element name="documentManagement">
            <xsd:complexType>
              <xsd:all>
                <xsd:element ref="ns2:Business_x0020_Owner" minOccurs="0"/>
                <xsd:element ref="ns2:Review_x0020_Date" minOccurs="0"/>
                <xsd:element ref="ns2:Expiry_x0020_Date" minOccurs="0"/>
                <xsd:element ref="ns2:TaxCatchAllLabel" minOccurs="0"/>
                <xsd:element ref="ns2:TaxCatchAll" minOccurs="0"/>
                <xsd:element ref="ns2:h391b686c5a84dee911dc68cf1190ef4" minOccurs="0"/>
                <xsd:element ref="ns2:c4cdf6570482439b9c7b96f392c8a60b" minOccurs="0"/>
                <xsd:element ref="ns2:fab78a9ee9a9424792d764e9cb1998f2" minOccurs="0"/>
                <xsd:element ref="ns2:b96b2eea7c864110b50d4689788c735e" minOccurs="0"/>
                <xsd:element ref="ns2:l0a21930db29477aacff9255782f9a52" minOccurs="0"/>
                <xsd:element ref="ns3:f4ffc26c633c44a18c01b1c5231eec42" minOccurs="0"/>
                <xsd:element ref="ns4:SharedWithUsers" minOccurs="0"/>
                <xsd:element ref="ns4: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94a309-b766-4598-9079-5c90de564ad1" elementFormDefault="qualified">
    <xsd:import namespace="http://schemas.microsoft.com/office/2006/documentManagement/types"/>
    <xsd:import namespace="http://schemas.microsoft.com/office/infopath/2007/PartnerControls"/>
    <xsd:element name="Business_x0020_Owner" ma:index="3" nillable="true" ma:displayName="Business Owner" ma:list="UserInfo" ma:SharePointGroup="0" ma:internalName="Business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Date" ma:index="4" nillable="true" ma:displayName="Review Date" ma:format="DateOnly" ma:internalName="Review_x0020_Date">
      <xsd:simpleType>
        <xsd:restriction base="dms:DateTime"/>
      </xsd:simpleType>
    </xsd:element>
    <xsd:element name="Expiry_x0020_Date" ma:index="5" nillable="true" ma:displayName="Expiry Date" ma:format="DateOnly" ma:internalName="Expiry_x0020_Date">
      <xsd:simpleType>
        <xsd:restriction base="dms:DateTime"/>
      </xsd:simpleType>
    </xsd:element>
    <xsd:element name="TaxCatchAllLabel" ma:index="10" nillable="true" ma:displayName="Taxonomy Catch All Column1" ma:description="" ma:hidden="true" ma:list="{0feaa9f6-1717-4de4-988e-60dfde7d77bd}" ma:internalName="TaxCatchAllLabel" ma:readOnly="true" ma:showField="CatchAllDataLabel" ma:web="8394a309-b766-4598-9079-5c90de564ad1">
      <xsd:complexType>
        <xsd:complexContent>
          <xsd:extension base="dms:MultiChoiceLookup">
            <xsd:sequence>
              <xsd:element name="Value" type="dms:Lookup" maxOccurs="unbounded" minOccurs="0" nillable="true"/>
            </xsd:sequence>
          </xsd:extension>
        </xsd:complexContent>
      </xsd:complexType>
    </xsd:element>
    <xsd:element name="TaxCatchAll" ma:index="11" nillable="true" ma:displayName="Taxonomy Catch All Column" ma:description="" ma:hidden="true" ma:list="{0feaa9f6-1717-4de4-988e-60dfde7d77bd}" ma:internalName="TaxCatchAll" ma:showField="CatchAllData" ma:web="8394a309-b766-4598-9079-5c90de564ad1">
      <xsd:complexType>
        <xsd:complexContent>
          <xsd:extension base="dms:MultiChoiceLookup">
            <xsd:sequence>
              <xsd:element name="Value" type="dms:Lookup" maxOccurs="unbounded" minOccurs="0" nillable="true"/>
            </xsd:sequence>
          </xsd:extension>
        </xsd:complexContent>
      </xsd:complexType>
    </xsd:element>
    <xsd:element name="h391b686c5a84dee911dc68cf1190ef4" ma:index="13" nillable="true" ma:taxonomy="true" ma:internalName="h391b686c5a84dee911dc68cf1190ef4" ma:taxonomyFieldName="Directorate" ma:displayName="Directorate" ma:default="" ma:fieldId="{1391b686-c5a8-4dee-911d-c68cf1190ef4}" ma:taxonomyMulti="true" ma:sspId="69055dc2-26ad-43de-a66d-de702ec6dd99" ma:termSetId="16a7a577-1eee-4d6d-8ed9-a58880da326d" ma:anchorId="00000000-0000-0000-0000-000000000000" ma:open="false" ma:isKeyword="false">
      <xsd:complexType>
        <xsd:sequence>
          <xsd:element ref="pc:Terms" minOccurs="0" maxOccurs="1"/>
        </xsd:sequence>
      </xsd:complexType>
    </xsd:element>
    <xsd:element name="c4cdf6570482439b9c7b96f392c8a60b" ma:index="14" nillable="true" ma:taxonomy="true" ma:internalName="c4cdf6570482439b9c7b96f392c8a60b" ma:taxonomyFieldName="Audience1" ma:displayName="Audience" ma:default="" ma:fieldId="{c4cdf657-0482-439b-9c7b-96f392c8a60b}" ma:sspId="69055dc2-26ad-43de-a66d-de702ec6dd99" ma:termSetId="70c80303-2b48-4a78-beae-42873756bf65" ma:anchorId="00000000-0000-0000-0000-000000000000" ma:open="false" ma:isKeyword="false">
      <xsd:complexType>
        <xsd:sequence>
          <xsd:element ref="pc:Terms" minOccurs="0" maxOccurs="1"/>
        </xsd:sequence>
      </xsd:complexType>
    </xsd:element>
    <xsd:element name="fab78a9ee9a9424792d764e9cb1998f2" ma:index="15" nillable="true" ma:taxonomy="true" ma:internalName="fab78a9ee9a9424792d764e9cb1998f2" ma:taxonomyFieldName="Doc_x0020_Type" ma:displayName="Doc Type" ma:default="" ma:fieldId="{fab78a9e-e9a9-4247-92d7-64e9cb1998f2}" ma:sspId="69055dc2-26ad-43de-a66d-de702ec6dd99" ma:termSetId="889f3434-4809-4fd7-b63b-93a228e72cda" ma:anchorId="00000000-0000-0000-0000-000000000000" ma:open="false" ma:isKeyword="false">
      <xsd:complexType>
        <xsd:sequence>
          <xsd:element ref="pc:Terms" minOccurs="0" maxOccurs="1"/>
        </xsd:sequence>
      </xsd:complexType>
    </xsd:element>
    <xsd:element name="b96b2eea7c864110b50d4689788c735e" ma:index="18" nillable="true" ma:taxonomy="true" ma:internalName="b96b2eea7c864110b50d4689788c735e" ma:taxonomyFieldName="GlobalContentGroup" ma:displayName="GlobalContentGroup" ma:default="1;#CoreSection|0ab7bdd1-1d0e-4fa2-a235-2682401e7929" ma:fieldId="{b96b2eea-7c86-4110-b50d-4689788c735e}" ma:sspId="69055dc2-26ad-43de-a66d-de702ec6dd99" ma:termSetId="2c009ba2-29fb-40b3-af82-e58de27b00aa" ma:anchorId="00000000-0000-0000-0000-000000000000" ma:open="false" ma:isKeyword="false">
      <xsd:complexType>
        <xsd:sequence>
          <xsd:element ref="pc:Terms" minOccurs="0" maxOccurs="1"/>
        </xsd:sequence>
      </xsd:complexType>
    </xsd:element>
    <xsd:element name="l0a21930db29477aacff9255782f9a52" ma:index="20" nillable="true" ma:taxonomy="true" ma:internalName="l0a21930db29477aacff9255782f9a52" ma:taxonomyFieldName="WCC_x0020_Sections" ma:displayName="GlobalNavArea" ma:default="2;#Core Business|d570191a-953a-4de5-b0c7-cf484b96b14f" ma:fieldId="{50a21930-db29-477a-acff-9255782f9a52}" ma:taxonomyMulti="true" ma:sspId="69055dc2-26ad-43de-a66d-de702ec6dd99" ma:termSetId="62a3246a-01ff-4265-bd54-cd22e02d4f7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13bc89-e9f8-443a-8537-447806ae4d56" elementFormDefault="qualified">
    <xsd:import namespace="http://schemas.microsoft.com/office/2006/documentManagement/types"/>
    <xsd:import namespace="http://schemas.microsoft.com/office/infopath/2007/PartnerControls"/>
    <xsd:element name="f4ffc26c633c44a18c01b1c5231eec42" ma:index="24" nillable="true" ma:taxonomy="true" ma:internalName="f4ffc26c633c44a18c01b1c5231eec42" ma:taxonomyFieldName="Secondary_x0020_Term" ma:displayName="Secondary Term" ma:default="" ma:fieldId="{f4ffc26c-633c-44a1-8c01-b1c5231eec42}" ma:taxonomyMulti="true" ma:sspId="69055dc2-26ad-43de-a66d-de702ec6dd99" ma:termSetId="4f6a0d6f-1ee3-4355-babb-d9a1b32c3de5" ma:anchorId="00000000-0000-0000-0000-000000000000" ma:open="false" ma:isKeyword="false">
      <xsd:complexType>
        <xsd:sequence>
          <xsd:element ref="pc:Terms" minOccurs="0" maxOccurs="1"/>
        </xsd:sequence>
      </xsd:complex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987a4-ac28-43c9-8eb1-226a9a966c6e"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5BA05-CFD6-4138-9FDD-9F7443B4E379}">
  <ds:schemaRefs>
    <ds:schemaRef ds:uri="1013bc89-e9f8-443a-8537-447806ae4d56"/>
    <ds:schemaRef ds:uri="70e987a4-ac28-43c9-8eb1-226a9a966c6e"/>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8394a309-b766-4598-9079-5c90de564ad1"/>
    <ds:schemaRef ds:uri="http://schemas.openxmlformats.org/package/2006/metadata/core-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BB8A366E-370B-4FDA-8AB1-A36AB7928814}">
  <ds:schemaRefs>
    <ds:schemaRef ds:uri="http://schemas.microsoft.com/sharepoint/v3/contenttype/forms"/>
  </ds:schemaRefs>
</ds:datastoreItem>
</file>

<file path=customXml/itemProps3.xml><?xml version="1.0" encoding="utf-8"?>
<ds:datastoreItem xmlns:ds="http://schemas.openxmlformats.org/officeDocument/2006/customXml" ds:itemID="{A04B41C0-9BEC-4A73-9F26-25F64B28E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94a309-b766-4598-9079-5c90de564ad1"/>
    <ds:schemaRef ds:uri="1013bc89-e9f8-443a-8537-447806ae4d56"/>
    <ds:schemaRef ds:uri="70e987a4-ac28-43c9-8eb1-226a9a966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708</TotalTime>
  <Words>1868</Words>
  <Application>Microsoft Office PowerPoint</Application>
  <PresentationFormat>On-screen Show (4:3)</PresentationFormat>
  <Paragraphs>242</Paragraphs>
  <Slides>17</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PMingLiU-ExtB</vt:lpstr>
      <vt:lpstr>Aptos</vt:lpstr>
      <vt:lpstr>Arial</vt:lpstr>
      <vt:lpstr>Calibri</vt:lpstr>
      <vt:lpstr>Gill Sans MT</vt:lpstr>
      <vt:lpstr>pres6</vt:lpstr>
      <vt:lpstr>Packager Shell Object</vt:lpstr>
      <vt:lpstr> Designated Teacher  Updates and Guidance Session Spring 2025 </vt:lpstr>
      <vt:lpstr>Agenda Tuesday, 8th April 2025</vt:lpstr>
      <vt:lpstr>WAGOLL What a Good One Looks Like April 2025  Each section has been completed for that particular section, it may not relate to other sections of the form. The WAGOLL is an amalgamation of several CYP, of different ages, and is an example of the detail required. There can never be too much information on the PEP!    </vt:lpstr>
      <vt:lpstr>The importance of completing the forms in advance of the meeting: Allows Learning Advocate to review and come to the meeting prepared with support and guidance. Generally shorter meetings, as all detail required is already recorded. Alerts Learning Advocate to potential areas of concern or celebration.  The importance of submitting the forms within agreed timeframes: Swift approval of funding. Timely distribution of Quality Assured PEP document to all involved professionals. Actions for the CYP can be implemented without drift and delay.      </vt:lpstr>
      <vt:lpstr>Post 16 Planning – SEND/EHCP</vt:lpstr>
      <vt:lpstr>Post 16 Planning</vt:lpstr>
      <vt:lpstr>CLA with SEND and /or an EHCP </vt:lpstr>
      <vt:lpstr>PfA Outcomes across the age ranges for children and young people with SEND</vt:lpstr>
      <vt:lpstr>Contents Employment Independent Living Community Inclusion Health</vt:lpstr>
      <vt:lpstr>Things to remember when using the tool:</vt:lpstr>
      <vt:lpstr>employment</vt:lpstr>
      <vt:lpstr>Secondary Y7-Y11</vt:lpstr>
      <vt:lpstr>Independent living</vt:lpstr>
      <vt:lpstr>Secondary Y7-Y11</vt:lpstr>
      <vt:lpstr>Links</vt:lpstr>
      <vt:lpstr>Virtual School Updates </vt:lpstr>
      <vt:lpstr>Q and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Template PowerPoint</dc:title>
  <dc:creator>Stevens, Jo</dc:creator>
  <cp:lastModifiedBy>Smith, Lucy</cp:lastModifiedBy>
  <cp:revision>27</cp:revision>
  <dcterms:modified xsi:type="dcterms:W3CDTF">2025-08-06T13:05:12Z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0x010100E020779D2D1DE84296B97477F853117C00464673AA61C3DA45A6059937BCE5D52D</vt:lpwstr>
  </property>
  <property fmtid="{D5CDD505-2E9C-101B-9397-08002B2CF9AE}" pid="3" name="GlobalContentGroup">
    <vt:lpwstr>1;#CoreSection|0ab7bdd1-1d0e-4fa2-a235-2682401e7929</vt:lpwstr>
  </property>
  <property fmtid="{D5CDD505-2E9C-101B-9397-08002B2CF9AE}" pid="4" name="Audience1">
    <vt:lpwstr/>
  </property>
  <property fmtid="{D5CDD505-2E9C-101B-9397-08002B2CF9AE}" pid="5" name="Directorate">
    <vt:lpwstr/>
  </property>
  <property fmtid="{D5CDD505-2E9C-101B-9397-08002B2CF9AE}" pid="6" name="Doc Type">
    <vt:lpwstr>6;#Template|ae2dcda5-eacc-4f69-80bd-5dabdb504235</vt:lpwstr>
  </property>
  <property fmtid="{D5CDD505-2E9C-101B-9397-08002B2CF9AE}" pid="7" name="Secondary Term">
    <vt:lpwstr>248;#Accessibility|51ad912b-54fe-45e1-9045-9715435c73d2</vt:lpwstr>
  </property>
  <property fmtid="{D5CDD505-2E9C-101B-9397-08002B2CF9AE}" pid="8" name="WCC Sections">
    <vt:lpwstr>149;#Content and Communications|32b66cdb-b967-4985-a1b8-11226f209114</vt:lpwstr>
  </property>
</Properties>
</file>