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24"/>
  </p:notesMasterIdLst>
  <p:sldIdLst>
    <p:sldId id="256" r:id="rId5"/>
    <p:sldId id="258" r:id="rId6"/>
    <p:sldId id="257" r:id="rId7"/>
    <p:sldId id="261" r:id="rId8"/>
    <p:sldId id="263" r:id="rId9"/>
    <p:sldId id="269" r:id="rId10"/>
    <p:sldId id="270" r:id="rId11"/>
    <p:sldId id="271" r:id="rId12"/>
    <p:sldId id="281" r:id="rId13"/>
    <p:sldId id="272" r:id="rId14"/>
    <p:sldId id="274" r:id="rId15"/>
    <p:sldId id="275" r:id="rId16"/>
    <p:sldId id="276" r:id="rId17"/>
    <p:sldId id="277" r:id="rId18"/>
    <p:sldId id="278" r:id="rId19"/>
    <p:sldId id="279" r:id="rId20"/>
    <p:sldId id="280" r:id="rId21"/>
    <p:sldId id="265" r:id="rId22"/>
    <p:sldId id="259" r:id="rId2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7A139F-DE0D-4F6B-98D9-B20205B87606}" v="6" dt="2025-08-06T09:56:32.2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p:normalViewPr>
  <p:slideViewPr>
    <p:cSldViewPr>
      <p:cViewPr varScale="1">
        <p:scale>
          <a:sx n="71" d="100"/>
          <a:sy n="71" d="100"/>
        </p:scale>
        <p:origin x="211"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Lucy" userId="6774c30e-3be7-409f-b32f-0305c78883ce" providerId="ADAL" clId="{9E7A139F-DE0D-4F6B-98D9-B20205B87606}"/>
    <pc:docChg chg="modSld">
      <pc:chgData name="Smith, Lucy" userId="6774c30e-3be7-409f-b32f-0305c78883ce" providerId="ADAL" clId="{9E7A139F-DE0D-4F6B-98D9-B20205B87606}" dt="2025-08-06T09:56:32.229" v="5" actId="962"/>
      <pc:docMkLst>
        <pc:docMk/>
      </pc:docMkLst>
      <pc:sldChg chg="modSp">
        <pc:chgData name="Smith, Lucy" userId="6774c30e-3be7-409f-b32f-0305c78883ce" providerId="ADAL" clId="{9E7A139F-DE0D-4F6B-98D9-B20205B87606}" dt="2025-08-06T09:56:32.229" v="5" actId="962"/>
        <pc:sldMkLst>
          <pc:docMk/>
          <pc:sldMk cId="0" sldId="256"/>
        </pc:sldMkLst>
        <pc:spChg chg="mod">
          <ac:chgData name="Smith, Lucy" userId="6774c30e-3be7-409f-b32f-0305c78883ce" providerId="ADAL" clId="{9E7A139F-DE0D-4F6B-98D9-B20205B87606}" dt="2025-08-06T09:56:32.229" v="5" actId="962"/>
          <ac:spMkLst>
            <pc:docMk/>
            <pc:sldMk cId="0" sldId="256"/>
            <ac:spMk id="3" creationId="{39EAB894-67AA-441E-85B4-FFDFB63728AC}"/>
          </ac:spMkLst>
        </pc:spChg>
        <pc:spChg chg="mod">
          <ac:chgData name="Smith, Lucy" userId="6774c30e-3be7-409f-b32f-0305c78883ce" providerId="ADAL" clId="{9E7A139F-DE0D-4F6B-98D9-B20205B87606}" dt="2025-08-06T09:56:31.212" v="4" actId="962"/>
          <ac:spMkLst>
            <pc:docMk/>
            <pc:sldMk cId="0" sldId="256"/>
            <ac:spMk id="5" creationId="{24745B97-C36C-408C-9CCD-6A44194C34D2}"/>
          </ac:spMkLst>
        </pc:spChg>
      </pc:sldChg>
      <pc:sldChg chg="modSp">
        <pc:chgData name="Smith, Lucy" userId="6774c30e-3be7-409f-b32f-0305c78883ce" providerId="ADAL" clId="{9E7A139F-DE0D-4F6B-98D9-B20205B87606}" dt="2025-08-06T09:56:01.792" v="1" actId="20577"/>
        <pc:sldMkLst>
          <pc:docMk/>
          <pc:sldMk cId="0" sldId="257"/>
        </pc:sldMkLst>
        <pc:spChg chg="mod">
          <ac:chgData name="Smith, Lucy" userId="6774c30e-3be7-409f-b32f-0305c78883ce" providerId="ADAL" clId="{9E7A139F-DE0D-4F6B-98D9-B20205B87606}" dt="2025-08-06T09:56:01.792" v="1" actId="20577"/>
          <ac:spMkLst>
            <pc:docMk/>
            <pc:sldMk cId="0" sldId="257"/>
            <ac:spMk id="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extLst>
      <p:ext uri="{BB962C8B-B14F-4D97-AF65-F5344CB8AC3E}">
        <p14:creationId xmlns:p14="http://schemas.microsoft.com/office/powerpoint/2010/main" val="257985279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2" name="Shape 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a:extLst>
            <a:ext uri="{FF2B5EF4-FFF2-40B4-BE49-F238E27FC236}">
              <a16:creationId xmlns:a16="http://schemas.microsoft.com/office/drawing/2014/main" id="{E129D3D3-2042-4463-9A80-7CC58C5BCBA8}"/>
            </a:ext>
          </a:extLst>
        </p:cNvPr>
        <p:cNvGrpSpPr/>
        <p:nvPr/>
      </p:nvGrpSpPr>
      <p:grpSpPr>
        <a:xfrm>
          <a:off x="0" y="0"/>
          <a:ext cx="0" cy="0"/>
          <a:chOff x="0" y="0"/>
          <a:chExt cx="0" cy="0"/>
        </a:xfrm>
      </p:grpSpPr>
      <p:sp>
        <p:nvSpPr>
          <p:cNvPr id="87" name="Shape 87">
            <a:extLst>
              <a:ext uri="{FF2B5EF4-FFF2-40B4-BE49-F238E27FC236}">
                <a16:creationId xmlns:a16="http://schemas.microsoft.com/office/drawing/2014/main" id="{FD51641E-DFC2-9947-C5EA-57C57E64B114}"/>
              </a:ext>
            </a:extLst>
          </p:cNvPr>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a:extLst>
              <a:ext uri="{FF2B5EF4-FFF2-40B4-BE49-F238E27FC236}">
                <a16:creationId xmlns:a16="http://schemas.microsoft.com/office/drawing/2014/main" id="{377E2626-0743-6F7B-97D3-8A724BC7976E}"/>
              </a:ext>
            </a:extLst>
          </p:cNvPr>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1649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a:extLst>
            <a:ext uri="{FF2B5EF4-FFF2-40B4-BE49-F238E27FC236}">
              <a16:creationId xmlns:a16="http://schemas.microsoft.com/office/drawing/2014/main" id="{7494C726-E308-92F4-A76B-919DC7A68492}"/>
            </a:ext>
          </a:extLst>
        </p:cNvPr>
        <p:cNvGrpSpPr/>
        <p:nvPr/>
      </p:nvGrpSpPr>
      <p:grpSpPr>
        <a:xfrm>
          <a:off x="0" y="0"/>
          <a:ext cx="0" cy="0"/>
          <a:chOff x="0" y="0"/>
          <a:chExt cx="0" cy="0"/>
        </a:xfrm>
      </p:grpSpPr>
      <p:sp>
        <p:nvSpPr>
          <p:cNvPr id="87" name="Shape 87">
            <a:extLst>
              <a:ext uri="{FF2B5EF4-FFF2-40B4-BE49-F238E27FC236}">
                <a16:creationId xmlns:a16="http://schemas.microsoft.com/office/drawing/2014/main" id="{6463911D-5DBF-DBA1-5A58-0E26B6F8AF37}"/>
              </a:ext>
            </a:extLst>
          </p:cNvPr>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a:extLst>
              <a:ext uri="{FF2B5EF4-FFF2-40B4-BE49-F238E27FC236}">
                <a16:creationId xmlns:a16="http://schemas.microsoft.com/office/drawing/2014/main" id="{4BBC638D-FEB3-905F-7F49-5E9BDD65401F}"/>
              </a:ext>
            </a:extLst>
          </p:cNvPr>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6559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a:extLst>
            <a:ext uri="{FF2B5EF4-FFF2-40B4-BE49-F238E27FC236}">
              <a16:creationId xmlns:a16="http://schemas.microsoft.com/office/drawing/2014/main" id="{A7228BF9-620B-6F35-1A80-3C275273E2D2}"/>
            </a:ext>
          </a:extLst>
        </p:cNvPr>
        <p:cNvGrpSpPr/>
        <p:nvPr/>
      </p:nvGrpSpPr>
      <p:grpSpPr>
        <a:xfrm>
          <a:off x="0" y="0"/>
          <a:ext cx="0" cy="0"/>
          <a:chOff x="0" y="0"/>
          <a:chExt cx="0" cy="0"/>
        </a:xfrm>
      </p:grpSpPr>
      <p:sp>
        <p:nvSpPr>
          <p:cNvPr id="87" name="Shape 87">
            <a:extLst>
              <a:ext uri="{FF2B5EF4-FFF2-40B4-BE49-F238E27FC236}">
                <a16:creationId xmlns:a16="http://schemas.microsoft.com/office/drawing/2014/main" id="{80A4302F-C744-5C35-6618-EC86B53268AB}"/>
              </a:ext>
            </a:extLst>
          </p:cNvPr>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a:extLst>
              <a:ext uri="{FF2B5EF4-FFF2-40B4-BE49-F238E27FC236}">
                <a16:creationId xmlns:a16="http://schemas.microsoft.com/office/drawing/2014/main" id="{9101AA76-8540-DEDB-A8FB-6B415B33B567}"/>
              </a:ext>
            </a:extLst>
          </p:cNvPr>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6297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a:extLst>
            <a:ext uri="{FF2B5EF4-FFF2-40B4-BE49-F238E27FC236}">
              <a16:creationId xmlns:a16="http://schemas.microsoft.com/office/drawing/2014/main" id="{9D6DE229-16F1-C31F-D905-75A53B539AA3}"/>
            </a:ext>
          </a:extLst>
        </p:cNvPr>
        <p:cNvGrpSpPr/>
        <p:nvPr/>
      </p:nvGrpSpPr>
      <p:grpSpPr>
        <a:xfrm>
          <a:off x="0" y="0"/>
          <a:ext cx="0" cy="0"/>
          <a:chOff x="0" y="0"/>
          <a:chExt cx="0" cy="0"/>
        </a:xfrm>
      </p:grpSpPr>
      <p:sp>
        <p:nvSpPr>
          <p:cNvPr id="87" name="Shape 87">
            <a:extLst>
              <a:ext uri="{FF2B5EF4-FFF2-40B4-BE49-F238E27FC236}">
                <a16:creationId xmlns:a16="http://schemas.microsoft.com/office/drawing/2014/main" id="{9F96F970-3375-14E3-0BD3-F3979C2A3F7A}"/>
              </a:ext>
            </a:extLst>
          </p:cNvPr>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a:extLst>
              <a:ext uri="{FF2B5EF4-FFF2-40B4-BE49-F238E27FC236}">
                <a16:creationId xmlns:a16="http://schemas.microsoft.com/office/drawing/2014/main" id="{6ADD96DE-3BF2-FA23-8539-664968ED0398}"/>
              </a:ext>
            </a:extLst>
          </p:cNvPr>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37231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a:extLst>
            <a:ext uri="{FF2B5EF4-FFF2-40B4-BE49-F238E27FC236}">
              <a16:creationId xmlns:a16="http://schemas.microsoft.com/office/drawing/2014/main" id="{BE72243E-77BB-26CF-2636-796380627FAC}"/>
            </a:ext>
          </a:extLst>
        </p:cNvPr>
        <p:cNvGrpSpPr/>
        <p:nvPr/>
      </p:nvGrpSpPr>
      <p:grpSpPr>
        <a:xfrm>
          <a:off x="0" y="0"/>
          <a:ext cx="0" cy="0"/>
          <a:chOff x="0" y="0"/>
          <a:chExt cx="0" cy="0"/>
        </a:xfrm>
      </p:grpSpPr>
      <p:sp>
        <p:nvSpPr>
          <p:cNvPr id="87" name="Shape 87">
            <a:extLst>
              <a:ext uri="{FF2B5EF4-FFF2-40B4-BE49-F238E27FC236}">
                <a16:creationId xmlns:a16="http://schemas.microsoft.com/office/drawing/2014/main" id="{9515DC59-DB89-75C5-93BB-B5C97750DC4E}"/>
              </a:ext>
            </a:extLst>
          </p:cNvPr>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a:extLst>
              <a:ext uri="{FF2B5EF4-FFF2-40B4-BE49-F238E27FC236}">
                <a16:creationId xmlns:a16="http://schemas.microsoft.com/office/drawing/2014/main" id="{9C74D04C-A6D9-6F03-F656-5138D8F5F20D}"/>
              </a:ext>
            </a:extLst>
          </p:cNvPr>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00432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a:extLst>
            <a:ext uri="{FF2B5EF4-FFF2-40B4-BE49-F238E27FC236}">
              <a16:creationId xmlns:a16="http://schemas.microsoft.com/office/drawing/2014/main" id="{D841C73D-077A-0E23-5CA9-0D05E1DED284}"/>
            </a:ext>
          </a:extLst>
        </p:cNvPr>
        <p:cNvGrpSpPr/>
        <p:nvPr/>
      </p:nvGrpSpPr>
      <p:grpSpPr>
        <a:xfrm>
          <a:off x="0" y="0"/>
          <a:ext cx="0" cy="0"/>
          <a:chOff x="0" y="0"/>
          <a:chExt cx="0" cy="0"/>
        </a:xfrm>
      </p:grpSpPr>
      <p:sp>
        <p:nvSpPr>
          <p:cNvPr id="87" name="Shape 87">
            <a:extLst>
              <a:ext uri="{FF2B5EF4-FFF2-40B4-BE49-F238E27FC236}">
                <a16:creationId xmlns:a16="http://schemas.microsoft.com/office/drawing/2014/main" id="{E5FA1501-8DC3-617E-27C1-841DB0EFE1A0}"/>
              </a:ext>
            </a:extLst>
          </p:cNvPr>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a:extLst>
              <a:ext uri="{FF2B5EF4-FFF2-40B4-BE49-F238E27FC236}">
                <a16:creationId xmlns:a16="http://schemas.microsoft.com/office/drawing/2014/main" id="{07C1D338-BBE1-17D5-C5D5-EBA44695E4C6}"/>
              </a:ext>
            </a:extLst>
          </p:cNvPr>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1885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a:extLst>
            <a:ext uri="{FF2B5EF4-FFF2-40B4-BE49-F238E27FC236}">
              <a16:creationId xmlns:a16="http://schemas.microsoft.com/office/drawing/2014/main" id="{EB5B9396-F355-B6C2-11CA-C1B21A56E11E}"/>
            </a:ext>
          </a:extLst>
        </p:cNvPr>
        <p:cNvGrpSpPr/>
        <p:nvPr/>
      </p:nvGrpSpPr>
      <p:grpSpPr>
        <a:xfrm>
          <a:off x="0" y="0"/>
          <a:ext cx="0" cy="0"/>
          <a:chOff x="0" y="0"/>
          <a:chExt cx="0" cy="0"/>
        </a:xfrm>
      </p:grpSpPr>
      <p:sp>
        <p:nvSpPr>
          <p:cNvPr id="87" name="Shape 87">
            <a:extLst>
              <a:ext uri="{FF2B5EF4-FFF2-40B4-BE49-F238E27FC236}">
                <a16:creationId xmlns:a16="http://schemas.microsoft.com/office/drawing/2014/main" id="{C68D8B58-C05C-F7A8-FDF5-4896FEE18C06}"/>
              </a:ext>
            </a:extLst>
          </p:cNvPr>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a:extLst>
              <a:ext uri="{FF2B5EF4-FFF2-40B4-BE49-F238E27FC236}">
                <a16:creationId xmlns:a16="http://schemas.microsoft.com/office/drawing/2014/main" id="{186E394C-9C10-A50F-15FC-A20F0D74EC2D}"/>
              </a:ext>
            </a:extLst>
          </p:cNvPr>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1410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135366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814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2" name="Shape 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9068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dirty="0"/>
          </a:p>
        </p:txBody>
      </p:sp>
      <p:sp>
        <p:nvSpPr>
          <p:cNvPr id="88" name="Shape 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05263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487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a:extLst>
            <a:ext uri="{FF2B5EF4-FFF2-40B4-BE49-F238E27FC236}">
              <a16:creationId xmlns:a16="http://schemas.microsoft.com/office/drawing/2014/main" id="{138B7FB9-38CA-088B-32E0-950AD18025D5}"/>
            </a:ext>
          </a:extLst>
        </p:cNvPr>
        <p:cNvGrpSpPr/>
        <p:nvPr/>
      </p:nvGrpSpPr>
      <p:grpSpPr>
        <a:xfrm>
          <a:off x="0" y="0"/>
          <a:ext cx="0" cy="0"/>
          <a:chOff x="0" y="0"/>
          <a:chExt cx="0" cy="0"/>
        </a:xfrm>
      </p:grpSpPr>
      <p:sp>
        <p:nvSpPr>
          <p:cNvPr id="87" name="Shape 87">
            <a:extLst>
              <a:ext uri="{FF2B5EF4-FFF2-40B4-BE49-F238E27FC236}">
                <a16:creationId xmlns:a16="http://schemas.microsoft.com/office/drawing/2014/main" id="{CEA6C80B-B9AD-6E1C-264C-0D1ADDFB4402}"/>
              </a:ext>
            </a:extLst>
          </p:cNvPr>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a:extLst>
              <a:ext uri="{FF2B5EF4-FFF2-40B4-BE49-F238E27FC236}">
                <a16:creationId xmlns:a16="http://schemas.microsoft.com/office/drawing/2014/main" id="{24E126B2-9422-0446-06C3-E7D6210CD39A}"/>
              </a:ext>
            </a:extLst>
          </p:cNvPr>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8214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a:extLst>
            <a:ext uri="{FF2B5EF4-FFF2-40B4-BE49-F238E27FC236}">
              <a16:creationId xmlns:a16="http://schemas.microsoft.com/office/drawing/2014/main" id="{A0DFE894-87F5-DF10-FE96-C0A5E28C6BAB}"/>
            </a:ext>
          </a:extLst>
        </p:cNvPr>
        <p:cNvGrpSpPr/>
        <p:nvPr/>
      </p:nvGrpSpPr>
      <p:grpSpPr>
        <a:xfrm>
          <a:off x="0" y="0"/>
          <a:ext cx="0" cy="0"/>
          <a:chOff x="0" y="0"/>
          <a:chExt cx="0" cy="0"/>
        </a:xfrm>
      </p:grpSpPr>
      <p:sp>
        <p:nvSpPr>
          <p:cNvPr id="87" name="Shape 87">
            <a:extLst>
              <a:ext uri="{FF2B5EF4-FFF2-40B4-BE49-F238E27FC236}">
                <a16:creationId xmlns:a16="http://schemas.microsoft.com/office/drawing/2014/main" id="{116496DF-CB01-8C77-13AF-54CF2C6F51A1}"/>
              </a:ext>
            </a:extLst>
          </p:cNvPr>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a:extLst>
              <a:ext uri="{FF2B5EF4-FFF2-40B4-BE49-F238E27FC236}">
                <a16:creationId xmlns:a16="http://schemas.microsoft.com/office/drawing/2014/main" id="{43448A52-C39A-DF07-1B9F-1B80C30FA868}"/>
              </a:ext>
            </a:extLst>
          </p:cNvPr>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10179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a:extLst>
            <a:ext uri="{FF2B5EF4-FFF2-40B4-BE49-F238E27FC236}">
              <a16:creationId xmlns:a16="http://schemas.microsoft.com/office/drawing/2014/main" id="{96DD92C1-C177-C141-372A-7F6CB5C7182A}"/>
            </a:ext>
          </a:extLst>
        </p:cNvPr>
        <p:cNvGrpSpPr/>
        <p:nvPr/>
      </p:nvGrpSpPr>
      <p:grpSpPr>
        <a:xfrm>
          <a:off x="0" y="0"/>
          <a:ext cx="0" cy="0"/>
          <a:chOff x="0" y="0"/>
          <a:chExt cx="0" cy="0"/>
        </a:xfrm>
      </p:grpSpPr>
      <p:sp>
        <p:nvSpPr>
          <p:cNvPr id="87" name="Shape 87">
            <a:extLst>
              <a:ext uri="{FF2B5EF4-FFF2-40B4-BE49-F238E27FC236}">
                <a16:creationId xmlns:a16="http://schemas.microsoft.com/office/drawing/2014/main" id="{F88FCB5F-4A18-8F9D-A448-51611D93B252}"/>
              </a:ext>
            </a:extLst>
          </p:cNvPr>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a:extLst>
              <a:ext uri="{FF2B5EF4-FFF2-40B4-BE49-F238E27FC236}">
                <a16:creationId xmlns:a16="http://schemas.microsoft.com/office/drawing/2014/main" id="{E50ECE59-6FF2-AD8F-957E-6B1021C64923}"/>
              </a:ext>
            </a:extLst>
          </p:cNvPr>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9797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a:extLst>
            <a:ext uri="{FF2B5EF4-FFF2-40B4-BE49-F238E27FC236}">
              <a16:creationId xmlns:a16="http://schemas.microsoft.com/office/drawing/2014/main" id="{EBEF49E8-BB36-46C0-20AA-C31BF3F21A09}"/>
            </a:ext>
          </a:extLst>
        </p:cNvPr>
        <p:cNvGrpSpPr/>
        <p:nvPr/>
      </p:nvGrpSpPr>
      <p:grpSpPr>
        <a:xfrm>
          <a:off x="0" y="0"/>
          <a:ext cx="0" cy="0"/>
          <a:chOff x="0" y="0"/>
          <a:chExt cx="0" cy="0"/>
        </a:xfrm>
      </p:grpSpPr>
      <p:sp>
        <p:nvSpPr>
          <p:cNvPr id="87" name="Shape 87">
            <a:extLst>
              <a:ext uri="{FF2B5EF4-FFF2-40B4-BE49-F238E27FC236}">
                <a16:creationId xmlns:a16="http://schemas.microsoft.com/office/drawing/2014/main" id="{16A2E58A-6771-432E-48C0-B8AA5BE3F2F3}"/>
              </a:ext>
            </a:extLst>
          </p:cNvPr>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88" name="Shape 88">
            <a:extLst>
              <a:ext uri="{FF2B5EF4-FFF2-40B4-BE49-F238E27FC236}">
                <a16:creationId xmlns:a16="http://schemas.microsoft.com/office/drawing/2014/main" id="{A673535B-A7BD-5C5C-2FF8-AC785B0187A1}"/>
              </a:ext>
            </a:extLst>
          </p:cNvPr>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8824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1"/>
        <p:cNvGrpSpPr/>
        <p:nvPr/>
      </p:nvGrpSpPr>
      <p:grpSpPr>
        <a:xfrm>
          <a:off x="0" y="0"/>
          <a:ext cx="0" cy="0"/>
          <a:chOff x="0" y="0"/>
          <a:chExt cx="0" cy="0"/>
        </a:xfrm>
      </p:grpSpPr>
      <p:sp>
        <p:nvSpPr>
          <p:cNvPr id="12" name="Shape 12"/>
          <p:cNvSpPr txBox="1">
            <a:spLocks noGrp="1"/>
          </p:cNvSpPr>
          <p:nvPr>
            <p:ph type="ctrTitle"/>
          </p:nvPr>
        </p:nvSpPr>
        <p:spPr>
          <a:xfrm>
            <a:off x="1472183" y="2130425"/>
            <a:ext cx="7013447" cy="1470024"/>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1"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36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36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36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36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subTitle" idx="1"/>
          </p:nvPr>
        </p:nvSpPr>
        <p:spPr>
          <a:xfrm>
            <a:off x="1778508" y="3886200"/>
            <a:ext cx="6400799" cy="1752600"/>
          </a:xfrm>
          <a:prstGeom prst="rect">
            <a:avLst/>
          </a:prstGeom>
          <a:noFill/>
          <a:ln>
            <a:noFill/>
          </a:ln>
        </p:spPr>
        <p:txBody>
          <a:bodyPr lIns="91425" tIns="91425" rIns="91425" bIns="91425" anchor="t" anchorCtr="0"/>
          <a:lstStyle>
            <a:lvl1pPr marL="0" marR="0" lvl="0" indent="0" algn="ctr" rtl="0">
              <a:spcBef>
                <a:spcPts val="640"/>
              </a:spcBef>
              <a:spcAft>
                <a:spcPts val="0"/>
              </a:spcAft>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spcAft>
                <a:spcPts val="0"/>
              </a:spcAft>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spcAft>
                <a:spcPts val="0"/>
              </a:spcAft>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4" name="Shape 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5" name="Shape 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6" name="Shape 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417637" y="977900"/>
            <a:ext cx="7269161" cy="11430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36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36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36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36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36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body" idx="1"/>
          </p:nvPr>
        </p:nvSpPr>
        <p:spPr>
          <a:xfrm rot="5400000">
            <a:off x="3072606" y="511969"/>
            <a:ext cx="3959225" cy="72691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rot="5400000">
            <a:off x="5129942" y="2569305"/>
            <a:ext cx="5056314" cy="20574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36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36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36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36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36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body" idx="1"/>
          </p:nvPr>
        </p:nvSpPr>
        <p:spPr>
          <a:xfrm rot="5400000">
            <a:off x="1377854" y="1027017"/>
            <a:ext cx="5056314" cy="5141975"/>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1417637" y="977900"/>
            <a:ext cx="7269161" cy="11430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36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36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36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36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36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body" idx="1"/>
          </p:nvPr>
        </p:nvSpPr>
        <p:spPr>
          <a:xfrm>
            <a:off x="1417637" y="2166938"/>
            <a:ext cx="7269161" cy="3959225"/>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1371599" y="4406900"/>
            <a:ext cx="7123113" cy="136207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36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36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36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36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body" idx="1"/>
          </p:nvPr>
        </p:nvSpPr>
        <p:spPr>
          <a:xfrm>
            <a:off x="1371599" y="2906713"/>
            <a:ext cx="7123113" cy="1500187"/>
          </a:xfrm>
          <a:prstGeom prst="rect">
            <a:avLst/>
          </a:prstGeom>
          <a:noFill/>
          <a:ln>
            <a:noFill/>
          </a:ln>
        </p:spPr>
        <p:txBody>
          <a:bodyPr lIns="91425" tIns="91425" rIns="91425" bIns="91425" anchor="b" anchorCtr="0"/>
          <a:lstStyle>
            <a:lvl1pPr marL="0" marR="0" lvl="0" indent="0" algn="l"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spcAft>
                <a:spcPts val="0"/>
              </a:spcAft>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26" name="Shape 2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1417637" y="977900"/>
            <a:ext cx="7269161" cy="11430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36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36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36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36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36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31" name="Shape 31"/>
          <p:cNvSpPr txBox="1">
            <a:spLocks noGrp="1"/>
          </p:cNvSpPr>
          <p:nvPr>
            <p:ph type="body" idx="1"/>
          </p:nvPr>
        </p:nvSpPr>
        <p:spPr>
          <a:xfrm>
            <a:off x="1417320" y="2221991"/>
            <a:ext cx="3527999" cy="3904170"/>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2" name="Shape 32"/>
          <p:cNvSpPr txBox="1">
            <a:spLocks noGrp="1"/>
          </p:cNvSpPr>
          <p:nvPr>
            <p:ph type="body" idx="2"/>
          </p:nvPr>
        </p:nvSpPr>
        <p:spPr>
          <a:xfrm>
            <a:off x="5166360" y="2221991"/>
            <a:ext cx="3527999" cy="3904170"/>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3" name="Shape 3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1417637" y="977900"/>
            <a:ext cx="7269161" cy="11430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36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36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36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36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36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body" idx="1"/>
          </p:nvPr>
        </p:nvSpPr>
        <p:spPr>
          <a:xfrm>
            <a:off x="1417320" y="2193481"/>
            <a:ext cx="3527999"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body" idx="2"/>
          </p:nvPr>
        </p:nvSpPr>
        <p:spPr>
          <a:xfrm>
            <a:off x="1417320" y="2871216"/>
            <a:ext cx="3527999" cy="3240000"/>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body" idx="3"/>
          </p:nvPr>
        </p:nvSpPr>
        <p:spPr>
          <a:xfrm>
            <a:off x="5157089" y="2193798"/>
            <a:ext cx="3527999"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body" idx="4"/>
          </p:nvPr>
        </p:nvSpPr>
        <p:spPr>
          <a:xfrm>
            <a:off x="5157089" y="2871215"/>
            <a:ext cx="3527999" cy="3240000"/>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3" name="Shape 4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4" name="Shape 4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1417637" y="977900"/>
            <a:ext cx="7269161" cy="11430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36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36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36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36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36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8" name="Shape 4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9" name="Shape 4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1508759" y="1069848"/>
            <a:ext cx="3008313" cy="1105153"/>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36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36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36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36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body" idx="1"/>
          </p:nvPr>
        </p:nvSpPr>
        <p:spPr>
          <a:xfrm>
            <a:off x="4636007" y="1069848"/>
            <a:ext cx="4050791" cy="5056314"/>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7" name="Shape 57"/>
          <p:cNvSpPr txBox="1">
            <a:spLocks noGrp="1"/>
          </p:cNvSpPr>
          <p:nvPr>
            <p:ph type="body" idx="2"/>
          </p:nvPr>
        </p:nvSpPr>
        <p:spPr>
          <a:xfrm>
            <a:off x="1508759" y="2203703"/>
            <a:ext cx="3008313" cy="3922458"/>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58" name="Shape 5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9" name="Shape 5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0" name="Shape 6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2468943" y="4800600"/>
            <a:ext cx="5486399" cy="56673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36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36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36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36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63" name="Shape 63"/>
          <p:cNvSpPr>
            <a:spLocks noGrp="1"/>
          </p:cNvSpPr>
          <p:nvPr>
            <p:ph type="pic" idx="2"/>
          </p:nvPr>
        </p:nvSpPr>
        <p:spPr>
          <a:xfrm>
            <a:off x="2468943" y="1179575"/>
            <a:ext cx="5486399" cy="3547998"/>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body" idx="1"/>
          </p:nvPr>
        </p:nvSpPr>
        <p:spPr>
          <a:xfrm>
            <a:off x="2468943" y="5367337"/>
            <a:ext cx="5486399" cy="80486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5" name="Shape 6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stretch>
            <a:fillRect/>
          </a:stretch>
        </a:blip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417637" y="977900"/>
            <a:ext cx="7269161" cy="1143000"/>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3600" b="0" i="0" u="none" strike="noStrike" cap="none">
                <a:solidFill>
                  <a:schemeClr val="dk1"/>
                </a:solidFill>
                <a:latin typeface="Calibri"/>
                <a:ea typeface="Calibri"/>
                <a:cs typeface="Calibri"/>
                <a:sym typeface="Calibri"/>
              </a:defRPr>
            </a:lvl1pPr>
            <a:lvl2pPr marL="0" marR="0" lvl="1" indent="0" algn="l" rtl="0">
              <a:spcBef>
                <a:spcPts val="0"/>
              </a:spcBef>
              <a:spcAft>
                <a:spcPts val="0"/>
              </a:spcAft>
              <a:buNone/>
              <a:defRPr sz="3600" b="0" i="0" u="none" strike="noStrike" cap="none">
                <a:solidFill>
                  <a:schemeClr val="dk1"/>
                </a:solidFill>
                <a:latin typeface="Calibri"/>
                <a:ea typeface="Calibri"/>
                <a:cs typeface="Calibri"/>
                <a:sym typeface="Calibri"/>
              </a:defRPr>
            </a:lvl2pPr>
            <a:lvl3pPr marL="0" marR="0" lvl="2" indent="0" algn="l" rtl="0">
              <a:spcBef>
                <a:spcPts val="0"/>
              </a:spcBef>
              <a:spcAft>
                <a:spcPts val="0"/>
              </a:spcAft>
              <a:buNone/>
              <a:defRPr sz="3600" b="0" i="0" u="none" strike="noStrike" cap="none">
                <a:solidFill>
                  <a:schemeClr val="dk1"/>
                </a:solidFill>
                <a:latin typeface="Calibri"/>
                <a:ea typeface="Calibri"/>
                <a:cs typeface="Calibri"/>
                <a:sym typeface="Calibri"/>
              </a:defRPr>
            </a:lvl3pPr>
            <a:lvl4pPr marL="0" marR="0" lvl="3" indent="0" algn="l" rtl="0">
              <a:spcBef>
                <a:spcPts val="0"/>
              </a:spcBef>
              <a:spcAft>
                <a:spcPts val="0"/>
              </a:spcAft>
              <a:buNone/>
              <a:defRPr sz="3600" b="0" i="0" u="none" strike="noStrike" cap="none">
                <a:solidFill>
                  <a:schemeClr val="dk1"/>
                </a:solidFill>
                <a:latin typeface="Calibri"/>
                <a:ea typeface="Calibri"/>
                <a:cs typeface="Calibri"/>
                <a:sym typeface="Calibri"/>
              </a:defRPr>
            </a:lvl4pPr>
            <a:lvl5pPr marL="0" marR="0" lvl="4" indent="0" algn="l" rtl="0">
              <a:spcBef>
                <a:spcPts val="0"/>
              </a:spcBef>
              <a:spcAft>
                <a:spcPts val="0"/>
              </a:spcAft>
              <a:buNone/>
              <a:defRPr sz="36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body" idx="1"/>
          </p:nvPr>
        </p:nvSpPr>
        <p:spPr>
          <a:xfrm>
            <a:off x="1417637" y="2166938"/>
            <a:ext cx="7269161" cy="3959225"/>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spcBef>
                <a:spcPts val="0"/>
              </a:spcBef>
              <a:spcAft>
                <a:spcPts val="0"/>
              </a:spcAft>
              <a:buNone/>
              <a:defRPr sz="1200" b="0" i="0" u="none" strike="noStrike" cap="none">
                <a:solidFill>
                  <a:srgbClr val="898989"/>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 name="Shape 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spcAft>
                <a:spcPts val="0"/>
              </a:spcAft>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 name="Shape 1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spcAft>
                <a:spcPts val="0"/>
              </a:spcAft>
              <a:buSzPct val="25000"/>
              <a:buNone/>
            </a:pPr>
            <a:fld id="{00000000-1234-1234-1234-123412341234}" type="slidenum">
              <a:rPr lang="en-US" sz="1200" b="0" i="0" u="none" strike="noStrike" cap="none">
                <a:solidFill>
                  <a:srgbClr val="898989"/>
                </a:solidFill>
                <a:latin typeface="Calibri"/>
                <a:ea typeface="Calibri"/>
                <a:cs typeface="Calibri"/>
                <a:sym typeface="Calibri"/>
              </a:rPr>
              <a:t>‹#›</a:t>
            </a:fld>
            <a:endParaRPr lang="en-US" sz="1200" b="0" i="0" u="none" strike="noStrike" cap="none">
              <a:solidFill>
                <a:srgbClr val="898989"/>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mathsgenie.co.uk/" TargetMode="External"/><Relationship Id="rId13" Type="http://schemas.openxmlformats.org/officeDocument/2006/relationships/hyperlink" Target="https://www.eduqas.co.uk/" TargetMode="External"/><Relationship Id="rId3" Type="http://schemas.openxmlformats.org/officeDocument/2006/relationships/hyperlink" Target="https://www.footprints-science.co.uk/" TargetMode="External"/><Relationship Id="rId7" Type="http://schemas.openxmlformats.org/officeDocument/2006/relationships/hyperlink" Target="https://revisionworld.com/gcse-revision/gcse-exam-past-papers" TargetMode="External"/><Relationship Id="rId12" Type="http://schemas.openxmlformats.org/officeDocument/2006/relationships/hyperlink" Target="https://qualifications.pearson.com/en/home.html" TargetMode="External"/><Relationship Id="rId2" Type="http://schemas.openxmlformats.org/officeDocument/2006/relationships/hyperlink" Target="https://corbettmaths.com/" TargetMode="External"/><Relationship Id="rId1" Type="http://schemas.openxmlformats.org/officeDocument/2006/relationships/slideLayout" Target="../slideLayouts/slideLayout2.xml"/><Relationship Id="rId6" Type="http://schemas.openxmlformats.org/officeDocument/2006/relationships/hyperlink" Target="https://senecalearning.com/en-GB/" TargetMode="External"/><Relationship Id="rId11" Type="http://schemas.openxmlformats.org/officeDocument/2006/relationships/hyperlink" Target="https://www.ocr.org.uk/" TargetMode="External"/><Relationship Id="rId5" Type="http://schemas.openxmlformats.org/officeDocument/2006/relationships/hyperlink" Target="https://www.educationquizzes.com/" TargetMode="External"/><Relationship Id="rId10" Type="http://schemas.openxmlformats.org/officeDocument/2006/relationships/hyperlink" Target="https://www.aqa.org.uk/" TargetMode="External"/><Relationship Id="rId4" Type="http://schemas.openxmlformats.org/officeDocument/2006/relationships/hyperlink" Target="https://www.bbc.co.uk/bitesize" TargetMode="External"/><Relationship Id="rId9" Type="http://schemas.openxmlformats.org/officeDocument/2006/relationships/hyperlink" Target="https://quizlet.com/"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8" Type="http://schemas.openxmlformats.org/officeDocument/2006/relationships/hyperlink" Target="mailto:FEades@worcschildrenfirst.org.uk" TargetMode="External"/><Relationship Id="rId13" Type="http://schemas.openxmlformats.org/officeDocument/2006/relationships/hyperlink" Target="mailto:SHaigh@worcestershire.gov.uk" TargetMode="External"/><Relationship Id="rId3" Type="http://schemas.openxmlformats.org/officeDocument/2006/relationships/hyperlink" Target="mailto:spurser@worcschildrenfirst.org.uk" TargetMode="External"/><Relationship Id="rId7" Type="http://schemas.openxmlformats.org/officeDocument/2006/relationships/hyperlink" Target="mailto:AGriffin@worcschildrenfirst.org.uk" TargetMode="External"/><Relationship Id="rId12" Type="http://schemas.openxmlformats.org/officeDocument/2006/relationships/hyperlink" Target="mailto:BJames@worcschildrenfirst.org.uk" TargetMode="External"/><Relationship Id="rId2" Type="http://schemas.openxmlformats.org/officeDocument/2006/relationships/notesSlide" Target="../notesSlides/notesSlide18.xml"/><Relationship Id="rId16"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mailto:mwilliams2@worcschildrenfirst.org.uk" TargetMode="External"/><Relationship Id="rId11" Type="http://schemas.openxmlformats.org/officeDocument/2006/relationships/hyperlink" Target="mailto:JReece@worcestershire.gov.uk" TargetMode="External"/><Relationship Id="rId5" Type="http://schemas.openxmlformats.org/officeDocument/2006/relationships/hyperlink" Target="mailto:SHolloway2@worcestershire.gov.uk" TargetMode="External"/><Relationship Id="rId15" Type="http://schemas.openxmlformats.org/officeDocument/2006/relationships/hyperlink" Target="mailto:DPribojac1@worcestershire.gov.uk" TargetMode="External"/><Relationship Id="rId10" Type="http://schemas.openxmlformats.org/officeDocument/2006/relationships/hyperlink" Target="mailto:JPeplow@worcschildrenfirst.org.uk" TargetMode="External"/><Relationship Id="rId4" Type="http://schemas.openxmlformats.org/officeDocument/2006/relationships/hyperlink" Target="mailto:phemming@worcschildrenfirst.org.uk" TargetMode="External"/><Relationship Id="rId9" Type="http://schemas.openxmlformats.org/officeDocument/2006/relationships/hyperlink" Target="mailto:sjudd@worcschildrenfirst.org.uk" TargetMode="External"/><Relationship Id="rId14" Type="http://schemas.openxmlformats.org/officeDocument/2006/relationships/hyperlink" Target="mailto:BJames@worcestershire.gov.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3" name="Subtitle 2">
            <a:extLst>
              <a:ext uri="{FF2B5EF4-FFF2-40B4-BE49-F238E27FC236}">
                <a16:creationId xmlns:a16="http://schemas.microsoft.com/office/drawing/2014/main" id="{39EAB894-67AA-441E-85B4-FFDFB63728AC}"/>
              </a:ext>
              <a:ext uri="{C183D7F6-B498-43B3-948B-1728B52AA6E4}">
                <adec:decorative xmlns:adec="http://schemas.microsoft.com/office/drawing/2017/decorative" val="1"/>
              </a:ext>
            </a:extLst>
          </p:cNvPr>
          <p:cNvSpPr>
            <a:spLocks noGrp="1"/>
          </p:cNvSpPr>
          <p:nvPr>
            <p:ph type="subTitle" idx="1"/>
          </p:nvPr>
        </p:nvSpPr>
        <p:spPr/>
        <p:txBody>
          <a:bodyPr/>
          <a:lstStyle/>
          <a:p>
            <a:endParaRPr lang="en-US" dirty="0"/>
          </a:p>
        </p:txBody>
      </p:sp>
      <p:sp>
        <p:nvSpPr>
          <p:cNvPr id="5" name="Title 4">
            <a:extLst>
              <a:ext uri="{FF2B5EF4-FFF2-40B4-BE49-F238E27FC236}">
                <a16:creationId xmlns:a16="http://schemas.microsoft.com/office/drawing/2014/main" id="{24745B97-C36C-408C-9CCD-6A44194C34D2}"/>
              </a:ext>
              <a:ext uri="{C183D7F6-B498-43B3-948B-1728B52AA6E4}">
                <adec:decorative xmlns:adec="http://schemas.microsoft.com/office/drawing/2017/decorative" val="0"/>
              </a:ext>
            </a:extLst>
          </p:cNvPr>
          <p:cNvSpPr>
            <a:spLocks noGrp="1"/>
          </p:cNvSpPr>
          <p:nvPr>
            <p:ph type="ctrTitle"/>
          </p:nvPr>
        </p:nvSpPr>
        <p:spPr>
          <a:xfrm>
            <a:off x="395536" y="2060848"/>
            <a:ext cx="8568951" cy="958908"/>
          </a:xfrm>
        </p:spPr>
        <p:txBody>
          <a:bodyPr/>
          <a:lstStyle/>
          <a:p>
            <a:r>
              <a:rPr lang="en-GB" sz="4400" dirty="0">
                <a:solidFill>
                  <a:schemeClr val="accent6">
                    <a:lumMod val="75000"/>
                  </a:schemeClr>
                </a:solidFill>
              </a:rPr>
              <a:t>Fostering Guidance and Updates </a:t>
            </a:r>
            <a:r>
              <a:rPr lang="en-GB" dirty="0">
                <a:solidFill>
                  <a:schemeClr val="accent6">
                    <a:lumMod val="75000"/>
                  </a:schemeClr>
                </a:solidFill>
              </a:rPr>
              <a:t>April</a:t>
            </a:r>
            <a:r>
              <a:rPr lang="en-GB" sz="4400" dirty="0">
                <a:solidFill>
                  <a:schemeClr val="accent6">
                    <a:lumMod val="75000"/>
                  </a:schemeClr>
                </a:solidFill>
              </a:rPr>
              <a:t> 2025</a:t>
            </a:r>
            <a:br>
              <a:rPr lang="en-GB" sz="4400" dirty="0"/>
            </a:br>
            <a:endParaRPr lang="en-US" dirty="0"/>
          </a:p>
        </p:txBody>
      </p:sp>
      <p:pic>
        <p:nvPicPr>
          <p:cNvPr id="2" name="Picture 1">
            <a:extLst>
              <a:ext uri="{FF2B5EF4-FFF2-40B4-BE49-F238E27FC236}">
                <a16:creationId xmlns:a16="http://schemas.microsoft.com/office/drawing/2014/main" id="{956EBBFF-441D-8BD7-E6DF-DFEA8B24883E}"/>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193033" y="3623336"/>
            <a:ext cx="5172459" cy="195605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a:extLst>
            <a:ext uri="{FF2B5EF4-FFF2-40B4-BE49-F238E27FC236}">
              <a16:creationId xmlns:a16="http://schemas.microsoft.com/office/drawing/2014/main" id="{1E62603D-22E3-99D4-D0BC-E2DA7F5F68F5}"/>
            </a:ext>
          </a:extLst>
        </p:cNvPr>
        <p:cNvGrpSpPr/>
        <p:nvPr/>
      </p:nvGrpSpPr>
      <p:grpSpPr>
        <a:xfrm>
          <a:off x="0" y="0"/>
          <a:ext cx="0" cy="0"/>
          <a:chOff x="0" y="0"/>
          <a:chExt cx="0" cy="0"/>
        </a:xfrm>
      </p:grpSpPr>
      <p:sp>
        <p:nvSpPr>
          <p:cNvPr id="90" name="Shape 90" title="Title">
            <a:extLst>
              <a:ext uri="{FF2B5EF4-FFF2-40B4-BE49-F238E27FC236}">
                <a16:creationId xmlns:a16="http://schemas.microsoft.com/office/drawing/2014/main" id="{43611BB9-98FB-E9FC-C770-157BFB0BB065}"/>
              </a:ext>
            </a:extLst>
          </p:cNvPr>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sp>
        <p:nvSpPr>
          <p:cNvPr id="91" name="Shape 91" title="Text area">
            <a:extLst>
              <a:ext uri="{FF2B5EF4-FFF2-40B4-BE49-F238E27FC236}">
                <a16:creationId xmlns:a16="http://schemas.microsoft.com/office/drawing/2014/main" id="{99A6C7B2-9977-A85F-67F2-C9B58AC3C273}"/>
              </a:ext>
            </a:extLst>
          </p:cNvPr>
          <p:cNvSpPr txBox="1">
            <a:spLocks noGrp="1"/>
          </p:cNvSpPr>
          <p:nvPr>
            <p:ph type="body" idx="1"/>
          </p:nvPr>
        </p:nvSpPr>
        <p:spPr>
          <a:xfrm>
            <a:off x="360362" y="2060848"/>
            <a:ext cx="8423274" cy="4058964"/>
          </a:xfrm>
          <a:prstGeom prst="rect">
            <a:avLst/>
          </a:prstGeom>
          <a:noFill/>
          <a:ln>
            <a:noFill/>
          </a:ln>
        </p:spPr>
        <p:txBody>
          <a:bodyPr lIns="0" tIns="0" rIns="0" bIns="0" anchor="t" anchorCtr="0">
            <a:noAutofit/>
          </a:bodyPr>
          <a:lstStyle/>
          <a:p>
            <a:pPr marL="203200" indent="0" algn="l">
              <a:buNone/>
            </a:pP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Revision</a:t>
            </a:r>
            <a:r>
              <a:rPr lang="en-US" sz="3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marL="203200" indent="0" algn="l">
              <a:buNone/>
            </a:pPr>
            <a:endPar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Subject revision needs to be specific and broken down, </a:t>
            </a:r>
            <a:r>
              <a:rPr lang="en-GB" dirty="0" err="1">
                <a:effectLst/>
                <a:latin typeface="Calibri" panose="020F0502020204030204" pitchFamily="34" charset="0"/>
                <a:ea typeface="Calibri" panose="020F0502020204030204" pitchFamily="34" charset="0"/>
                <a:cs typeface="Times New Roman" panose="02020603050405020304" pitchFamily="18" charset="0"/>
              </a:rPr>
              <a:t>ie</a:t>
            </a:r>
            <a:r>
              <a:rPr lang="en-GB" dirty="0">
                <a:effectLst/>
                <a:latin typeface="Calibri" panose="020F0502020204030204" pitchFamily="34" charset="0"/>
                <a:ea typeface="Calibri" panose="020F0502020204030204" pitchFamily="34" charset="0"/>
                <a:cs typeface="Times New Roman" panose="02020603050405020304" pitchFamily="18" charset="0"/>
              </a:rPr>
              <a:t> do not schedule an English Lit revision session, schedule a text specific revision session.</a:t>
            </a:r>
          </a:p>
          <a:p>
            <a:pPr marL="342900" marR="0" lvl="0" indent="-342900" algn="l" rtl="0">
              <a:spcBef>
                <a:spcPts val="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638B27A8-113B-6CC7-1E21-5105FCE4C6B5}"/>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Tree>
    <p:extLst>
      <p:ext uri="{BB962C8B-B14F-4D97-AF65-F5344CB8AC3E}">
        <p14:creationId xmlns:p14="http://schemas.microsoft.com/office/powerpoint/2010/main" val="452292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a:extLst>
            <a:ext uri="{FF2B5EF4-FFF2-40B4-BE49-F238E27FC236}">
              <a16:creationId xmlns:a16="http://schemas.microsoft.com/office/drawing/2014/main" id="{96D19690-4F52-D015-04E0-ABDD2903D05E}"/>
            </a:ext>
          </a:extLst>
        </p:cNvPr>
        <p:cNvGrpSpPr/>
        <p:nvPr/>
      </p:nvGrpSpPr>
      <p:grpSpPr>
        <a:xfrm>
          <a:off x="0" y="0"/>
          <a:ext cx="0" cy="0"/>
          <a:chOff x="0" y="0"/>
          <a:chExt cx="0" cy="0"/>
        </a:xfrm>
      </p:grpSpPr>
      <p:sp>
        <p:nvSpPr>
          <p:cNvPr id="90" name="Shape 90" title="Title">
            <a:extLst>
              <a:ext uri="{FF2B5EF4-FFF2-40B4-BE49-F238E27FC236}">
                <a16:creationId xmlns:a16="http://schemas.microsoft.com/office/drawing/2014/main" id="{C102D52F-AE0F-7B17-CD1F-78F9F90439DE}"/>
              </a:ext>
            </a:extLst>
          </p:cNvPr>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sp>
        <p:nvSpPr>
          <p:cNvPr id="91" name="Shape 91" title="Text area">
            <a:extLst>
              <a:ext uri="{FF2B5EF4-FFF2-40B4-BE49-F238E27FC236}">
                <a16:creationId xmlns:a16="http://schemas.microsoft.com/office/drawing/2014/main" id="{0BAF1436-F8C5-16EC-E97C-297773E9CC37}"/>
              </a:ext>
            </a:extLst>
          </p:cNvPr>
          <p:cNvSpPr txBox="1">
            <a:spLocks noGrp="1"/>
          </p:cNvSpPr>
          <p:nvPr>
            <p:ph type="body" idx="1"/>
          </p:nvPr>
        </p:nvSpPr>
        <p:spPr>
          <a:xfrm>
            <a:off x="360362" y="2060848"/>
            <a:ext cx="8423274" cy="4058964"/>
          </a:xfrm>
          <a:prstGeom prst="rect">
            <a:avLst/>
          </a:prstGeom>
          <a:noFill/>
          <a:ln>
            <a:noFill/>
          </a:ln>
        </p:spPr>
        <p:txBody>
          <a:bodyPr lIns="0" tIns="0" rIns="0" bIns="0" anchor="t" anchorCtr="0">
            <a:noAutofit/>
          </a:bodyPr>
          <a:lstStyle/>
          <a:p>
            <a:pPr marL="203200" indent="0" algn="l">
              <a:buNone/>
            </a:pP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Revision</a:t>
            </a:r>
            <a:r>
              <a:rPr lang="en-US" sz="3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marL="203200" indent="0" algn="l">
              <a:buNone/>
            </a:pPr>
            <a:endPar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Ensure all revision is active; make flash cards, mind maps and post its, using subject specific revision guides.</a:t>
            </a:r>
          </a:p>
          <a:p>
            <a:pPr marL="342900" marR="0" lvl="0" indent="-342900" algn="l" rtl="0">
              <a:spcBef>
                <a:spcPts val="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46D28F4E-703E-EA12-6CDC-E618744414FB}"/>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Tree>
    <p:extLst>
      <p:ext uri="{BB962C8B-B14F-4D97-AF65-F5344CB8AC3E}">
        <p14:creationId xmlns:p14="http://schemas.microsoft.com/office/powerpoint/2010/main" val="2677725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a:extLst>
            <a:ext uri="{FF2B5EF4-FFF2-40B4-BE49-F238E27FC236}">
              <a16:creationId xmlns:a16="http://schemas.microsoft.com/office/drawing/2014/main" id="{ED0CE23A-FAA7-5450-5418-48BD7387FD8F}"/>
            </a:ext>
          </a:extLst>
        </p:cNvPr>
        <p:cNvGrpSpPr/>
        <p:nvPr/>
      </p:nvGrpSpPr>
      <p:grpSpPr>
        <a:xfrm>
          <a:off x="0" y="0"/>
          <a:ext cx="0" cy="0"/>
          <a:chOff x="0" y="0"/>
          <a:chExt cx="0" cy="0"/>
        </a:xfrm>
      </p:grpSpPr>
      <p:sp>
        <p:nvSpPr>
          <p:cNvPr id="90" name="Shape 90" title="Title">
            <a:extLst>
              <a:ext uri="{FF2B5EF4-FFF2-40B4-BE49-F238E27FC236}">
                <a16:creationId xmlns:a16="http://schemas.microsoft.com/office/drawing/2014/main" id="{ED6E5470-6732-4FCE-8F8E-4157025C68F2}"/>
              </a:ext>
            </a:extLst>
          </p:cNvPr>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sp>
        <p:nvSpPr>
          <p:cNvPr id="91" name="Shape 91" title="Text area">
            <a:extLst>
              <a:ext uri="{FF2B5EF4-FFF2-40B4-BE49-F238E27FC236}">
                <a16:creationId xmlns:a16="http://schemas.microsoft.com/office/drawing/2014/main" id="{55B6BC22-0983-F091-DF78-54E9E62A51E7}"/>
              </a:ext>
            </a:extLst>
          </p:cNvPr>
          <p:cNvSpPr txBox="1">
            <a:spLocks noGrp="1"/>
          </p:cNvSpPr>
          <p:nvPr>
            <p:ph type="body" idx="1"/>
          </p:nvPr>
        </p:nvSpPr>
        <p:spPr>
          <a:xfrm>
            <a:off x="360362" y="2060848"/>
            <a:ext cx="8423274" cy="4058964"/>
          </a:xfrm>
          <a:prstGeom prst="rect">
            <a:avLst/>
          </a:prstGeom>
          <a:noFill/>
          <a:ln>
            <a:noFill/>
          </a:ln>
        </p:spPr>
        <p:txBody>
          <a:bodyPr lIns="0" tIns="0" rIns="0" bIns="0" anchor="t" anchorCtr="0">
            <a:noAutofit/>
          </a:bodyPr>
          <a:lstStyle/>
          <a:p>
            <a:pPr marL="203200" indent="0" algn="l">
              <a:buNone/>
            </a:pP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Revision</a:t>
            </a:r>
            <a:r>
              <a:rPr lang="en-US" sz="3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marL="203200" indent="0" algn="l">
              <a:buNone/>
            </a:pPr>
            <a:endPar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buFont typeface="Symbol" panose="05050102010706020507" pitchFamily="18" charset="2"/>
              <a:buChar char=""/>
            </a:pPr>
            <a:r>
              <a:rPr lang="en-GB" sz="2400" dirty="0">
                <a:effectLst/>
                <a:latin typeface="Calibri" panose="020F0502020204030204" pitchFamily="34" charset="0"/>
                <a:ea typeface="Calibri" panose="020F0502020204030204" pitchFamily="34" charset="0"/>
                <a:cs typeface="Times New Roman" panose="02020603050405020304" pitchFamily="18" charset="0"/>
              </a:rPr>
              <a:t>Revision sessions should not exceed 30mins and there should be a minimum of 10-minute break between subjects. Ensure the break is active and away from the desk/table/revision space.</a:t>
            </a:r>
          </a:p>
          <a:p>
            <a:pPr marL="317500" indent="0">
              <a:lnSpc>
                <a:spcPct val="107000"/>
              </a:lnSpc>
              <a:spcAft>
                <a:spcPts val="800"/>
              </a:spcAft>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4 sessions after school are probably the maximum as this will allow for sufficient breaks, mealtimes and winding down before a reasonable bedtime.</a:t>
            </a:r>
          </a:p>
          <a:p>
            <a:pPr marL="342900" marR="0" lvl="0" indent="-342900" algn="l" rtl="0">
              <a:spcBef>
                <a:spcPts val="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D945C839-E5B9-25E7-612B-F2655E3A4BF0}"/>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Tree>
    <p:extLst>
      <p:ext uri="{BB962C8B-B14F-4D97-AF65-F5344CB8AC3E}">
        <p14:creationId xmlns:p14="http://schemas.microsoft.com/office/powerpoint/2010/main" val="441320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a:extLst>
            <a:ext uri="{FF2B5EF4-FFF2-40B4-BE49-F238E27FC236}">
              <a16:creationId xmlns:a16="http://schemas.microsoft.com/office/drawing/2014/main" id="{0D637A83-76E9-972C-D9EB-982177996968}"/>
            </a:ext>
          </a:extLst>
        </p:cNvPr>
        <p:cNvGrpSpPr/>
        <p:nvPr/>
      </p:nvGrpSpPr>
      <p:grpSpPr>
        <a:xfrm>
          <a:off x="0" y="0"/>
          <a:ext cx="0" cy="0"/>
          <a:chOff x="0" y="0"/>
          <a:chExt cx="0" cy="0"/>
        </a:xfrm>
      </p:grpSpPr>
      <p:sp>
        <p:nvSpPr>
          <p:cNvPr id="90" name="Shape 90" title="Title">
            <a:extLst>
              <a:ext uri="{FF2B5EF4-FFF2-40B4-BE49-F238E27FC236}">
                <a16:creationId xmlns:a16="http://schemas.microsoft.com/office/drawing/2014/main" id="{DC002614-7888-3E07-CF3F-99B911E760BA}"/>
              </a:ext>
            </a:extLst>
          </p:cNvPr>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sp>
        <p:nvSpPr>
          <p:cNvPr id="91" name="Shape 91" title="Text area">
            <a:extLst>
              <a:ext uri="{FF2B5EF4-FFF2-40B4-BE49-F238E27FC236}">
                <a16:creationId xmlns:a16="http://schemas.microsoft.com/office/drawing/2014/main" id="{BEE3EAC5-9489-6F9E-98E6-9776019CDA11}"/>
              </a:ext>
            </a:extLst>
          </p:cNvPr>
          <p:cNvSpPr txBox="1">
            <a:spLocks noGrp="1"/>
          </p:cNvSpPr>
          <p:nvPr>
            <p:ph type="body" idx="1"/>
          </p:nvPr>
        </p:nvSpPr>
        <p:spPr>
          <a:xfrm>
            <a:off x="360362" y="2060848"/>
            <a:ext cx="8423274" cy="4058964"/>
          </a:xfrm>
          <a:prstGeom prst="rect">
            <a:avLst/>
          </a:prstGeom>
          <a:noFill/>
          <a:ln>
            <a:noFill/>
          </a:ln>
        </p:spPr>
        <p:txBody>
          <a:bodyPr lIns="0" tIns="0" rIns="0" bIns="0" anchor="t" anchorCtr="0">
            <a:noAutofit/>
          </a:bodyPr>
          <a:lstStyle/>
          <a:p>
            <a:pPr marL="203200" indent="0" algn="l">
              <a:buNone/>
            </a:pP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Revision</a:t>
            </a:r>
            <a:r>
              <a:rPr lang="en-US" sz="3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marL="203200" indent="0" algn="l">
              <a:buNone/>
            </a:pPr>
            <a:endPar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Try to mix up revision techniques, using online quizzes, videos, and written resources (including schoolbooks) that complement each other.</a:t>
            </a:r>
          </a:p>
          <a:p>
            <a:pPr marL="342900" marR="0" lvl="0" indent="-342900" algn="l" rtl="0">
              <a:spcBef>
                <a:spcPts val="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5C978BC6-F584-3BE3-D903-11C83719CFF2}"/>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Tree>
    <p:extLst>
      <p:ext uri="{BB962C8B-B14F-4D97-AF65-F5344CB8AC3E}">
        <p14:creationId xmlns:p14="http://schemas.microsoft.com/office/powerpoint/2010/main" val="2002280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a:extLst>
            <a:ext uri="{FF2B5EF4-FFF2-40B4-BE49-F238E27FC236}">
              <a16:creationId xmlns:a16="http://schemas.microsoft.com/office/drawing/2014/main" id="{7BD81794-93F7-3A4D-B7DC-475344447107}"/>
            </a:ext>
          </a:extLst>
        </p:cNvPr>
        <p:cNvGrpSpPr/>
        <p:nvPr/>
      </p:nvGrpSpPr>
      <p:grpSpPr>
        <a:xfrm>
          <a:off x="0" y="0"/>
          <a:ext cx="0" cy="0"/>
          <a:chOff x="0" y="0"/>
          <a:chExt cx="0" cy="0"/>
        </a:xfrm>
      </p:grpSpPr>
      <p:sp>
        <p:nvSpPr>
          <p:cNvPr id="90" name="Shape 90" title="Title">
            <a:extLst>
              <a:ext uri="{FF2B5EF4-FFF2-40B4-BE49-F238E27FC236}">
                <a16:creationId xmlns:a16="http://schemas.microsoft.com/office/drawing/2014/main" id="{03B6E9A1-8B39-AAC7-0008-0273224A1939}"/>
              </a:ext>
            </a:extLst>
          </p:cNvPr>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sp>
        <p:nvSpPr>
          <p:cNvPr id="91" name="Shape 91" title="Text area">
            <a:extLst>
              <a:ext uri="{FF2B5EF4-FFF2-40B4-BE49-F238E27FC236}">
                <a16:creationId xmlns:a16="http://schemas.microsoft.com/office/drawing/2014/main" id="{314EBBA9-E550-F10E-7163-0E665636F89C}"/>
              </a:ext>
            </a:extLst>
          </p:cNvPr>
          <p:cNvSpPr txBox="1">
            <a:spLocks noGrp="1"/>
          </p:cNvSpPr>
          <p:nvPr>
            <p:ph type="body" idx="1"/>
          </p:nvPr>
        </p:nvSpPr>
        <p:spPr>
          <a:xfrm>
            <a:off x="360362" y="2060848"/>
            <a:ext cx="8423274" cy="4058964"/>
          </a:xfrm>
          <a:prstGeom prst="rect">
            <a:avLst/>
          </a:prstGeom>
          <a:noFill/>
          <a:ln>
            <a:noFill/>
          </a:ln>
        </p:spPr>
        <p:txBody>
          <a:bodyPr lIns="0" tIns="0" rIns="0" bIns="0" anchor="t" anchorCtr="0">
            <a:noAutofit/>
          </a:bodyPr>
          <a:lstStyle/>
          <a:p>
            <a:pPr marL="203200" indent="0" algn="l">
              <a:buNone/>
            </a:pP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Revision</a:t>
            </a:r>
            <a:r>
              <a:rPr lang="en-US" sz="3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marL="203200" indent="0" algn="l">
              <a:buNone/>
            </a:pPr>
            <a:endPar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Put a curfew on revision, allowing time to unwind before a reasonable bedtime; be strict with this.</a:t>
            </a:r>
          </a:p>
          <a:p>
            <a:pPr marL="342900" marR="0" lvl="0" indent="-342900" algn="l" rtl="0">
              <a:spcBef>
                <a:spcPts val="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1046AA1B-372F-5D55-8DA1-1A4F8028CEB1}"/>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Tree>
    <p:extLst>
      <p:ext uri="{BB962C8B-B14F-4D97-AF65-F5344CB8AC3E}">
        <p14:creationId xmlns:p14="http://schemas.microsoft.com/office/powerpoint/2010/main" val="3102085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a:extLst>
            <a:ext uri="{FF2B5EF4-FFF2-40B4-BE49-F238E27FC236}">
              <a16:creationId xmlns:a16="http://schemas.microsoft.com/office/drawing/2014/main" id="{DC386C42-6F37-88A9-8A33-7E38B9B57B54}"/>
            </a:ext>
          </a:extLst>
        </p:cNvPr>
        <p:cNvGrpSpPr/>
        <p:nvPr/>
      </p:nvGrpSpPr>
      <p:grpSpPr>
        <a:xfrm>
          <a:off x="0" y="0"/>
          <a:ext cx="0" cy="0"/>
          <a:chOff x="0" y="0"/>
          <a:chExt cx="0" cy="0"/>
        </a:xfrm>
      </p:grpSpPr>
      <p:sp>
        <p:nvSpPr>
          <p:cNvPr id="90" name="Shape 90" title="Title">
            <a:extLst>
              <a:ext uri="{FF2B5EF4-FFF2-40B4-BE49-F238E27FC236}">
                <a16:creationId xmlns:a16="http://schemas.microsoft.com/office/drawing/2014/main" id="{60391DD9-AF5A-92CB-52B1-600B25D52596}"/>
              </a:ext>
            </a:extLst>
          </p:cNvPr>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sp>
        <p:nvSpPr>
          <p:cNvPr id="91" name="Shape 91" title="Text area">
            <a:extLst>
              <a:ext uri="{FF2B5EF4-FFF2-40B4-BE49-F238E27FC236}">
                <a16:creationId xmlns:a16="http://schemas.microsoft.com/office/drawing/2014/main" id="{E519ED07-583F-AD4A-BACE-8E46035BC0D6}"/>
              </a:ext>
            </a:extLst>
          </p:cNvPr>
          <p:cNvSpPr txBox="1">
            <a:spLocks noGrp="1"/>
          </p:cNvSpPr>
          <p:nvPr>
            <p:ph type="body" idx="1"/>
          </p:nvPr>
        </p:nvSpPr>
        <p:spPr>
          <a:xfrm>
            <a:off x="360362" y="2060848"/>
            <a:ext cx="8423274" cy="4058964"/>
          </a:xfrm>
          <a:prstGeom prst="rect">
            <a:avLst/>
          </a:prstGeom>
          <a:noFill/>
          <a:ln>
            <a:noFill/>
          </a:ln>
        </p:spPr>
        <p:txBody>
          <a:bodyPr lIns="0" tIns="0" rIns="0" bIns="0" anchor="t" anchorCtr="0">
            <a:noAutofit/>
          </a:bodyPr>
          <a:lstStyle/>
          <a:p>
            <a:pPr marL="203200" indent="0" algn="l">
              <a:buNone/>
            </a:pP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Revision</a:t>
            </a:r>
            <a:r>
              <a:rPr lang="en-US" sz="3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marL="203200" indent="0" algn="l">
              <a:buNone/>
            </a:pPr>
            <a:endPar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buFont typeface="Symbol" panose="05050102010706020507" pitchFamily="18" charset="2"/>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Each exam board will give a breakdown of topics covered in each paper, </a:t>
            </a:r>
            <a:r>
              <a:rPr lang="en-GB" sz="2800" dirty="0" err="1">
                <a:effectLst/>
                <a:latin typeface="Calibri" panose="020F0502020204030204" pitchFamily="34" charset="0"/>
                <a:ea typeface="Calibri" panose="020F0502020204030204" pitchFamily="34" charset="0"/>
                <a:cs typeface="Times New Roman" panose="02020603050405020304" pitchFamily="18" charset="0"/>
              </a:rPr>
              <a:t>ie</a:t>
            </a:r>
            <a:r>
              <a:rPr lang="en-GB" sz="2800" dirty="0">
                <a:effectLst/>
                <a:latin typeface="Calibri" panose="020F0502020204030204" pitchFamily="34" charset="0"/>
                <a:ea typeface="Calibri" panose="020F0502020204030204" pitchFamily="34" charset="0"/>
                <a:cs typeface="Times New Roman" panose="02020603050405020304" pitchFamily="18" charset="0"/>
              </a:rPr>
              <a:t> Physics Paper 1 = Energy, Electricity, Particle model of matter, Atomic structure. </a:t>
            </a:r>
          </a:p>
          <a:p>
            <a:pPr marL="317500" indent="0">
              <a:lnSpc>
                <a:spcPct val="107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Ensure your CYP is revising the correct topics for the appropriate papers.</a:t>
            </a:r>
          </a:p>
          <a:p>
            <a:pPr marL="342900" marR="0" lvl="0" indent="-342900" algn="l" rtl="0">
              <a:spcBef>
                <a:spcPts val="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53FDF93C-2CBB-5FA3-91A5-67F4FF9E0BFF}"/>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Tree>
    <p:extLst>
      <p:ext uri="{BB962C8B-B14F-4D97-AF65-F5344CB8AC3E}">
        <p14:creationId xmlns:p14="http://schemas.microsoft.com/office/powerpoint/2010/main" val="3159498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a:extLst>
            <a:ext uri="{FF2B5EF4-FFF2-40B4-BE49-F238E27FC236}">
              <a16:creationId xmlns:a16="http://schemas.microsoft.com/office/drawing/2014/main" id="{52365BEA-4430-2D98-635C-49F0FE27122D}"/>
            </a:ext>
          </a:extLst>
        </p:cNvPr>
        <p:cNvGrpSpPr/>
        <p:nvPr/>
      </p:nvGrpSpPr>
      <p:grpSpPr>
        <a:xfrm>
          <a:off x="0" y="0"/>
          <a:ext cx="0" cy="0"/>
          <a:chOff x="0" y="0"/>
          <a:chExt cx="0" cy="0"/>
        </a:xfrm>
      </p:grpSpPr>
      <p:sp>
        <p:nvSpPr>
          <p:cNvPr id="90" name="Shape 90" title="Title">
            <a:extLst>
              <a:ext uri="{FF2B5EF4-FFF2-40B4-BE49-F238E27FC236}">
                <a16:creationId xmlns:a16="http://schemas.microsoft.com/office/drawing/2014/main" id="{675BA7E3-915F-43FA-076C-8BDD9700FFA8}"/>
              </a:ext>
            </a:extLst>
          </p:cNvPr>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sp>
        <p:nvSpPr>
          <p:cNvPr id="91" name="Shape 91" title="Text area">
            <a:extLst>
              <a:ext uri="{FF2B5EF4-FFF2-40B4-BE49-F238E27FC236}">
                <a16:creationId xmlns:a16="http://schemas.microsoft.com/office/drawing/2014/main" id="{A25F77FF-054D-28D4-B24A-01AE5827FD0D}"/>
              </a:ext>
            </a:extLst>
          </p:cNvPr>
          <p:cNvSpPr txBox="1">
            <a:spLocks noGrp="1"/>
          </p:cNvSpPr>
          <p:nvPr>
            <p:ph type="body" idx="1"/>
          </p:nvPr>
        </p:nvSpPr>
        <p:spPr>
          <a:xfrm>
            <a:off x="360362" y="2060848"/>
            <a:ext cx="8423274" cy="4058964"/>
          </a:xfrm>
          <a:prstGeom prst="rect">
            <a:avLst/>
          </a:prstGeom>
          <a:noFill/>
          <a:ln>
            <a:noFill/>
          </a:ln>
        </p:spPr>
        <p:txBody>
          <a:bodyPr lIns="0" tIns="0" rIns="0" bIns="0" anchor="t" anchorCtr="0">
            <a:noAutofit/>
          </a:bodyPr>
          <a:lstStyle/>
          <a:p>
            <a:pPr marL="203200" indent="0" algn="l">
              <a:buNone/>
            </a:pP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Revision</a:t>
            </a:r>
            <a:r>
              <a:rPr lang="en-US" sz="3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marL="203200" indent="0" algn="l">
              <a:buNone/>
            </a:pPr>
            <a:endPar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800"/>
              </a:spcAft>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Accept that some days will be more productive than others; try to encourage, reassure, and listen without judgement.</a:t>
            </a:r>
          </a:p>
          <a:p>
            <a:pPr marL="342900" marR="0" lvl="0" indent="-342900" algn="l" rtl="0">
              <a:spcBef>
                <a:spcPts val="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FC932D93-E590-A988-AB9C-C0CA8B0212BE}"/>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Tree>
    <p:extLst>
      <p:ext uri="{BB962C8B-B14F-4D97-AF65-F5344CB8AC3E}">
        <p14:creationId xmlns:p14="http://schemas.microsoft.com/office/powerpoint/2010/main" val="971292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DF60D-CEB6-1168-6242-BE4E8A277306}"/>
              </a:ext>
            </a:extLst>
          </p:cNvPr>
          <p:cNvSpPr>
            <a:spLocks noGrp="1"/>
          </p:cNvSpPr>
          <p:nvPr>
            <p:ph type="title"/>
          </p:nvPr>
        </p:nvSpPr>
        <p:spPr>
          <a:xfrm>
            <a:off x="664189" y="620688"/>
            <a:ext cx="3888432" cy="360040"/>
          </a:xfrm>
        </p:spPr>
        <p:txBody>
          <a:bodyPr/>
          <a:lstStyle/>
          <a:p>
            <a:r>
              <a:rPr lang="en-GB" sz="2800" dirty="0"/>
              <a:t>Resources</a:t>
            </a:r>
          </a:p>
        </p:txBody>
      </p:sp>
      <p:sp>
        <p:nvSpPr>
          <p:cNvPr id="3" name="Text Placeholder 2">
            <a:extLst>
              <a:ext uri="{FF2B5EF4-FFF2-40B4-BE49-F238E27FC236}">
                <a16:creationId xmlns:a16="http://schemas.microsoft.com/office/drawing/2014/main" id="{1A963DA6-E37E-85A3-C76F-080AFC6E0CAF}"/>
              </a:ext>
            </a:extLst>
          </p:cNvPr>
          <p:cNvSpPr>
            <a:spLocks noGrp="1"/>
          </p:cNvSpPr>
          <p:nvPr>
            <p:ph type="body" idx="1"/>
          </p:nvPr>
        </p:nvSpPr>
        <p:spPr>
          <a:xfrm>
            <a:off x="323528" y="980728"/>
            <a:ext cx="7269161" cy="3959225"/>
          </a:xfrm>
        </p:spPr>
        <p:txBody>
          <a:bodyPr/>
          <a:lstStyle/>
          <a:p>
            <a:pPr>
              <a:lnSpc>
                <a:spcPct val="107000"/>
              </a:lnSpc>
              <a:spcAft>
                <a:spcPts val="800"/>
              </a:spcAft>
            </a:pPr>
            <a:r>
              <a:rPr lang="en-GB" sz="1400" u="sng"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Corbettmaths</a:t>
            </a:r>
            <a:r>
              <a:rPr lang="en-GB" sz="1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 – Videos, worksheets, 5-a-day and much more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Footprints-Science | GCSE science animations, quizzes and flashcards | GCSE science revision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4"/>
              </a:rPr>
              <a:t>Home - BBC Bitesize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5"/>
              </a:rPr>
              <a:t>Revision for GCSE, 11 Plus, KS1, KS2 and KS3 | Quizzes (educationquizzes.com)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6"/>
              </a:rPr>
              <a:t>Free Homework &amp; Revision for A Level, GCSE, KS3 &amp; KS2 (senecalearning.com)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7"/>
              </a:rPr>
              <a:t>GCSE Exam Past Papers - Revision World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8"/>
              </a:rPr>
              <a:t>Maths Genie - Free Online GCSE and A Level Maths Revision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9"/>
              </a:rPr>
              <a:t>Learning tools, flashcards, and textbook solutions | Quizlet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Exam Boards:</a:t>
            </a: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AQA – </a:t>
            </a:r>
            <a:r>
              <a:rPr lang="en-GB" sz="1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10"/>
              </a:rPr>
              <a:t>AQA – education charity providing GCSEs, A-levels and support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OCR – </a:t>
            </a:r>
            <a:r>
              <a:rPr lang="en-GB" sz="1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11"/>
              </a:rPr>
              <a:t>OCR - awarding body for A Levels, GCSEs, Cambridge Nationals, Cambridge </a:t>
            </a:r>
            <a:r>
              <a:rPr lang="en-GB" sz="1400" u="sng"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11"/>
              </a:rPr>
              <a:t>Technicals</a:t>
            </a:r>
            <a:r>
              <a:rPr lang="en-GB" sz="1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11"/>
              </a:rPr>
              <a:t> and other qualifications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Pearson – </a:t>
            </a:r>
            <a:r>
              <a:rPr lang="en-GB" sz="1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12"/>
              </a:rPr>
              <a:t>Pearson qualifications | Edexcel, BTEC, LCCI and EDI | Pearson qualifications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WJEC </a:t>
            </a:r>
            <a:r>
              <a:rPr lang="en-GB" sz="1400" dirty="0" err="1">
                <a:effectLst/>
                <a:latin typeface="Calibri" panose="020F0502020204030204" pitchFamily="34" charset="0"/>
                <a:ea typeface="Calibri" panose="020F0502020204030204" pitchFamily="34" charset="0"/>
                <a:cs typeface="Times New Roman" panose="02020603050405020304" pitchFamily="18" charset="0"/>
              </a:rPr>
              <a:t>Eduqas</a:t>
            </a:r>
            <a:r>
              <a:rPr lang="en-GB" sz="1400" dirty="0">
                <a:effectLst/>
                <a:latin typeface="Calibri" panose="020F0502020204030204" pitchFamily="34" charset="0"/>
                <a:ea typeface="Calibri" panose="020F0502020204030204" pitchFamily="34" charset="0"/>
                <a:cs typeface="Times New Roman" panose="02020603050405020304" pitchFamily="18" charset="0"/>
              </a:rPr>
              <a:t> - </a:t>
            </a:r>
            <a:r>
              <a:rPr lang="en-GB" sz="1400" u="sng" dirty="0" err="1">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13"/>
              </a:rPr>
              <a:t>Eduqas</a:t>
            </a:r>
            <a:r>
              <a:rPr lang="en-GB" sz="14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13"/>
              </a:rPr>
              <a:t> | Exam Board UK</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74352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title="Title"/>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B36320F4-6896-588B-8841-033133FFE389}"/>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
        <p:nvSpPr>
          <p:cNvPr id="7" name="TextBox 6">
            <a:extLst>
              <a:ext uri="{FF2B5EF4-FFF2-40B4-BE49-F238E27FC236}">
                <a16:creationId xmlns:a16="http://schemas.microsoft.com/office/drawing/2014/main" id="{7D874D44-C3A7-432D-A21A-01A85F255BEE}"/>
              </a:ext>
            </a:extLst>
          </p:cNvPr>
          <p:cNvSpPr txBox="1"/>
          <p:nvPr/>
        </p:nvSpPr>
        <p:spPr>
          <a:xfrm>
            <a:off x="521964" y="2348880"/>
            <a:ext cx="6138268" cy="2246769"/>
          </a:xfrm>
          <a:prstGeom prst="rect">
            <a:avLst/>
          </a:prstGeom>
          <a:noFill/>
        </p:spPr>
        <p:txBody>
          <a:bodyPr wrap="square" rtlCol="0">
            <a:spAutoFit/>
          </a:bodyPr>
          <a:lstStyle/>
          <a:p>
            <a:r>
              <a:rPr lang="en-GB" sz="2800" dirty="0">
                <a:latin typeface="opensanslight"/>
                <a:ea typeface="Calibri" panose="020F0502020204030204" pitchFamily="34" charset="0"/>
                <a:cs typeface="Calibri" panose="020F0502020204030204" pitchFamily="34" charset="0"/>
              </a:rPr>
              <a:t>Any questions?</a:t>
            </a:r>
          </a:p>
          <a:p>
            <a:endParaRPr lang="en-GB" sz="2800" dirty="0">
              <a:latin typeface="opensanslight"/>
              <a:ea typeface="Calibri" panose="020F0502020204030204" pitchFamily="34" charset="0"/>
              <a:cs typeface="Calibri" panose="020F0502020204030204" pitchFamily="34" charset="0"/>
            </a:endParaRPr>
          </a:p>
          <a:p>
            <a:endParaRPr lang="en-GB" sz="2800" dirty="0">
              <a:latin typeface="opensanslight"/>
              <a:ea typeface="Calibri" panose="020F0502020204030204" pitchFamily="34" charset="0"/>
              <a:cs typeface="Calibri" panose="020F0502020204030204" pitchFamily="34" charset="0"/>
            </a:endParaRPr>
          </a:p>
          <a:p>
            <a:r>
              <a:rPr lang="en-GB" sz="2800" dirty="0">
                <a:latin typeface="opensanslight"/>
                <a:ea typeface="Calibri" panose="020F0502020204030204" pitchFamily="34" charset="0"/>
                <a:cs typeface="Calibri" panose="020F0502020204030204" pitchFamily="34" charset="0"/>
              </a:rPr>
              <a:t>Any suggestions for specific issues you’d like to cover in future sessions?</a:t>
            </a:r>
          </a:p>
        </p:txBody>
      </p:sp>
      <p:pic>
        <p:nvPicPr>
          <p:cNvPr id="4" name="Picture 3">
            <a:extLst>
              <a:ext uri="{FF2B5EF4-FFF2-40B4-BE49-F238E27FC236}">
                <a16:creationId xmlns:a16="http://schemas.microsoft.com/office/drawing/2014/main" id="{F81C8086-7ED5-B057-00A5-B72B346EED74}"/>
              </a:ext>
              <a:ext uri="{C183D7F6-B498-43B3-948B-1728B52AA6E4}">
                <adec:decorative xmlns:adec="http://schemas.microsoft.com/office/drawing/2017/decorative" val="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6618" b="95221" l="5914" r="89785">
                        <a14:foregroundMark x1="21505" y1="37132" x2="36022" y2="33088"/>
                        <a14:foregroundMark x1="27957" y1="32353" x2="22581" y2="34191"/>
                        <a14:foregroundMark x1="27957" y1="56985" x2="15591" y2="62132"/>
                        <a14:foregroundMark x1="25269" y1="90809" x2="10215" y2="92279"/>
                        <a14:foregroundMark x1="7527" y1="95588" x2="25269" y2="95588"/>
                        <a14:foregroundMark x1="37097" y1="6618" x2="59677" y2="8088"/>
                        <a14:foregroundMark x1="37097" y1="36765" x2="34409" y2="57353"/>
                        <a14:foregroundMark x1="34409" y1="57353" x2="16667" y2="91176"/>
                        <a14:foregroundMark x1="44086" y1="87500" x2="46237" y2="92647"/>
                        <a14:foregroundMark x1="5914" y1="27574" x2="8065" y2="22059"/>
                      </a14:backgroundRemoval>
                    </a14:imgEffect>
                  </a14:imgLayer>
                </a14:imgProps>
              </a:ext>
            </a:extLst>
          </a:blip>
          <a:stretch>
            <a:fillRect/>
          </a:stretch>
        </p:blipFill>
        <p:spPr>
          <a:xfrm>
            <a:off x="7372350" y="3429083"/>
            <a:ext cx="1771650" cy="2590800"/>
          </a:xfrm>
          <a:prstGeom prst="rect">
            <a:avLst/>
          </a:prstGeom>
        </p:spPr>
      </p:pic>
    </p:spTree>
    <p:extLst>
      <p:ext uri="{BB962C8B-B14F-4D97-AF65-F5344CB8AC3E}">
        <p14:creationId xmlns:p14="http://schemas.microsoft.com/office/powerpoint/2010/main" val="2482128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1" name="Shape 91" title="Text area"/>
          <p:cNvSpPr txBox="1">
            <a:spLocks noGrp="1"/>
          </p:cNvSpPr>
          <p:nvPr>
            <p:ph type="title" idx="4294967295"/>
          </p:nvPr>
        </p:nvSpPr>
        <p:spPr>
          <a:xfrm>
            <a:off x="360363" y="1800225"/>
            <a:ext cx="8423275" cy="4319588"/>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342900" marR="0" lvl="0" indent="-342900" algn="l" defTabSz="914400" rtl="0" eaLnBrk="1" fontAlgn="auto" latinLnBrk="0" hangingPunct="1">
              <a:lnSpc>
                <a:spcPct val="100000"/>
              </a:lnSpc>
              <a:spcBef>
                <a:spcPts val="0"/>
              </a:spcBef>
              <a:spcAft>
                <a:spcPts val="0"/>
              </a:spcAft>
              <a:buClr>
                <a:schemeClr val="dk1"/>
              </a:buClr>
              <a:buSzPct val="100000"/>
              <a:buFont typeface="Arial"/>
              <a:buNone/>
              <a:tabLst/>
              <a:defRPr/>
            </a:pPr>
            <a:r>
              <a:rPr kumimoji="0" lang="en-GB" sz="3200" b="0" i="0" u="none" strike="noStrike" kern="0" cap="none" spc="0" normalizeH="0" baseline="0" noProof="0" dirty="0">
                <a:ln>
                  <a:noFill/>
                </a:ln>
                <a:solidFill>
                  <a:schemeClr val="accent6">
                    <a:lumMod val="75000"/>
                  </a:schemeClr>
                </a:solidFill>
                <a:effectLst/>
                <a:uLnTx/>
                <a:uFillTx/>
                <a:latin typeface="Calibri"/>
                <a:ea typeface="Calibri"/>
                <a:cs typeface="Calibri"/>
                <a:sym typeface="Calibri"/>
              </a:rPr>
              <a:t>Learning Advocates</a:t>
            </a:r>
          </a:p>
          <a:p>
            <a:pPr marL="342900" marR="0" lvl="0" indent="-139700" algn="l" defTabSz="914400" rtl="0" eaLnBrk="1" fontAlgn="auto" latinLnBrk="0" hangingPunct="1">
              <a:lnSpc>
                <a:spcPct val="100000"/>
              </a:lnSpc>
              <a:spcBef>
                <a:spcPts val="640"/>
              </a:spcBef>
              <a:spcAft>
                <a:spcPts val="0"/>
              </a:spcAft>
              <a:buClr>
                <a:schemeClr val="dk1"/>
              </a:buClr>
              <a:buSzPct val="100000"/>
              <a:buFont typeface="Arial"/>
              <a:buChar char="•"/>
              <a:tabLst/>
              <a:defRPr/>
            </a:pP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Wychavon &amp; North Bromsgrove - Sam Purser </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3"/>
              </a:rPr>
              <a:t>spurser@w</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orcestershire.gov.uk</a:t>
            </a:r>
          </a:p>
          <a:p>
            <a:pPr marL="342900" marR="0" lvl="0" indent="-139700" algn="l" defTabSz="914400" rtl="0" eaLnBrk="1" fontAlgn="auto" latinLnBrk="0" hangingPunct="1">
              <a:lnSpc>
                <a:spcPct val="100000"/>
              </a:lnSpc>
              <a:spcBef>
                <a:spcPts val="640"/>
              </a:spcBef>
              <a:spcAft>
                <a:spcPts val="0"/>
              </a:spcAft>
              <a:buClr>
                <a:schemeClr val="dk1"/>
              </a:buClr>
              <a:buSzPct val="100000"/>
              <a:buFont typeface="Arial"/>
              <a:buChar char="•"/>
              <a:tabLst/>
              <a:defRPr/>
            </a:pP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Wyre Forest - Paula Hemming </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4"/>
              </a:rPr>
              <a:t>phemming@</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3"/>
              </a:rPr>
              <a:t>w</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orcestershire.gov.uk</a:t>
            </a:r>
          </a:p>
          <a:p>
            <a:pPr marL="342900" marR="0" lvl="0" indent="-139700" algn="l" defTabSz="914400" rtl="0" eaLnBrk="1" fontAlgn="auto" latinLnBrk="0" hangingPunct="1">
              <a:lnSpc>
                <a:spcPct val="100000"/>
              </a:lnSpc>
              <a:spcBef>
                <a:spcPts val="640"/>
              </a:spcBef>
              <a:spcAft>
                <a:spcPts val="0"/>
              </a:spcAft>
              <a:buClr>
                <a:schemeClr val="dk1"/>
              </a:buClr>
              <a:buSzPct val="100000"/>
              <a:buFont typeface="Arial"/>
              <a:buChar char="•"/>
              <a:tabLst/>
              <a:defRPr/>
            </a:pP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Worcester City - Sadie Hollow </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hlinkClick r:id="rId5"/>
              </a:rPr>
              <a:t>SHolloway2@worcestershire.gov.uk</a:t>
            </a:r>
            <a:endPar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endParaRPr>
          </a:p>
          <a:p>
            <a:pPr marL="342900" marR="0" lvl="0" indent="-139700" algn="l" defTabSz="914400" rtl="0" eaLnBrk="1" fontAlgn="auto" latinLnBrk="0" hangingPunct="1">
              <a:lnSpc>
                <a:spcPct val="100000"/>
              </a:lnSpc>
              <a:spcBef>
                <a:spcPts val="640"/>
              </a:spcBef>
              <a:spcAft>
                <a:spcPts val="0"/>
              </a:spcAft>
              <a:buClr>
                <a:schemeClr val="dk1"/>
              </a:buClr>
              <a:buSzPct val="100000"/>
              <a:buFont typeface="Arial"/>
              <a:buChar char="•"/>
              <a:tabLst/>
              <a:defRPr/>
            </a:pP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Redditch &amp; South Bromsgrove - Mary Williams </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6"/>
              </a:rPr>
              <a:t>mwilliams2@</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3"/>
              </a:rPr>
              <a:t>w</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orcestershire.gov.uk</a:t>
            </a:r>
          </a:p>
          <a:p>
            <a:pPr marL="342900" marR="0" lvl="0" indent="-139700" algn="l" defTabSz="914400" rtl="0" eaLnBrk="1" fontAlgn="auto" latinLnBrk="0" hangingPunct="1">
              <a:lnSpc>
                <a:spcPct val="100000"/>
              </a:lnSpc>
              <a:spcBef>
                <a:spcPts val="640"/>
              </a:spcBef>
              <a:spcAft>
                <a:spcPts val="0"/>
              </a:spcAft>
              <a:buClr>
                <a:schemeClr val="dk1"/>
              </a:buClr>
              <a:buSzPct val="100000"/>
              <a:buFont typeface="Arial"/>
              <a:buChar char="•"/>
              <a:tabLst/>
              <a:defRPr/>
            </a:pP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Roman Catholic Pyramid - Anne Griffin </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7"/>
              </a:rPr>
              <a:t>AGriffin@w</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3"/>
              </a:rPr>
              <a:t>w</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orcestershire.gov.uk </a:t>
            </a:r>
          </a:p>
          <a:p>
            <a:pPr marL="342900" marR="0" lvl="0" indent="-139700" algn="l" defTabSz="914400" rtl="0" eaLnBrk="1" fontAlgn="auto" latinLnBrk="0" hangingPunct="1">
              <a:lnSpc>
                <a:spcPct val="100000"/>
              </a:lnSpc>
              <a:spcBef>
                <a:spcPts val="640"/>
              </a:spcBef>
              <a:spcAft>
                <a:spcPts val="0"/>
              </a:spcAft>
              <a:buClr>
                <a:schemeClr val="dk1"/>
              </a:buClr>
              <a:buSzPct val="100000"/>
              <a:buFont typeface="Arial"/>
              <a:buChar char="•"/>
              <a:tabLst/>
              <a:defRPr/>
            </a:pP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Out of County - Fiona Eades </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8"/>
              </a:rPr>
              <a:t>FEades@</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3"/>
              </a:rPr>
              <a:t>w</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orcestershire.gov.uk</a:t>
            </a:r>
          </a:p>
          <a:p>
            <a:pPr marL="342900" marR="0" lvl="0" indent="-139700" algn="l" defTabSz="914400" rtl="0" eaLnBrk="1" fontAlgn="auto" latinLnBrk="0" hangingPunct="1">
              <a:lnSpc>
                <a:spcPct val="100000"/>
              </a:lnSpc>
              <a:spcBef>
                <a:spcPts val="640"/>
              </a:spcBef>
              <a:spcAft>
                <a:spcPts val="0"/>
              </a:spcAft>
              <a:buClr>
                <a:schemeClr val="dk1"/>
              </a:buClr>
              <a:buSzPct val="100000"/>
              <a:buFont typeface="Arial"/>
              <a:buChar char="•"/>
              <a:tabLst/>
              <a:defRPr/>
            </a:pP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Out of County - Steve Judd </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9"/>
              </a:rPr>
              <a:t>sjudd@</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3"/>
              </a:rPr>
              <a:t>w</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orcestershire.gov.uk</a:t>
            </a:r>
          </a:p>
          <a:p>
            <a:pPr marL="342900" marR="0" lvl="0" indent="-139700" algn="l" defTabSz="914400" rtl="0" eaLnBrk="1" fontAlgn="auto" latinLnBrk="0" hangingPunct="1">
              <a:lnSpc>
                <a:spcPct val="100000"/>
              </a:lnSpc>
              <a:spcBef>
                <a:spcPts val="640"/>
              </a:spcBef>
              <a:spcAft>
                <a:spcPts val="0"/>
              </a:spcAft>
              <a:buClr>
                <a:schemeClr val="dk1"/>
              </a:buClr>
              <a:buSzPct val="100000"/>
              <a:buFont typeface="Arial"/>
              <a:buChar char="•"/>
              <a:tabLst/>
              <a:defRPr/>
            </a:pP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Post 16 - Jill Peplow </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10"/>
              </a:rPr>
              <a:t>JPeplow@</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3"/>
              </a:rPr>
              <a:t>w</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orcestershire.gov.uk</a:t>
            </a:r>
          </a:p>
          <a:p>
            <a:pPr marL="342900" marR="0" lvl="0" indent="-139700" algn="l" defTabSz="914400" rtl="0" eaLnBrk="1" fontAlgn="auto" latinLnBrk="0" hangingPunct="1">
              <a:lnSpc>
                <a:spcPct val="100000"/>
              </a:lnSpc>
              <a:spcBef>
                <a:spcPts val="640"/>
              </a:spcBef>
              <a:spcAft>
                <a:spcPts val="0"/>
              </a:spcAft>
              <a:buClr>
                <a:schemeClr val="dk1"/>
              </a:buClr>
              <a:buSzPct val="100000"/>
              <a:buFont typeface="Arial"/>
              <a:buChar char="•"/>
              <a:tabLst/>
              <a:defRPr/>
            </a:pP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Post 16 - Jess Reece </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hlinkClick r:id="rId11"/>
              </a:rPr>
              <a:t>JReece@worcestershire.gov.uk</a:t>
            </a:r>
            <a:endPar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endParaRPr>
          </a:p>
          <a:p>
            <a:pPr marL="342900" marR="0" lvl="0" indent="-139700" algn="l" defTabSz="914400" rtl="0" eaLnBrk="1" fontAlgn="auto" latinLnBrk="0" hangingPunct="1">
              <a:lnSpc>
                <a:spcPct val="100000"/>
              </a:lnSpc>
              <a:spcBef>
                <a:spcPts val="640"/>
              </a:spcBef>
              <a:spcAft>
                <a:spcPts val="0"/>
              </a:spcAft>
              <a:buClr>
                <a:schemeClr val="dk1"/>
              </a:buClr>
              <a:buSzPct val="100000"/>
              <a:buFont typeface="Arial"/>
              <a:buChar char="•"/>
              <a:tabLst/>
              <a:defRPr/>
            </a:pP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Early Years (2, 3 &amp; 4 year olds) </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hlinkClick r:id="rId12"/>
              </a:rPr>
              <a:t>–</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 Sara Haigh </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13"/>
              </a:rPr>
              <a:t>SHaigh@worcestershire.gov.uk</a:t>
            </a:r>
            <a:endPar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endParaRPr>
          </a:p>
          <a:p>
            <a:pPr marL="342900" marR="0" lvl="0" indent="-139700" algn="l" defTabSz="914400" rtl="0" eaLnBrk="1" fontAlgn="auto" latinLnBrk="0" hangingPunct="1">
              <a:lnSpc>
                <a:spcPct val="100000"/>
              </a:lnSpc>
              <a:spcBef>
                <a:spcPts val="640"/>
              </a:spcBef>
              <a:spcAft>
                <a:spcPts val="0"/>
              </a:spcAft>
              <a:buClr>
                <a:schemeClr val="dk1"/>
              </a:buClr>
              <a:buSzPct val="100000"/>
              <a:buFont typeface="Arial"/>
              <a:buChar char="•"/>
              <a:tabLst/>
              <a:defRPr/>
            </a:pP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Early Years (Reception age) - Becky James </a:t>
            </a:r>
            <a:r>
              <a:rPr kumimoji="0" lang="en-GB" sz="1600" b="0" i="0" u="none" strike="noStrike" kern="0" cap="none" spc="0" normalizeH="0" baseline="0" noProof="0" dirty="0">
                <a:ln>
                  <a:noFill/>
                </a:ln>
                <a:solidFill>
                  <a:srgbClr val="008272"/>
                </a:solidFill>
                <a:effectLst/>
                <a:uLnTx/>
                <a:uFillTx/>
                <a:latin typeface="Calibri" panose="020F0502020204030204" pitchFamily="34" charset="0"/>
                <a:ea typeface="Calibri"/>
                <a:cs typeface="Calibri"/>
                <a:sym typeface="Calibri"/>
                <a:hlinkClick r:id="rId14"/>
              </a:rPr>
              <a:t>BJames@w</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hlinkClick r:id="rId14"/>
              </a:rPr>
              <a:t>orcestershire.gov.uk</a:t>
            </a:r>
            <a:endPar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endParaRPr>
          </a:p>
          <a:p>
            <a:pPr marL="342900" marR="0" lvl="0" indent="-139700" algn="l" defTabSz="914400" rtl="0" eaLnBrk="1" fontAlgn="auto" latinLnBrk="0" hangingPunct="1">
              <a:lnSpc>
                <a:spcPct val="100000"/>
              </a:lnSpc>
              <a:spcBef>
                <a:spcPts val="640"/>
              </a:spcBef>
              <a:spcAft>
                <a:spcPts val="0"/>
              </a:spcAft>
              <a:buClr>
                <a:schemeClr val="dk1"/>
              </a:buClr>
              <a:buSzPct val="100000"/>
              <a:buFont typeface="Arial"/>
              <a:buChar char="•"/>
              <a:tabLst/>
              <a:defRPr/>
            </a:pP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EHCPs In and Out of County – Deborah </a:t>
            </a:r>
            <a:r>
              <a:rPr kumimoji="0" lang="en-GB" sz="1600" b="0" i="0" u="none" strike="noStrike" kern="0" cap="none" spc="0" normalizeH="0" baseline="0" noProof="0" dirty="0" err="1">
                <a:ln>
                  <a:noFill/>
                </a:ln>
                <a:solidFill>
                  <a:srgbClr val="212121"/>
                </a:solidFill>
                <a:effectLst/>
                <a:uLnTx/>
                <a:uFillTx/>
                <a:latin typeface="Calibri" panose="020F0502020204030204" pitchFamily="34" charset="0"/>
                <a:ea typeface="Calibri"/>
                <a:cs typeface="Calibri"/>
                <a:sym typeface="Calibri"/>
              </a:rPr>
              <a:t>Pribohac</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rPr>
              <a:t> </a:t>
            </a:r>
            <a:r>
              <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hlinkClick r:id="rId15"/>
              </a:rPr>
              <a:t>DPribojac1@worcestershire.gov.uk</a:t>
            </a:r>
            <a:endPar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endParaRPr>
          </a:p>
          <a:p>
            <a:pPr marL="342900" marR="0" lvl="0" indent="-139700" algn="l" defTabSz="914400" rtl="0" eaLnBrk="1" fontAlgn="auto" latinLnBrk="0" hangingPunct="1">
              <a:lnSpc>
                <a:spcPct val="100000"/>
              </a:lnSpc>
              <a:spcBef>
                <a:spcPts val="640"/>
              </a:spcBef>
              <a:spcAft>
                <a:spcPts val="0"/>
              </a:spcAft>
              <a:buClr>
                <a:schemeClr val="dk1"/>
              </a:buClr>
              <a:buSzPct val="100000"/>
              <a:buFont typeface="Arial"/>
              <a:buChar char="•"/>
              <a:tabLst/>
              <a:defRPr/>
            </a:pPr>
            <a:endParaRPr kumimoji="0" lang="en-GB" sz="16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endParaRPr>
          </a:p>
          <a:p>
            <a:pPr marL="203200" marR="0" lvl="0" indent="0" algn="l" defTabSz="914400" rtl="0" eaLnBrk="1" fontAlgn="auto" latinLnBrk="0" hangingPunct="1">
              <a:lnSpc>
                <a:spcPct val="100000"/>
              </a:lnSpc>
              <a:spcBef>
                <a:spcPts val="640"/>
              </a:spcBef>
              <a:spcAft>
                <a:spcPts val="0"/>
              </a:spcAft>
              <a:buClr>
                <a:schemeClr val="dk1"/>
              </a:buClr>
              <a:buSzPct val="100000"/>
              <a:buFont typeface="Arial"/>
              <a:buNone/>
              <a:tabLst/>
              <a:defRPr/>
            </a:pPr>
            <a:endParaRPr kumimoji="0" lang="en-GB" sz="1200" b="0" i="0" u="none" strike="noStrike" kern="0" cap="none" spc="0" normalizeH="0" baseline="0" noProof="0" dirty="0">
              <a:ln>
                <a:noFill/>
              </a:ln>
              <a:solidFill>
                <a:srgbClr val="212121"/>
              </a:solidFill>
              <a:effectLst/>
              <a:uLnTx/>
              <a:uFillTx/>
              <a:latin typeface="Calibri" panose="020F0502020204030204" pitchFamily="34" charset="0"/>
              <a:ea typeface="Calibri"/>
              <a:cs typeface="Calibri"/>
              <a:sym typeface="Calibri"/>
            </a:endParaRPr>
          </a:p>
          <a:p>
            <a:pPr marL="342900" marR="0" lvl="0" indent="-342900" algn="l" defTabSz="914400" rtl="0" eaLnBrk="1" fontAlgn="auto" latinLnBrk="0" hangingPunct="1">
              <a:lnSpc>
                <a:spcPct val="100000"/>
              </a:lnSpc>
              <a:spcBef>
                <a:spcPts val="0"/>
              </a:spcBef>
              <a:spcAft>
                <a:spcPts val="0"/>
              </a:spcAft>
              <a:buClr>
                <a:schemeClr val="dk1"/>
              </a:buClr>
              <a:buSzPct val="100000"/>
              <a:buFont typeface="Arial"/>
              <a:buNone/>
              <a:tabLst/>
              <a:defRPr/>
            </a:pPr>
            <a:endParaRPr kumimoji="0" lang="en-GB" sz="3200" b="0" i="0" u="none" strike="noStrike" kern="0" cap="none" spc="0" normalizeH="0" baseline="0" noProof="0" dirty="0">
              <a:ln>
                <a:noFill/>
              </a:ln>
              <a:solidFill>
                <a:schemeClr val="accent6">
                  <a:lumMod val="75000"/>
                </a:schemeClr>
              </a:solidFill>
              <a:effectLst/>
              <a:uLnTx/>
              <a:uFillTx/>
              <a:latin typeface="Calibri"/>
              <a:ea typeface="Calibri"/>
              <a:cs typeface="Calibri"/>
              <a:sym typeface="Calibri"/>
            </a:endParaRPr>
          </a:p>
        </p:txBody>
      </p:sp>
      <p:pic>
        <p:nvPicPr>
          <p:cNvPr id="2" name="Picture 1">
            <a:extLst>
              <a:ext uri="{FF2B5EF4-FFF2-40B4-BE49-F238E27FC236}">
                <a16:creationId xmlns:a16="http://schemas.microsoft.com/office/drawing/2014/main" id="{8C7CD3A7-0FC5-50E1-1545-C2EA97A644C1}"/>
              </a:ext>
              <a:ext uri="{C183D7F6-B498-43B3-948B-1728B52AA6E4}">
                <adec:decorative xmlns:adec="http://schemas.microsoft.com/office/drawing/2017/decorative" val="1"/>
              </a:ext>
            </a:extLst>
          </p:cNvPr>
          <p:cNvPicPr>
            <a:picLocks noChangeAspect="1"/>
          </p:cNvPicPr>
          <p:nvPr/>
        </p:nvPicPr>
        <p:blipFill>
          <a:blip r:embed="rId16"/>
          <a:stretch>
            <a:fillRect/>
          </a:stretch>
        </p:blipFill>
        <p:spPr>
          <a:xfrm>
            <a:off x="1" y="404664"/>
            <a:ext cx="2411760" cy="1387787"/>
          </a:xfrm>
          <a:prstGeom prst="rect">
            <a:avLst/>
          </a:prstGeom>
          <a:noFill/>
        </p:spPr>
      </p:pic>
    </p:spTree>
    <p:extLst>
      <p:ext uri="{BB962C8B-B14F-4D97-AF65-F5344CB8AC3E}">
        <p14:creationId xmlns:p14="http://schemas.microsoft.com/office/powerpoint/2010/main" val="4127851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title="Title"/>
          <p:cNvSpPr txBox="1">
            <a:spLocks noGrp="1"/>
          </p:cNvSpPr>
          <p:nvPr>
            <p:ph type="ctrTitle"/>
          </p:nvPr>
        </p:nvSpPr>
        <p:spPr>
          <a:xfrm>
            <a:off x="360362" y="1412776"/>
            <a:ext cx="8423274" cy="3600400"/>
          </a:xfrm>
          <a:prstGeom prst="rect">
            <a:avLst/>
          </a:prstGeom>
          <a:noFill/>
          <a:ln>
            <a:noFill/>
          </a:ln>
        </p:spPr>
        <p:txBody>
          <a:bodyPr lIns="36000" tIns="36000" rIns="36000" bIns="36000" anchor="ctr" anchorCtr="0">
            <a:noAutofit/>
          </a:bodyPr>
          <a:lstStyle/>
          <a:p>
            <a:pPr algn="l"/>
            <a:r>
              <a:rPr lang="en-GB" sz="5400" dirty="0">
                <a:solidFill>
                  <a:schemeClr val="accent6">
                    <a:lumMod val="75000"/>
                  </a:schemeClr>
                </a:solidFill>
              </a:rPr>
              <a:t>Session Objectives:</a:t>
            </a:r>
            <a:br>
              <a:rPr lang="en-GB" sz="4400" dirty="0"/>
            </a:br>
            <a:r>
              <a:rPr lang="en-GB" sz="3200" dirty="0">
                <a:solidFill>
                  <a:srgbClr val="000000"/>
                </a:solidFill>
                <a:latin typeface="Calibri" panose="020F0502020204030204" pitchFamily="34" charset="0"/>
                <a:ea typeface="Calibri" panose="020F0502020204030204" pitchFamily="34" charset="0"/>
                <a:cs typeface="Calibri" panose="020F0502020204030204" pitchFamily="34" charset="0"/>
              </a:rPr>
              <a:t>P</a:t>
            </a:r>
            <a:r>
              <a:rPr lang="en-GB"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ractical tips on homework completion, revision and exam preparation. </a:t>
            </a:r>
            <a:br>
              <a:rPr lang="en-GB"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n-GB"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n-US" sz="3200" dirty="0"/>
              <a:t>Discussion time</a:t>
            </a:r>
            <a:br>
              <a:rPr lang="en-US" sz="3600" dirty="0"/>
            </a:br>
            <a:endParaRPr lang="en-US" i="1" dirty="0">
              <a:effectLst/>
            </a:endParaRPr>
          </a:p>
        </p:txBody>
      </p:sp>
      <p:pic>
        <p:nvPicPr>
          <p:cNvPr id="2" name="Picture 1">
            <a:extLst>
              <a:ext uri="{FF2B5EF4-FFF2-40B4-BE49-F238E27FC236}">
                <a16:creationId xmlns:a16="http://schemas.microsoft.com/office/drawing/2014/main" id="{7C372DB4-E9A9-F2B1-893B-C11E1B45665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985769" y="4365104"/>
            <a:ext cx="5172459" cy="1956054"/>
          </a:xfrm>
          <a:prstGeom prst="rect">
            <a:avLst/>
          </a:prstGeom>
          <a:noFill/>
        </p:spPr>
      </p:pic>
    </p:spTree>
    <p:extLst>
      <p:ext uri="{BB962C8B-B14F-4D97-AF65-F5344CB8AC3E}">
        <p14:creationId xmlns:p14="http://schemas.microsoft.com/office/powerpoint/2010/main" val="2470303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1" name="Shape 91" title="Text area"/>
          <p:cNvSpPr txBox="1">
            <a:spLocks noGrp="1"/>
          </p:cNvSpPr>
          <p:nvPr>
            <p:ph type="title" idx="4294967295"/>
          </p:nvPr>
        </p:nvSpPr>
        <p:spPr>
          <a:xfrm>
            <a:off x="360363" y="1800225"/>
            <a:ext cx="8423275" cy="4319588"/>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342900" marR="0" lvl="0" indent="-342900" algn="l" defTabSz="914400" rtl="0" eaLnBrk="1" fontAlgn="auto" latinLnBrk="0" hangingPunct="1">
              <a:lnSpc>
                <a:spcPct val="100000"/>
              </a:lnSpc>
              <a:spcBef>
                <a:spcPts val="0"/>
              </a:spcBef>
              <a:spcAft>
                <a:spcPts val="0"/>
              </a:spcAft>
              <a:buClr>
                <a:schemeClr val="dk1"/>
              </a:buClr>
              <a:buSzPct val="100000"/>
              <a:buFont typeface="Arial"/>
              <a:buNone/>
              <a:tabLst/>
              <a:defRPr/>
            </a:pPr>
            <a:r>
              <a:rPr kumimoji="0" lang="en-GB" sz="3600" b="0" i="0" u="none" strike="noStrike" kern="0" cap="none" spc="0" normalizeH="0" baseline="0" noProof="0" dirty="0">
                <a:ln>
                  <a:noFill/>
                </a:ln>
                <a:solidFill>
                  <a:schemeClr val="dk1"/>
                </a:solidFill>
                <a:effectLst/>
                <a:uLnTx/>
                <a:uFillTx/>
                <a:latin typeface="Calibri"/>
                <a:ea typeface="Calibri"/>
                <a:cs typeface="Calibri"/>
                <a:sym typeface="Calibri"/>
              </a:rPr>
              <a:t>Support with homework:</a:t>
            </a:r>
          </a:p>
          <a:p>
            <a:pPr marL="342900" marR="0" lvl="0" indent="-342900" algn="l" defTabSz="914400" rtl="0" eaLnBrk="1" fontAlgn="auto" latinLnBrk="0" hangingPunct="1">
              <a:lnSpc>
                <a:spcPct val="100000"/>
              </a:lnSpc>
              <a:spcBef>
                <a:spcPts val="0"/>
              </a:spcBef>
              <a:spcAft>
                <a:spcPts val="0"/>
              </a:spcAft>
              <a:buClr>
                <a:schemeClr val="dk1"/>
              </a:buClr>
              <a:buSzPct val="100000"/>
              <a:buFont typeface="Arial"/>
              <a:buNone/>
              <a:tabLst/>
              <a:defRPr/>
            </a:pPr>
            <a:endParaRPr kumimoji="0" lang="en-GB" sz="3200" b="0" i="0" u="none" strike="noStrike" kern="0" cap="none" spc="0" normalizeH="0" baseline="0" noProof="0" dirty="0">
              <a:ln>
                <a:noFill/>
              </a:ln>
              <a:solidFill>
                <a:schemeClr val="dk1"/>
              </a:solidFill>
              <a:effectLst/>
              <a:uLnTx/>
              <a:uFillTx/>
              <a:latin typeface="Calibri"/>
              <a:ea typeface="Calibri"/>
              <a:cs typeface="Calibri"/>
              <a:sym typeface="Calibri"/>
            </a:endParaRPr>
          </a:p>
          <a:p>
            <a:pPr marL="457200" marR="0" lvl="0" indent="-457200" algn="l" defTabSz="914400" rtl="0" eaLnBrk="1" fontAlgn="auto" latinLnBrk="0" hangingPunct="1">
              <a:lnSpc>
                <a:spcPct val="100000"/>
              </a:lnSpc>
              <a:spcBef>
                <a:spcPts val="0"/>
              </a:spcBef>
              <a:spcAft>
                <a:spcPts val="0"/>
              </a:spcAft>
              <a:buClr>
                <a:schemeClr val="dk1"/>
              </a:buClr>
              <a:buSzPct val="100000"/>
              <a:buFont typeface="Arial"/>
              <a:buChar char="•"/>
              <a:tabLst/>
              <a:defRPr/>
            </a:pPr>
            <a:r>
              <a:rPr kumimoji="0" lang="en-GB" sz="3600" b="0" i="0" u="none" strike="noStrike" kern="0" cap="none" spc="0" normalizeH="0" baseline="0" noProof="0" dirty="0">
                <a:ln>
                  <a:noFill/>
                </a:ln>
                <a:solidFill>
                  <a:schemeClr val="dk1"/>
                </a:solidFill>
                <a:effectLst/>
                <a:uLnTx/>
                <a:uFillTx/>
                <a:latin typeface="Calibri"/>
                <a:ea typeface="Calibri"/>
                <a:cs typeface="Calibri"/>
                <a:sym typeface="Calibri"/>
              </a:rPr>
              <a:t>Routine, routine, routine </a:t>
            </a:r>
            <a:r>
              <a:rPr kumimoji="0" lang="en-GB" sz="3200" b="0" i="0" u="none" strike="noStrike" kern="0" cap="none" spc="0" normalizeH="0" baseline="0" noProof="0" dirty="0">
                <a:ln>
                  <a:noFill/>
                </a:ln>
                <a:solidFill>
                  <a:schemeClr val="dk1"/>
                </a:solidFill>
                <a:effectLst/>
                <a:uLnTx/>
                <a:uFillTx/>
                <a:latin typeface="Calibri"/>
                <a:ea typeface="Calibri"/>
                <a:cs typeface="Calibri"/>
                <a:sym typeface="Calibri"/>
              </a:rPr>
              <a:t>– structure is key to success; find a routine that works for your family, whether that’s after school or at the weekend, but be consistent.</a:t>
            </a:r>
          </a:p>
        </p:txBody>
      </p:sp>
      <p:pic>
        <p:nvPicPr>
          <p:cNvPr id="2" name="Picture 1">
            <a:extLst>
              <a:ext uri="{FF2B5EF4-FFF2-40B4-BE49-F238E27FC236}">
                <a16:creationId xmlns:a16="http://schemas.microsoft.com/office/drawing/2014/main" id="{2AAE84D9-2DAC-51CF-5A33-C0B527D4BC09}"/>
              </a:ext>
              <a:ext uri="{C183D7F6-B498-43B3-948B-1728B52AA6E4}">
                <adec:decorative xmlns:adec="http://schemas.microsoft.com/office/drawing/2017/decorative" val="1"/>
              </a:ext>
            </a:extLst>
          </p:cNvPr>
          <p:cNvPicPr>
            <a:picLocks noChangeAspect="1"/>
          </p:cNvPicPr>
          <p:nvPr/>
        </p:nvPicPr>
        <p:blipFill>
          <a:blip r:embed="rId3"/>
          <a:srcRect t="10378"/>
          <a:stretch/>
        </p:blipFill>
        <p:spPr>
          <a:xfrm>
            <a:off x="0" y="548680"/>
            <a:ext cx="3131839" cy="124377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title="Title"/>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sp>
        <p:nvSpPr>
          <p:cNvPr id="91" name="Shape 91" title="Text area"/>
          <p:cNvSpPr txBox="1">
            <a:spLocks noGrp="1"/>
          </p:cNvSpPr>
          <p:nvPr>
            <p:ph type="body" idx="1"/>
          </p:nvPr>
        </p:nvSpPr>
        <p:spPr>
          <a:xfrm>
            <a:off x="360362" y="1792451"/>
            <a:ext cx="8316094" cy="4327361"/>
          </a:xfrm>
          <a:prstGeom prst="rect">
            <a:avLst/>
          </a:prstGeom>
          <a:noFill/>
          <a:ln>
            <a:noFill/>
          </a:ln>
        </p:spPr>
        <p:txBody>
          <a:bodyPr lIns="0" tIns="0" rIns="0" bIns="0" anchor="t" anchorCtr="0">
            <a:noAutofit/>
          </a:bodyPr>
          <a:lstStyle/>
          <a:p>
            <a:pPr marL="342900" marR="0" lvl="0" indent="-342900" algn="l" rtl="0">
              <a:spcBef>
                <a:spcPts val="0"/>
              </a:spcBef>
              <a:spcAft>
                <a:spcPts val="0"/>
              </a:spcAft>
              <a:buClr>
                <a:schemeClr val="dk1"/>
              </a:buClr>
              <a:buSzPct val="100000"/>
              <a:buFont typeface="Arial"/>
              <a:buNone/>
            </a:pPr>
            <a:r>
              <a:rPr lang="en-GB" sz="3600" dirty="0"/>
              <a:t>Support with homework:</a:t>
            </a:r>
          </a:p>
          <a:p>
            <a:pPr marL="457200" indent="-457200">
              <a:spcBef>
                <a:spcPts val="0"/>
              </a:spcBef>
            </a:pPr>
            <a:endParaRPr lang="en-GB" dirty="0"/>
          </a:p>
          <a:p>
            <a:pPr marL="457200" indent="-457200">
              <a:spcBef>
                <a:spcPts val="0"/>
              </a:spcBef>
            </a:pPr>
            <a:r>
              <a:rPr lang="en-GB" sz="3600" dirty="0"/>
              <a:t>Support, don’t do – </a:t>
            </a:r>
            <a:r>
              <a:rPr lang="en-GB" dirty="0"/>
              <a:t>be present and available to support, but don’t take over. If your CYP is unable to do something, support them to find the strategies but don’t give them the answer; their teacher needs to know what they are able to do.</a:t>
            </a:r>
            <a:endParaRPr lang="en-GB" sz="3600" dirty="0"/>
          </a:p>
          <a:p>
            <a:pPr marL="203200" indent="0" algn="l">
              <a:buNone/>
            </a:pPr>
            <a:endParaRPr lang="en-US" sz="2400" b="1" i="0" dirty="0">
              <a:solidFill>
                <a:srgbClr val="000000"/>
              </a:solidFill>
              <a:effectLst/>
              <a:latin typeface="opensanslight"/>
            </a:endParaRPr>
          </a:p>
        </p:txBody>
      </p:sp>
      <p:pic>
        <p:nvPicPr>
          <p:cNvPr id="2" name="Picture 1">
            <a:extLst>
              <a:ext uri="{FF2B5EF4-FFF2-40B4-BE49-F238E27FC236}">
                <a16:creationId xmlns:a16="http://schemas.microsoft.com/office/drawing/2014/main" id="{B36320F4-6896-588B-8841-033133FFE389}"/>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Tree>
    <p:extLst>
      <p:ext uri="{BB962C8B-B14F-4D97-AF65-F5344CB8AC3E}">
        <p14:creationId xmlns:p14="http://schemas.microsoft.com/office/powerpoint/2010/main" val="155294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title="Title"/>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sp>
        <p:nvSpPr>
          <p:cNvPr id="91" name="Shape 91" title="Text area"/>
          <p:cNvSpPr txBox="1">
            <a:spLocks noGrp="1"/>
          </p:cNvSpPr>
          <p:nvPr>
            <p:ph type="body" idx="1"/>
          </p:nvPr>
        </p:nvSpPr>
        <p:spPr>
          <a:xfrm>
            <a:off x="360362" y="2060848"/>
            <a:ext cx="8423274" cy="4058964"/>
          </a:xfrm>
          <a:prstGeom prst="rect">
            <a:avLst/>
          </a:prstGeom>
          <a:noFill/>
          <a:ln>
            <a:noFill/>
          </a:ln>
        </p:spPr>
        <p:txBody>
          <a:bodyPr lIns="0" tIns="0" rIns="0" bIns="0" anchor="t" anchorCtr="0">
            <a:noAutofit/>
          </a:bodyPr>
          <a:lstStyle/>
          <a:p>
            <a:pPr marL="203200" indent="0" algn="l">
              <a:buNone/>
            </a:pPr>
            <a:r>
              <a:rPr lang="en-US" sz="3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Support with homework:</a:t>
            </a:r>
          </a:p>
          <a:p>
            <a:pPr marL="203200" indent="0" algn="l">
              <a:buNone/>
            </a:pPr>
            <a:endPar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n-US" sz="360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Liaise with you CYP’s school – </a:t>
            </a:r>
            <a:r>
              <a:rPr lang="en-US"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ensure you have access to all the necessary platforms for your CYP to access their homework online. If your CYP is struggling, please speak with their teacher so they can support.</a:t>
            </a:r>
            <a:r>
              <a:rPr lang="en-US" sz="360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pPr marL="342900" marR="0" lvl="0" indent="-342900" algn="l" rtl="0">
              <a:spcBef>
                <a:spcPts val="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B36320F4-6896-588B-8841-033133FFE389}"/>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Tree>
    <p:extLst>
      <p:ext uri="{BB962C8B-B14F-4D97-AF65-F5344CB8AC3E}">
        <p14:creationId xmlns:p14="http://schemas.microsoft.com/office/powerpoint/2010/main" val="149875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a:extLst>
            <a:ext uri="{FF2B5EF4-FFF2-40B4-BE49-F238E27FC236}">
              <a16:creationId xmlns:a16="http://schemas.microsoft.com/office/drawing/2014/main" id="{17F9C33D-32AF-6A0F-472F-8C4C72593B49}"/>
            </a:ext>
          </a:extLst>
        </p:cNvPr>
        <p:cNvGrpSpPr/>
        <p:nvPr/>
      </p:nvGrpSpPr>
      <p:grpSpPr>
        <a:xfrm>
          <a:off x="0" y="0"/>
          <a:ext cx="0" cy="0"/>
          <a:chOff x="0" y="0"/>
          <a:chExt cx="0" cy="0"/>
        </a:xfrm>
      </p:grpSpPr>
      <p:sp>
        <p:nvSpPr>
          <p:cNvPr id="90" name="Shape 90" title="Title">
            <a:extLst>
              <a:ext uri="{FF2B5EF4-FFF2-40B4-BE49-F238E27FC236}">
                <a16:creationId xmlns:a16="http://schemas.microsoft.com/office/drawing/2014/main" id="{01BE685E-3E80-50F0-AC17-45D70133565C}"/>
              </a:ext>
            </a:extLst>
          </p:cNvPr>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sp>
        <p:nvSpPr>
          <p:cNvPr id="91" name="Shape 91" title="Text area">
            <a:extLst>
              <a:ext uri="{FF2B5EF4-FFF2-40B4-BE49-F238E27FC236}">
                <a16:creationId xmlns:a16="http://schemas.microsoft.com/office/drawing/2014/main" id="{D4EE15C0-839B-D661-BBA4-34DDF94BE665}"/>
              </a:ext>
            </a:extLst>
          </p:cNvPr>
          <p:cNvSpPr txBox="1">
            <a:spLocks noGrp="1"/>
          </p:cNvSpPr>
          <p:nvPr>
            <p:ph type="body" idx="1"/>
          </p:nvPr>
        </p:nvSpPr>
        <p:spPr>
          <a:xfrm>
            <a:off x="360362" y="2060848"/>
            <a:ext cx="8423274" cy="4058964"/>
          </a:xfrm>
          <a:prstGeom prst="rect">
            <a:avLst/>
          </a:prstGeom>
          <a:noFill/>
          <a:ln>
            <a:noFill/>
          </a:ln>
        </p:spPr>
        <p:txBody>
          <a:bodyPr lIns="0" tIns="0" rIns="0" bIns="0" anchor="t" anchorCtr="0">
            <a:noAutofit/>
          </a:bodyPr>
          <a:lstStyle/>
          <a:p>
            <a:pPr marL="203200" indent="0" algn="l">
              <a:buNone/>
            </a:pPr>
            <a:r>
              <a:rPr lang="en-US" sz="3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Support with homework:</a:t>
            </a:r>
          </a:p>
          <a:p>
            <a:pPr marL="203200" indent="0" algn="l">
              <a:buNone/>
            </a:pPr>
            <a:endPar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n-US" sz="360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Reading – </a:t>
            </a:r>
            <a:r>
              <a:rPr lang="en-US"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out of all the homework your CYP will be asked to complete, reading is the most important. Try to stick to a routine, </a:t>
            </a:r>
            <a:r>
              <a:rPr lang="en-US" i="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ie</a:t>
            </a:r>
            <a:r>
              <a:rPr lang="en-US"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bedtime reading, you read/I read, for as long as possible.</a:t>
            </a:r>
          </a:p>
          <a:p>
            <a:pPr marL="342900" marR="0" lvl="0" indent="-342900" algn="l" rtl="0">
              <a:spcBef>
                <a:spcPts val="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90F70BA2-0ABB-5CE2-3209-A63C478C83A4}"/>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Tree>
    <p:extLst>
      <p:ext uri="{BB962C8B-B14F-4D97-AF65-F5344CB8AC3E}">
        <p14:creationId xmlns:p14="http://schemas.microsoft.com/office/powerpoint/2010/main" val="16404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a:extLst>
            <a:ext uri="{FF2B5EF4-FFF2-40B4-BE49-F238E27FC236}">
              <a16:creationId xmlns:a16="http://schemas.microsoft.com/office/drawing/2014/main" id="{4011C6F0-F08B-B483-FA11-4CDADCCE873C}"/>
            </a:ext>
          </a:extLst>
        </p:cNvPr>
        <p:cNvGrpSpPr/>
        <p:nvPr/>
      </p:nvGrpSpPr>
      <p:grpSpPr>
        <a:xfrm>
          <a:off x="0" y="0"/>
          <a:ext cx="0" cy="0"/>
          <a:chOff x="0" y="0"/>
          <a:chExt cx="0" cy="0"/>
        </a:xfrm>
      </p:grpSpPr>
      <p:sp>
        <p:nvSpPr>
          <p:cNvPr id="90" name="Shape 90" title="Title">
            <a:extLst>
              <a:ext uri="{FF2B5EF4-FFF2-40B4-BE49-F238E27FC236}">
                <a16:creationId xmlns:a16="http://schemas.microsoft.com/office/drawing/2014/main" id="{10E044EB-19C6-6BDF-022A-387A46BC8BAC}"/>
              </a:ext>
            </a:extLst>
          </p:cNvPr>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sp>
        <p:nvSpPr>
          <p:cNvPr id="91" name="Shape 91" title="Text area">
            <a:extLst>
              <a:ext uri="{FF2B5EF4-FFF2-40B4-BE49-F238E27FC236}">
                <a16:creationId xmlns:a16="http://schemas.microsoft.com/office/drawing/2014/main" id="{1D858CE1-DEB9-CCA2-78D4-2B73624054C7}"/>
              </a:ext>
            </a:extLst>
          </p:cNvPr>
          <p:cNvSpPr txBox="1">
            <a:spLocks noGrp="1"/>
          </p:cNvSpPr>
          <p:nvPr>
            <p:ph type="body" idx="1"/>
          </p:nvPr>
        </p:nvSpPr>
        <p:spPr>
          <a:xfrm>
            <a:off x="360362" y="2060848"/>
            <a:ext cx="8423274" cy="4058964"/>
          </a:xfrm>
          <a:prstGeom prst="rect">
            <a:avLst/>
          </a:prstGeom>
          <a:noFill/>
          <a:ln>
            <a:noFill/>
          </a:ln>
        </p:spPr>
        <p:txBody>
          <a:bodyPr lIns="0" tIns="0" rIns="0" bIns="0" anchor="t" anchorCtr="0">
            <a:noAutofit/>
          </a:bodyPr>
          <a:lstStyle/>
          <a:p>
            <a:pPr marL="203200" indent="0" algn="l">
              <a:buNone/>
            </a:pPr>
            <a:r>
              <a:rPr lang="en-US" sz="3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Support with homework:</a:t>
            </a:r>
          </a:p>
          <a:p>
            <a:pPr marL="203200" indent="0" algn="l">
              <a:buNone/>
            </a:pPr>
            <a:endPar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n-US" sz="360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Make it fun – </a:t>
            </a:r>
            <a:r>
              <a:rPr lang="en-US"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you see homework as a chore, so will your CYP. Try to treat it as spending 1:1 time with your CYP.</a:t>
            </a:r>
          </a:p>
          <a:p>
            <a:pPr marL="342900" marR="0" lvl="0" indent="-342900" algn="l" rtl="0">
              <a:spcBef>
                <a:spcPts val="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E9D3E9A7-6729-3AB3-DA45-728BCADB85C6}"/>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Tree>
    <p:extLst>
      <p:ext uri="{BB962C8B-B14F-4D97-AF65-F5344CB8AC3E}">
        <p14:creationId xmlns:p14="http://schemas.microsoft.com/office/powerpoint/2010/main" val="3182775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a:extLst>
            <a:ext uri="{FF2B5EF4-FFF2-40B4-BE49-F238E27FC236}">
              <a16:creationId xmlns:a16="http://schemas.microsoft.com/office/drawing/2014/main" id="{28F0C3AF-4EB8-F2B7-5A1E-BE9964B2CC32}"/>
            </a:ext>
          </a:extLst>
        </p:cNvPr>
        <p:cNvGrpSpPr/>
        <p:nvPr/>
      </p:nvGrpSpPr>
      <p:grpSpPr>
        <a:xfrm>
          <a:off x="0" y="0"/>
          <a:ext cx="0" cy="0"/>
          <a:chOff x="0" y="0"/>
          <a:chExt cx="0" cy="0"/>
        </a:xfrm>
      </p:grpSpPr>
      <p:sp>
        <p:nvSpPr>
          <p:cNvPr id="90" name="Shape 90" title="Title">
            <a:extLst>
              <a:ext uri="{FF2B5EF4-FFF2-40B4-BE49-F238E27FC236}">
                <a16:creationId xmlns:a16="http://schemas.microsoft.com/office/drawing/2014/main" id="{42FF673A-4CB6-0F53-8649-1DAB773A0C45}"/>
              </a:ext>
            </a:extLst>
          </p:cNvPr>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sp>
        <p:nvSpPr>
          <p:cNvPr id="91" name="Shape 91" title="Text area">
            <a:extLst>
              <a:ext uri="{FF2B5EF4-FFF2-40B4-BE49-F238E27FC236}">
                <a16:creationId xmlns:a16="http://schemas.microsoft.com/office/drawing/2014/main" id="{9A91AC38-8093-8470-4C8B-5DD207EE74D5}"/>
              </a:ext>
            </a:extLst>
          </p:cNvPr>
          <p:cNvSpPr txBox="1">
            <a:spLocks noGrp="1"/>
          </p:cNvSpPr>
          <p:nvPr>
            <p:ph type="body" idx="1"/>
          </p:nvPr>
        </p:nvSpPr>
        <p:spPr>
          <a:xfrm>
            <a:off x="360362" y="2060848"/>
            <a:ext cx="8423274" cy="4058964"/>
          </a:xfrm>
          <a:prstGeom prst="rect">
            <a:avLst/>
          </a:prstGeom>
          <a:noFill/>
          <a:ln>
            <a:noFill/>
          </a:ln>
        </p:spPr>
        <p:txBody>
          <a:bodyPr lIns="0" tIns="0" rIns="0" bIns="0" anchor="t" anchorCtr="0">
            <a:noAutofit/>
          </a:bodyPr>
          <a:lstStyle/>
          <a:p>
            <a:pPr marL="203200" indent="0" algn="l">
              <a:buNone/>
            </a:pP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Revision</a:t>
            </a:r>
            <a:r>
              <a:rPr lang="en-US" sz="3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marL="203200" indent="0" algn="l">
              <a:buNone/>
            </a:pPr>
            <a:endPar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buFont typeface="Symbol" panose="05050102010706020507" pitchFamily="18" charset="2"/>
              <a:buChar char=""/>
            </a:pPr>
            <a:r>
              <a:rPr lang="en-GB" sz="2800" dirty="0">
                <a:effectLst/>
                <a:latin typeface="Calibri" panose="020F0502020204030204" pitchFamily="34" charset="0"/>
                <a:ea typeface="Calibri" panose="020F0502020204030204" pitchFamily="34" charset="0"/>
                <a:cs typeface="Times New Roman" panose="02020603050405020304" pitchFamily="18" charset="0"/>
              </a:rPr>
              <a:t>Create a clear and structured revision timetable </a:t>
            </a:r>
            <a:r>
              <a:rPr lang="en-GB" sz="2800" b="1" dirty="0">
                <a:effectLst/>
                <a:latin typeface="Calibri" panose="020F0502020204030204" pitchFamily="34" charset="0"/>
                <a:ea typeface="Calibri" panose="020F0502020204030204" pitchFamily="34" charset="0"/>
                <a:cs typeface="Times New Roman" panose="02020603050405020304" pitchFamily="18" charset="0"/>
              </a:rPr>
              <a:t>WITH</a:t>
            </a:r>
            <a:r>
              <a:rPr lang="en-GB" sz="2800" dirty="0">
                <a:effectLst/>
                <a:latin typeface="Calibri" panose="020F0502020204030204" pitchFamily="34" charset="0"/>
                <a:ea typeface="Calibri" panose="020F0502020204030204" pitchFamily="34" charset="0"/>
                <a:cs typeface="Times New Roman" panose="02020603050405020304" pitchFamily="18" charset="0"/>
              </a:rPr>
              <a:t> your CYP; there should be flexibility to allow for extracurricular activities and time with friends.</a:t>
            </a:r>
          </a:p>
          <a:p>
            <a:pPr marL="317500" indent="0">
              <a:lnSpc>
                <a:spcPct val="107000"/>
              </a:lnSpc>
              <a:spcAft>
                <a:spcPts val="800"/>
              </a:spcAft>
              <a:buNone/>
            </a:pPr>
            <a:r>
              <a:rPr lang="en-GB" sz="2800" dirty="0">
                <a:effectLst/>
                <a:latin typeface="Calibri" panose="020F0502020204030204" pitchFamily="34" charset="0"/>
                <a:ea typeface="Calibri" panose="020F0502020204030204" pitchFamily="34" charset="0"/>
                <a:cs typeface="Times New Roman" panose="02020603050405020304" pitchFamily="18" charset="0"/>
              </a:rPr>
              <a:t>There are lots of printable template resources online, but you can also easily create one yourself.</a:t>
            </a:r>
          </a:p>
          <a:p>
            <a:pPr marL="342900" marR="0" lvl="0" indent="-342900" algn="l" rtl="0">
              <a:spcBef>
                <a:spcPts val="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E52BEC37-AF10-66CC-C69C-6B049E1ECA7A}"/>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Tree>
    <p:extLst>
      <p:ext uri="{BB962C8B-B14F-4D97-AF65-F5344CB8AC3E}">
        <p14:creationId xmlns:p14="http://schemas.microsoft.com/office/powerpoint/2010/main" val="2627422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a:extLst>
            <a:ext uri="{FF2B5EF4-FFF2-40B4-BE49-F238E27FC236}">
              <a16:creationId xmlns:a16="http://schemas.microsoft.com/office/drawing/2014/main" id="{2656EDAA-F2CD-5486-5069-CF13436CF1AD}"/>
            </a:ext>
          </a:extLst>
        </p:cNvPr>
        <p:cNvGrpSpPr/>
        <p:nvPr/>
      </p:nvGrpSpPr>
      <p:grpSpPr>
        <a:xfrm>
          <a:off x="0" y="0"/>
          <a:ext cx="0" cy="0"/>
          <a:chOff x="0" y="0"/>
          <a:chExt cx="0" cy="0"/>
        </a:xfrm>
      </p:grpSpPr>
      <p:sp>
        <p:nvSpPr>
          <p:cNvPr id="90" name="Shape 90" title="Title">
            <a:extLst>
              <a:ext uri="{FF2B5EF4-FFF2-40B4-BE49-F238E27FC236}">
                <a16:creationId xmlns:a16="http://schemas.microsoft.com/office/drawing/2014/main" id="{09BD010C-6545-970B-ABAD-8F99F7E70232}"/>
              </a:ext>
            </a:extLst>
          </p:cNvPr>
          <p:cNvSpPr txBox="1">
            <a:spLocks noGrp="1"/>
          </p:cNvSpPr>
          <p:nvPr>
            <p:ph type="title"/>
          </p:nvPr>
        </p:nvSpPr>
        <p:spPr>
          <a:xfrm>
            <a:off x="360362" y="720725"/>
            <a:ext cx="8423274" cy="719138"/>
          </a:xfrm>
          <a:prstGeom prst="rect">
            <a:avLst/>
          </a:prstGeom>
          <a:noFill/>
          <a:ln>
            <a:noFill/>
          </a:ln>
        </p:spPr>
        <p:txBody>
          <a:bodyPr lIns="0" tIns="0" rIns="0" bIns="0" anchor="t" anchorCtr="0">
            <a:noAutofit/>
          </a:bodyPr>
          <a:lstStyle/>
          <a:p>
            <a:pPr marL="0" marR="0" lvl="0" indent="0" algn="l" rtl="0">
              <a:spcBef>
                <a:spcPts val="0"/>
              </a:spcBef>
              <a:spcAft>
                <a:spcPts val="0"/>
              </a:spcAft>
              <a:buSzPct val="25000"/>
              <a:buNone/>
            </a:pPr>
            <a:r>
              <a:rPr lang="en-US" sz="3600" b="0" i="0" u="none" strike="noStrike" cap="none" dirty="0" err="1">
                <a:solidFill>
                  <a:schemeClr val="dk1"/>
                </a:solidFill>
                <a:latin typeface="Calibri"/>
                <a:ea typeface="Calibri"/>
                <a:cs typeface="Calibri"/>
                <a:sym typeface="Calibri"/>
              </a:rPr>
              <a:t>xxxx</a:t>
            </a:r>
            <a:endParaRPr lang="en-US" sz="3600" b="0" i="0" u="none" strike="noStrike" cap="none" dirty="0">
              <a:solidFill>
                <a:schemeClr val="dk1"/>
              </a:solidFill>
              <a:latin typeface="Calibri"/>
              <a:ea typeface="Calibri"/>
              <a:cs typeface="Calibri"/>
              <a:sym typeface="Calibri"/>
            </a:endParaRPr>
          </a:p>
        </p:txBody>
      </p:sp>
      <p:sp>
        <p:nvSpPr>
          <p:cNvPr id="91" name="Shape 91" title="Text area">
            <a:extLst>
              <a:ext uri="{FF2B5EF4-FFF2-40B4-BE49-F238E27FC236}">
                <a16:creationId xmlns:a16="http://schemas.microsoft.com/office/drawing/2014/main" id="{E4BE33E9-DD86-5FA5-DDBD-079FC83A43B8}"/>
              </a:ext>
            </a:extLst>
          </p:cNvPr>
          <p:cNvSpPr txBox="1">
            <a:spLocks noGrp="1"/>
          </p:cNvSpPr>
          <p:nvPr>
            <p:ph type="body" idx="1"/>
          </p:nvPr>
        </p:nvSpPr>
        <p:spPr>
          <a:xfrm>
            <a:off x="360362" y="2060848"/>
            <a:ext cx="8423274" cy="4058964"/>
          </a:xfrm>
          <a:prstGeom prst="rect">
            <a:avLst/>
          </a:prstGeom>
          <a:noFill/>
          <a:ln>
            <a:noFill/>
          </a:ln>
        </p:spPr>
        <p:txBody>
          <a:bodyPr lIns="0" tIns="0" rIns="0" bIns="0" anchor="t" anchorCtr="0">
            <a:noAutofit/>
          </a:bodyPr>
          <a:lstStyle/>
          <a:p>
            <a:pPr marL="203200" indent="0" algn="l">
              <a:buNone/>
            </a:pP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Revision</a:t>
            </a:r>
            <a:r>
              <a:rPr lang="en-US" sz="3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marL="203200" indent="0" algn="l">
              <a:buNone/>
            </a:pPr>
            <a:endPar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Know the exam board for each of your CYPs subjects, these can usually be found on the school website. If not, please ask for this information from school.</a:t>
            </a:r>
          </a:p>
          <a:p>
            <a:pPr marL="342900" marR="0" lvl="0" indent="-342900" algn="l" rtl="0">
              <a:spcBef>
                <a:spcPts val="0"/>
              </a:spcBef>
              <a:spcAft>
                <a:spcPts val="0"/>
              </a:spcAft>
              <a:buClr>
                <a:schemeClr val="dk1"/>
              </a:buClr>
              <a:buSzPct val="100000"/>
              <a:buFont typeface="Arial"/>
              <a:buNone/>
            </a:pPr>
            <a:endParaRPr sz="3200" b="0" i="0" u="none" strike="noStrike" cap="none" dirty="0">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58882D7F-2686-31EA-3281-115462506E8C}"/>
              </a:ext>
              <a:ext uri="{C183D7F6-B498-43B3-948B-1728B52AA6E4}">
                <adec:decorative xmlns:adec="http://schemas.microsoft.com/office/drawing/2017/decorative" val="1"/>
              </a:ext>
            </a:extLst>
          </p:cNvPr>
          <p:cNvPicPr>
            <a:picLocks noChangeAspect="1"/>
          </p:cNvPicPr>
          <p:nvPr/>
        </p:nvPicPr>
        <p:blipFill>
          <a:blip r:embed="rId3"/>
          <a:srcRect t="15566"/>
          <a:stretch/>
        </p:blipFill>
        <p:spPr>
          <a:xfrm>
            <a:off x="0" y="620688"/>
            <a:ext cx="3347863" cy="1171763"/>
          </a:xfrm>
          <a:prstGeom prst="rect">
            <a:avLst/>
          </a:prstGeom>
          <a:noFill/>
        </p:spPr>
      </p:pic>
    </p:spTree>
    <p:extLst>
      <p:ext uri="{BB962C8B-B14F-4D97-AF65-F5344CB8AC3E}">
        <p14:creationId xmlns:p14="http://schemas.microsoft.com/office/powerpoint/2010/main" val="535033335"/>
      </p:ext>
    </p:extLst>
  </p:cSld>
  <p:clrMapOvr>
    <a:masterClrMapping/>
  </p:clrMapOvr>
</p:sld>
</file>

<file path=ppt/theme/theme1.xml><?xml version="1.0" encoding="utf-8"?>
<a:theme xmlns:a="http://schemas.openxmlformats.org/drawingml/2006/main" name="pres6">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WCCColumns" ma:contentTypeID="0x010100E020779D2D1DE84296B97477F853117C00464673AA61C3DA45A6059937BCE5D52D" ma:contentTypeVersion="11" ma:contentTypeDescription="" ma:contentTypeScope="" ma:versionID="27bebd47a9d4d05089cab070e839566f">
  <xsd:schema xmlns:xsd="http://www.w3.org/2001/XMLSchema" xmlns:xs="http://www.w3.org/2001/XMLSchema" xmlns:p="http://schemas.microsoft.com/office/2006/metadata/properties" xmlns:ns2="8394a309-b766-4598-9079-5c90de564ad1" xmlns:ns3="1013bc89-e9f8-443a-8537-447806ae4d56" xmlns:ns4="70e987a4-ac28-43c9-8eb1-226a9a966c6e" targetNamespace="http://schemas.microsoft.com/office/2006/metadata/properties" ma:root="true" ma:fieldsID="876f54440eacb68e2b7597cfbbf87e86" ns2:_="" ns3:_="" ns4:_="">
    <xsd:import namespace="8394a309-b766-4598-9079-5c90de564ad1"/>
    <xsd:import namespace="1013bc89-e9f8-443a-8537-447806ae4d56"/>
    <xsd:import namespace="70e987a4-ac28-43c9-8eb1-226a9a966c6e"/>
    <xsd:element name="properties">
      <xsd:complexType>
        <xsd:sequence>
          <xsd:element name="documentManagement">
            <xsd:complexType>
              <xsd:all>
                <xsd:element ref="ns2:Business_x0020_Owner" minOccurs="0"/>
                <xsd:element ref="ns2:Review_x0020_Date" minOccurs="0"/>
                <xsd:element ref="ns2:Expiry_x0020_Date" minOccurs="0"/>
                <xsd:element ref="ns2:TaxCatchAllLabel" minOccurs="0"/>
                <xsd:element ref="ns2:TaxCatchAll" minOccurs="0"/>
                <xsd:element ref="ns2:h391b686c5a84dee911dc68cf1190ef4" minOccurs="0"/>
                <xsd:element ref="ns2:c4cdf6570482439b9c7b96f392c8a60b" minOccurs="0"/>
                <xsd:element ref="ns2:fab78a9ee9a9424792d764e9cb1998f2" minOccurs="0"/>
                <xsd:element ref="ns2:b96b2eea7c864110b50d4689788c735e" minOccurs="0"/>
                <xsd:element ref="ns2:l0a21930db29477aacff9255782f9a52" minOccurs="0"/>
                <xsd:element ref="ns3:f4ffc26c633c44a18c01b1c5231eec42" minOccurs="0"/>
                <xsd:element ref="ns4:SharedWithUsers" minOccurs="0"/>
                <xsd:element ref="ns4:SharedWithDetails" minOccurs="0"/>
                <xsd:element ref="ns3:MediaServiceMetadata" minOccurs="0"/>
                <xsd:element ref="ns3:MediaServiceFastMetadata"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94a309-b766-4598-9079-5c90de564ad1" elementFormDefault="qualified">
    <xsd:import namespace="http://schemas.microsoft.com/office/2006/documentManagement/types"/>
    <xsd:import namespace="http://schemas.microsoft.com/office/infopath/2007/PartnerControls"/>
    <xsd:element name="Business_x0020_Owner" ma:index="3" nillable="true" ma:displayName="Business Owner" ma:list="UserInfo" ma:SharePointGroup="0" ma:internalName="Business_x0020_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view_x0020_Date" ma:index="4" nillable="true" ma:displayName="Review Date" ma:format="DateOnly" ma:internalName="Review_x0020_Date">
      <xsd:simpleType>
        <xsd:restriction base="dms:DateTime"/>
      </xsd:simpleType>
    </xsd:element>
    <xsd:element name="Expiry_x0020_Date" ma:index="5" nillable="true" ma:displayName="Expiry Date" ma:format="DateOnly" ma:internalName="Expiry_x0020_Date">
      <xsd:simpleType>
        <xsd:restriction base="dms:DateTime"/>
      </xsd:simpleType>
    </xsd:element>
    <xsd:element name="TaxCatchAllLabel" ma:index="10" nillable="true" ma:displayName="Taxonomy Catch All Column1" ma:description="" ma:hidden="true" ma:list="{0feaa9f6-1717-4de4-988e-60dfde7d77bd}" ma:internalName="TaxCatchAllLabel" ma:readOnly="true" ma:showField="CatchAllDataLabel" ma:web="8394a309-b766-4598-9079-5c90de564ad1">
      <xsd:complexType>
        <xsd:complexContent>
          <xsd:extension base="dms:MultiChoiceLookup">
            <xsd:sequence>
              <xsd:element name="Value" type="dms:Lookup" maxOccurs="unbounded" minOccurs="0" nillable="true"/>
            </xsd:sequence>
          </xsd:extension>
        </xsd:complexContent>
      </xsd:complexType>
    </xsd:element>
    <xsd:element name="TaxCatchAll" ma:index="11" nillable="true" ma:displayName="Taxonomy Catch All Column" ma:description="" ma:hidden="true" ma:list="{0feaa9f6-1717-4de4-988e-60dfde7d77bd}" ma:internalName="TaxCatchAll" ma:showField="CatchAllData" ma:web="8394a309-b766-4598-9079-5c90de564ad1">
      <xsd:complexType>
        <xsd:complexContent>
          <xsd:extension base="dms:MultiChoiceLookup">
            <xsd:sequence>
              <xsd:element name="Value" type="dms:Lookup" maxOccurs="unbounded" minOccurs="0" nillable="true"/>
            </xsd:sequence>
          </xsd:extension>
        </xsd:complexContent>
      </xsd:complexType>
    </xsd:element>
    <xsd:element name="h391b686c5a84dee911dc68cf1190ef4" ma:index="13" nillable="true" ma:taxonomy="true" ma:internalName="h391b686c5a84dee911dc68cf1190ef4" ma:taxonomyFieldName="Directorate" ma:displayName="Directorate" ma:default="" ma:fieldId="{1391b686-c5a8-4dee-911d-c68cf1190ef4}" ma:taxonomyMulti="true" ma:sspId="69055dc2-26ad-43de-a66d-de702ec6dd99" ma:termSetId="16a7a577-1eee-4d6d-8ed9-a58880da326d" ma:anchorId="00000000-0000-0000-0000-000000000000" ma:open="false" ma:isKeyword="false">
      <xsd:complexType>
        <xsd:sequence>
          <xsd:element ref="pc:Terms" minOccurs="0" maxOccurs="1"/>
        </xsd:sequence>
      </xsd:complexType>
    </xsd:element>
    <xsd:element name="c4cdf6570482439b9c7b96f392c8a60b" ma:index="14" nillable="true" ma:taxonomy="true" ma:internalName="c4cdf6570482439b9c7b96f392c8a60b" ma:taxonomyFieldName="Audience1" ma:displayName="Audience" ma:default="" ma:fieldId="{c4cdf657-0482-439b-9c7b-96f392c8a60b}" ma:sspId="69055dc2-26ad-43de-a66d-de702ec6dd99" ma:termSetId="70c80303-2b48-4a78-beae-42873756bf65" ma:anchorId="00000000-0000-0000-0000-000000000000" ma:open="false" ma:isKeyword="false">
      <xsd:complexType>
        <xsd:sequence>
          <xsd:element ref="pc:Terms" minOccurs="0" maxOccurs="1"/>
        </xsd:sequence>
      </xsd:complexType>
    </xsd:element>
    <xsd:element name="fab78a9ee9a9424792d764e9cb1998f2" ma:index="15" nillable="true" ma:taxonomy="true" ma:internalName="fab78a9ee9a9424792d764e9cb1998f2" ma:taxonomyFieldName="Doc_x0020_Type" ma:displayName="Doc Type" ma:default="" ma:fieldId="{fab78a9e-e9a9-4247-92d7-64e9cb1998f2}" ma:sspId="69055dc2-26ad-43de-a66d-de702ec6dd99" ma:termSetId="889f3434-4809-4fd7-b63b-93a228e72cda" ma:anchorId="00000000-0000-0000-0000-000000000000" ma:open="false" ma:isKeyword="false">
      <xsd:complexType>
        <xsd:sequence>
          <xsd:element ref="pc:Terms" minOccurs="0" maxOccurs="1"/>
        </xsd:sequence>
      </xsd:complexType>
    </xsd:element>
    <xsd:element name="b96b2eea7c864110b50d4689788c735e" ma:index="18" nillable="true" ma:taxonomy="true" ma:internalName="b96b2eea7c864110b50d4689788c735e" ma:taxonomyFieldName="GlobalContentGroup" ma:displayName="GlobalContentGroup" ma:default="1;#CoreSection|0ab7bdd1-1d0e-4fa2-a235-2682401e7929" ma:fieldId="{b96b2eea-7c86-4110-b50d-4689788c735e}" ma:sspId="69055dc2-26ad-43de-a66d-de702ec6dd99" ma:termSetId="2c009ba2-29fb-40b3-af82-e58de27b00aa" ma:anchorId="00000000-0000-0000-0000-000000000000" ma:open="false" ma:isKeyword="false">
      <xsd:complexType>
        <xsd:sequence>
          <xsd:element ref="pc:Terms" minOccurs="0" maxOccurs="1"/>
        </xsd:sequence>
      </xsd:complexType>
    </xsd:element>
    <xsd:element name="l0a21930db29477aacff9255782f9a52" ma:index="20" nillable="true" ma:taxonomy="true" ma:internalName="l0a21930db29477aacff9255782f9a52" ma:taxonomyFieldName="WCC_x0020_Sections" ma:displayName="GlobalNavArea" ma:default="2;#Core Business|d570191a-953a-4de5-b0c7-cf484b96b14f" ma:fieldId="{50a21930-db29-477a-acff-9255782f9a52}" ma:taxonomyMulti="true" ma:sspId="69055dc2-26ad-43de-a66d-de702ec6dd99" ma:termSetId="62a3246a-01ff-4265-bd54-cd22e02d4f7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013bc89-e9f8-443a-8537-447806ae4d56" elementFormDefault="qualified">
    <xsd:import namespace="http://schemas.microsoft.com/office/2006/documentManagement/types"/>
    <xsd:import namespace="http://schemas.microsoft.com/office/infopath/2007/PartnerControls"/>
    <xsd:element name="f4ffc26c633c44a18c01b1c5231eec42" ma:index="24" nillable="true" ma:taxonomy="true" ma:internalName="f4ffc26c633c44a18c01b1c5231eec42" ma:taxonomyFieldName="Secondary_x0020_Term" ma:displayName="Secondary Term" ma:default="" ma:fieldId="{f4ffc26c-633c-44a1-8c01-b1c5231eec42}" ma:taxonomyMulti="true" ma:sspId="69055dc2-26ad-43de-a66d-de702ec6dd99" ma:termSetId="4f6a0d6f-1ee3-4355-babb-d9a1b32c3de5" ma:anchorId="00000000-0000-0000-0000-000000000000" ma:open="false" ma:isKeyword="false">
      <xsd:complexType>
        <xsd:sequence>
          <xsd:element ref="pc:Terms" minOccurs="0" maxOccurs="1"/>
        </xsd:sequence>
      </xsd:complexType>
    </xsd:element>
    <xsd:element name="MediaServiceMetadata" ma:index="27" nillable="true" ma:displayName="MediaServiceMetadata" ma:description="" ma:hidden="true" ma:internalName="MediaServiceMetadata" ma:readOnly="true">
      <xsd:simpleType>
        <xsd:restriction base="dms:Note"/>
      </xsd:simpleType>
    </xsd:element>
    <xsd:element name="MediaServiceFastMetadata" ma:index="28" nillable="true" ma:displayName="MediaServiceFastMetadata" ma:description="" ma:hidden="true" ma:internalName="MediaServiceFastMetadata" ma:readOnly="true">
      <xsd:simpleType>
        <xsd:restriction base="dms:Not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e987a4-ac28-43c9-8eb1-226a9a966c6e" elementFormDefault="qualified">
    <xsd:import namespace="http://schemas.microsoft.com/office/2006/documentManagement/types"/>
    <xsd:import namespace="http://schemas.microsoft.com/office/infopath/2007/PartnerControls"/>
    <xsd:element name="SharedWithUsers" ma:index="25"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usiness_x0020_Owner xmlns="8394a309-b766-4598-9079-5c90de564ad1">
      <UserInfo>
        <DisplayName/>
        <AccountId xsi:nil="true"/>
        <AccountType/>
      </UserInfo>
    </Business_x0020_Owner>
    <h391b686c5a84dee911dc68cf1190ef4 xmlns="8394a309-b766-4598-9079-5c90de564ad1">
      <Terms xmlns="http://schemas.microsoft.com/office/infopath/2007/PartnerControls"/>
    </h391b686c5a84dee911dc68cf1190ef4>
    <b96b2eea7c864110b50d4689788c735e xmlns="8394a309-b766-4598-9079-5c90de564ad1">
      <Terms xmlns="http://schemas.microsoft.com/office/infopath/2007/PartnerControls">
        <TermInfo xmlns="http://schemas.microsoft.com/office/infopath/2007/PartnerControls">
          <TermName xmlns="http://schemas.microsoft.com/office/infopath/2007/PartnerControls">CoreSection</TermName>
          <TermId xmlns="http://schemas.microsoft.com/office/infopath/2007/PartnerControls">0ab7bdd1-1d0e-4fa2-a235-2682401e7929</TermId>
        </TermInfo>
      </Terms>
    </b96b2eea7c864110b50d4689788c735e>
    <Expiry_x0020_Date xmlns="8394a309-b766-4598-9079-5c90de564ad1" xsi:nil="true"/>
    <Review_x0020_Date xmlns="8394a309-b766-4598-9079-5c90de564ad1" xsi:nil="true"/>
    <l0a21930db29477aacff9255782f9a52 xmlns="8394a309-b766-4598-9079-5c90de564ad1">
      <Terms xmlns="http://schemas.microsoft.com/office/infopath/2007/PartnerControls">
        <TermInfo xmlns="http://schemas.microsoft.com/office/infopath/2007/PartnerControls">
          <TermName xmlns="http://schemas.microsoft.com/office/infopath/2007/PartnerControls">Content and Communications</TermName>
          <TermId xmlns="http://schemas.microsoft.com/office/infopath/2007/PartnerControls">32b66cdb-b967-4985-a1b8-11226f209114</TermId>
        </TermInfo>
      </Terms>
    </l0a21930db29477aacff9255782f9a52>
    <f4ffc26c633c44a18c01b1c5231eec42 xmlns="1013bc89-e9f8-443a-8537-447806ae4d56">
      <Terms xmlns="http://schemas.microsoft.com/office/infopath/2007/PartnerControls">
        <TermInfo xmlns="http://schemas.microsoft.com/office/infopath/2007/PartnerControls">
          <TermName xmlns="http://schemas.microsoft.com/office/infopath/2007/PartnerControls">Accessibility</TermName>
          <TermId xmlns="http://schemas.microsoft.com/office/infopath/2007/PartnerControls">51ad912b-54fe-45e1-9045-9715435c73d2</TermId>
        </TermInfo>
      </Terms>
    </f4ffc26c633c44a18c01b1c5231eec42>
    <fab78a9ee9a9424792d764e9cb1998f2 xmlns="8394a309-b766-4598-9079-5c90de564ad1">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ae2dcda5-eacc-4f69-80bd-5dabdb504235</TermId>
        </TermInfo>
      </Terms>
    </fab78a9ee9a9424792d764e9cb1998f2>
    <TaxCatchAll xmlns="8394a309-b766-4598-9079-5c90de564ad1">
      <Value>6</Value>
      <Value>248</Value>
      <Value>149</Value>
      <Value>1</Value>
    </TaxCatchAll>
    <c4cdf6570482439b9c7b96f392c8a60b xmlns="8394a309-b766-4598-9079-5c90de564ad1">
      <Terms xmlns="http://schemas.microsoft.com/office/infopath/2007/PartnerControls"/>
    </c4cdf6570482439b9c7b96f392c8a60b>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4B41C0-9BEC-4A73-9F26-25F64B28E6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94a309-b766-4598-9079-5c90de564ad1"/>
    <ds:schemaRef ds:uri="1013bc89-e9f8-443a-8537-447806ae4d56"/>
    <ds:schemaRef ds:uri="70e987a4-ac28-43c9-8eb1-226a9a966c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5BA05-CFD6-4138-9FDD-9F7443B4E379}">
  <ds:schemaRefs>
    <ds:schemaRef ds:uri="1013bc89-e9f8-443a-8537-447806ae4d56"/>
    <ds:schemaRef ds:uri="70e987a4-ac28-43c9-8eb1-226a9a966c6e"/>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 ds:uri="8394a309-b766-4598-9079-5c90de564ad1"/>
    <ds:schemaRef ds:uri="http://schemas.openxmlformats.org/package/2006/metadata/core-properties"/>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BB8A366E-370B-4FDA-8AB1-A36AB79288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190</TotalTime>
  <Words>909</Words>
  <Application>Microsoft Office PowerPoint</Application>
  <PresentationFormat>On-screen Show (4:3)</PresentationFormat>
  <Paragraphs>93</Paragraphs>
  <Slides>19</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opensanslight</vt:lpstr>
      <vt:lpstr>Symbol</vt:lpstr>
      <vt:lpstr>pres6</vt:lpstr>
      <vt:lpstr>Fostering Guidance and Updates April 2025 </vt:lpstr>
      <vt:lpstr>Session Objectives: Practical tips on homework completion, revision and exam preparation.   Discussion time </vt:lpstr>
      <vt:lpstr>Support with homework:  Routine, routine, routine – structure is key to success; find a routine that works for your family, whether that’s after school or at the weekend, but be consistent.</vt:lpstr>
      <vt:lpstr>xxxx</vt:lpstr>
      <vt:lpstr>xxxx</vt:lpstr>
      <vt:lpstr>xxxx</vt:lpstr>
      <vt:lpstr>xxxx</vt:lpstr>
      <vt:lpstr>xxxx</vt:lpstr>
      <vt:lpstr>xxxx</vt:lpstr>
      <vt:lpstr>xxxx</vt:lpstr>
      <vt:lpstr>xxxx</vt:lpstr>
      <vt:lpstr>xxxx</vt:lpstr>
      <vt:lpstr>xxxx</vt:lpstr>
      <vt:lpstr>xxxx</vt:lpstr>
      <vt:lpstr>xxxx</vt:lpstr>
      <vt:lpstr>xxxx</vt:lpstr>
      <vt:lpstr>Resources</vt:lpstr>
      <vt:lpstr>xxxx</vt:lpstr>
      <vt:lpstr>Learning Advocates Wychavon &amp; North Bromsgrove - Sam Purser spurser@worcestershire.gov.uk Wyre Forest - Paula Hemming phemming@worcestershire.gov.uk Worcester City - Sadie Hollow SHolloway2@worcestershire.gov.uk Redditch &amp; South Bromsgrove - Mary Williams mwilliams2@worcestershire.gov.uk Roman Catholic Pyramid - Anne Griffin AGriffin@wworcestershire.gov.uk  Out of County - Fiona Eades FEades@worcestershire.gov.uk Out of County - Steve Judd sjudd@worcestershire.gov.uk Post 16 - Jill Peplow JPeplow@worcestershire.gov.uk Post 16 - Jess Reece JReece@worcestershire.gov.uk Early Years (2, 3 &amp; 4 year olds) – Sara Haigh SHaigh@worcestershire.gov.uk Early Years (Reception age) - Becky James BJames@worcestershire.gov.uk EHCPs In and Out of County – Deborah Pribohac DPribojac1@worcestershire.gov.uk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Accessible Template PowerPoint</dc:title>
  <dc:creator>Stevens, Jo</dc:creator>
  <cp:lastModifiedBy>Smith, Lucy</cp:lastModifiedBy>
  <cp:revision>14</cp:revision>
  <dcterms:modified xsi:type="dcterms:W3CDTF">2025-08-06T09:56:39Z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0x010100E020779D2D1DE84296B97477F853117C00464673AA61C3DA45A6059937BCE5D52D</vt:lpwstr>
  </property>
  <property fmtid="{D5CDD505-2E9C-101B-9397-08002B2CF9AE}" pid="3" name="GlobalContentGroup">
    <vt:lpwstr>1;#CoreSection|0ab7bdd1-1d0e-4fa2-a235-2682401e7929</vt:lpwstr>
  </property>
  <property fmtid="{D5CDD505-2E9C-101B-9397-08002B2CF9AE}" pid="4" name="Audience1">
    <vt:lpwstr/>
  </property>
  <property fmtid="{D5CDD505-2E9C-101B-9397-08002B2CF9AE}" pid="5" name="Directorate">
    <vt:lpwstr/>
  </property>
  <property fmtid="{D5CDD505-2E9C-101B-9397-08002B2CF9AE}" pid="6" name="Doc Type">
    <vt:lpwstr>6;#Template|ae2dcda5-eacc-4f69-80bd-5dabdb504235</vt:lpwstr>
  </property>
  <property fmtid="{D5CDD505-2E9C-101B-9397-08002B2CF9AE}" pid="7" name="Secondary Term">
    <vt:lpwstr>248;#Accessibility|51ad912b-54fe-45e1-9045-9715435c73d2</vt:lpwstr>
  </property>
  <property fmtid="{D5CDD505-2E9C-101B-9397-08002B2CF9AE}" pid="8" name="WCC Sections">
    <vt:lpwstr>149;#Content and Communications|32b66cdb-b967-4985-a1b8-11226f209114</vt:lpwstr>
  </property>
</Properties>
</file>