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60" r:id="rId2"/>
    <p:sldId id="263" r:id="rId3"/>
    <p:sldId id="258" r:id="rId4"/>
    <p:sldId id="257" r:id="rId5"/>
    <p:sldId id="259" r:id="rId6"/>
    <p:sldId id="261" r:id="rId7"/>
    <p:sldId id="264" r:id="rId8"/>
    <p:sldId id="265" r:id="rId9"/>
    <p:sldId id="272" r:id="rId10"/>
    <p:sldId id="273" r:id="rId11"/>
    <p:sldId id="269" r:id="rId12"/>
    <p:sldId id="266" r:id="rId13"/>
    <p:sldId id="271" r:id="rId14"/>
    <p:sldId id="282" r:id="rId15"/>
    <p:sldId id="267" r:id="rId16"/>
    <p:sldId id="275" r:id="rId17"/>
    <p:sldId id="268" r:id="rId18"/>
    <p:sldId id="276" r:id="rId19"/>
    <p:sldId id="277" r:id="rId20"/>
    <p:sldId id="278" r:id="rId21"/>
    <p:sldId id="262" r:id="rId22"/>
    <p:sldId id="279" r:id="rId23"/>
    <p:sldId id="284" r:id="rId24"/>
    <p:sldId id="285" r:id="rId25"/>
    <p:sldId id="286" r:id="rId26"/>
    <p:sldId id="287" r:id="rId27"/>
    <p:sldId id="270" r:id="rId28"/>
    <p:sldId id="280" r:id="rId29"/>
    <p:sldId id="281" r:id="rId30"/>
  </p:sldIdLst>
  <p:sldSz cx="12192000" cy="6858000"/>
  <p:notesSz cx="6858000" cy="9144000"/>
  <p:embeddedFontLst>
    <p:embeddedFont>
      <p:font typeface="Poppins" panose="00000500000000000000" pitchFamily="2" charset="0"/>
      <p:regular r:id="rId32"/>
      <p:bold r:id="rId33"/>
      <p:italic r:id="rId34"/>
      <p:boldItalic r:id="rId35"/>
    </p:embeddedFont>
    <p:embeddedFont>
      <p:font typeface="Poppins Black" panose="020B0502040204020203" pitchFamily="2" charset="0"/>
      <p:bold r:id="rId36"/>
      <p:boldItalic r:id="rId37"/>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0D28"/>
    <a:srgbClr val="A01032"/>
    <a:srgbClr val="CA143F"/>
    <a:srgbClr val="5008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80077" autoAdjust="0"/>
  </p:normalViewPr>
  <p:slideViewPr>
    <p:cSldViewPr>
      <p:cViewPr varScale="1">
        <p:scale>
          <a:sx n="66" d="100"/>
          <a:sy n="66" d="100"/>
        </p:scale>
        <p:origin x="1507" y="38"/>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orpservs\data\udata\U252%20Cross%20Working\SU0315%20Commercial%20Team\Market%20Management%20&amp;%20Research\4.%20Research\6.%20Economy%20and%20Infrastructure\Economy\LEP\Get%20Worcestershire%20Working\Employ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rpservs\data\udata\U252%20Cross%20Working\SU0315%20Commercial%20Team\Market%20Management%20&amp;%20Research\4.%20Research\6.%20Economy%20and%20Infrastructure\Economy\LEP\Get%20Worcestershire%20Working\Employ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rpservs\data\udata\U252%20Cross%20Working\SU0315%20Commercial%20Team\Market%20Management%20&amp;%20Research\4.%20Research\6.%20Economy%20and%20Infrastructure\Economy\LEP\Get%20Worcestershire%20Working\Employmen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Employment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Worcestershire</c:v>
          </c:tx>
          <c:spPr>
            <a:ln w="28575" cap="rnd">
              <a:solidFill>
                <a:schemeClr val="accent1"/>
              </a:solidFill>
              <a:round/>
            </a:ln>
            <a:effectLst/>
          </c:spPr>
          <c:marker>
            <c:symbol val="none"/>
          </c:marker>
          <c:cat>
            <c:numRef>
              <c:f>trend!$A$9:$A$14</c:f>
              <c:numCache>
                <c:formatCode>General</c:formatCode>
                <c:ptCount val="6"/>
                <c:pt idx="0">
                  <c:v>2019</c:v>
                </c:pt>
                <c:pt idx="1">
                  <c:v>2020</c:v>
                </c:pt>
                <c:pt idx="2">
                  <c:v>2021</c:v>
                </c:pt>
                <c:pt idx="3">
                  <c:v>2022</c:v>
                </c:pt>
                <c:pt idx="4">
                  <c:v>2023</c:v>
                </c:pt>
                <c:pt idx="5">
                  <c:v>2024</c:v>
                </c:pt>
              </c:numCache>
            </c:numRef>
          </c:cat>
          <c:val>
            <c:numRef>
              <c:f>trend!$AB$9:$AB$14</c:f>
              <c:numCache>
                <c:formatCode>#,##0.0</c:formatCode>
                <c:ptCount val="6"/>
                <c:pt idx="0">
                  <c:v>78</c:v>
                </c:pt>
                <c:pt idx="1">
                  <c:v>77.900000000000006</c:v>
                </c:pt>
                <c:pt idx="2">
                  <c:v>78.8</c:v>
                </c:pt>
                <c:pt idx="3">
                  <c:v>77.3</c:v>
                </c:pt>
                <c:pt idx="4">
                  <c:v>81</c:v>
                </c:pt>
                <c:pt idx="5">
                  <c:v>79.400000000000006</c:v>
                </c:pt>
              </c:numCache>
            </c:numRef>
          </c:val>
          <c:smooth val="0"/>
          <c:extLst>
            <c:ext xmlns:c16="http://schemas.microsoft.com/office/drawing/2014/chart" uri="{C3380CC4-5D6E-409C-BE32-E72D297353CC}">
              <c16:uniqueId val="{00000000-F542-42A8-AB1A-126B9F05E60B}"/>
            </c:ext>
          </c:extLst>
        </c:ser>
        <c:ser>
          <c:idx val="1"/>
          <c:order val="1"/>
          <c:tx>
            <c:v>West Midlands</c:v>
          </c:tx>
          <c:spPr>
            <a:ln w="28575" cap="rnd">
              <a:solidFill>
                <a:schemeClr val="accent2"/>
              </a:solidFill>
              <a:round/>
            </a:ln>
            <a:effectLst/>
          </c:spPr>
          <c:marker>
            <c:symbol val="none"/>
          </c:marker>
          <c:cat>
            <c:numRef>
              <c:f>trend!$A$9:$A$14</c:f>
              <c:numCache>
                <c:formatCode>General</c:formatCode>
                <c:ptCount val="6"/>
                <c:pt idx="0">
                  <c:v>2019</c:v>
                </c:pt>
                <c:pt idx="1">
                  <c:v>2020</c:v>
                </c:pt>
                <c:pt idx="2">
                  <c:v>2021</c:v>
                </c:pt>
                <c:pt idx="3">
                  <c:v>2022</c:v>
                </c:pt>
                <c:pt idx="4">
                  <c:v>2023</c:v>
                </c:pt>
                <c:pt idx="5">
                  <c:v>2024</c:v>
                </c:pt>
              </c:numCache>
            </c:numRef>
          </c:cat>
          <c:val>
            <c:numRef>
              <c:f>trend!$AF$9:$AF$14</c:f>
              <c:numCache>
                <c:formatCode>#,##0.0</c:formatCode>
                <c:ptCount val="6"/>
                <c:pt idx="0">
                  <c:v>73.900000000000006</c:v>
                </c:pt>
                <c:pt idx="1">
                  <c:v>73.5</c:v>
                </c:pt>
                <c:pt idx="2">
                  <c:v>73.599999999999994</c:v>
                </c:pt>
                <c:pt idx="3">
                  <c:v>73.8</c:v>
                </c:pt>
                <c:pt idx="4">
                  <c:v>75.2</c:v>
                </c:pt>
                <c:pt idx="5">
                  <c:v>74.099999999999994</c:v>
                </c:pt>
              </c:numCache>
            </c:numRef>
          </c:val>
          <c:smooth val="0"/>
          <c:extLst>
            <c:ext xmlns:c16="http://schemas.microsoft.com/office/drawing/2014/chart" uri="{C3380CC4-5D6E-409C-BE32-E72D297353CC}">
              <c16:uniqueId val="{00000001-F542-42A8-AB1A-126B9F05E60B}"/>
            </c:ext>
          </c:extLst>
        </c:ser>
        <c:ser>
          <c:idx val="2"/>
          <c:order val="2"/>
          <c:tx>
            <c:v>England</c:v>
          </c:tx>
          <c:spPr>
            <a:ln w="28575" cap="rnd">
              <a:solidFill>
                <a:schemeClr val="accent3"/>
              </a:solidFill>
              <a:round/>
            </a:ln>
            <a:effectLst/>
          </c:spPr>
          <c:marker>
            <c:symbol val="none"/>
          </c:marker>
          <c:cat>
            <c:numRef>
              <c:f>trend!$A$9:$A$14</c:f>
              <c:numCache>
                <c:formatCode>General</c:formatCode>
                <c:ptCount val="6"/>
                <c:pt idx="0">
                  <c:v>2019</c:v>
                </c:pt>
                <c:pt idx="1">
                  <c:v>2020</c:v>
                </c:pt>
                <c:pt idx="2">
                  <c:v>2021</c:v>
                </c:pt>
                <c:pt idx="3">
                  <c:v>2022</c:v>
                </c:pt>
                <c:pt idx="4">
                  <c:v>2023</c:v>
                </c:pt>
                <c:pt idx="5">
                  <c:v>2024</c:v>
                </c:pt>
              </c:numCache>
            </c:numRef>
          </c:cat>
          <c:val>
            <c:numRef>
              <c:f>trend!$AJ$9:$AJ$14</c:f>
              <c:numCache>
                <c:formatCode>#,##0.0</c:formatCode>
                <c:ptCount val="6"/>
                <c:pt idx="0">
                  <c:v>76</c:v>
                </c:pt>
                <c:pt idx="1">
                  <c:v>75.599999999999994</c:v>
                </c:pt>
                <c:pt idx="2">
                  <c:v>75.099999999999994</c:v>
                </c:pt>
                <c:pt idx="3">
                  <c:v>75.8</c:v>
                </c:pt>
                <c:pt idx="4">
                  <c:v>76</c:v>
                </c:pt>
                <c:pt idx="5">
                  <c:v>75.7</c:v>
                </c:pt>
              </c:numCache>
            </c:numRef>
          </c:val>
          <c:smooth val="0"/>
          <c:extLst>
            <c:ext xmlns:c16="http://schemas.microsoft.com/office/drawing/2014/chart" uri="{C3380CC4-5D6E-409C-BE32-E72D297353CC}">
              <c16:uniqueId val="{00000002-F542-42A8-AB1A-126B9F05E60B}"/>
            </c:ext>
          </c:extLst>
        </c:ser>
        <c:dLbls>
          <c:showLegendKey val="0"/>
          <c:showVal val="0"/>
          <c:showCatName val="0"/>
          <c:showSerName val="0"/>
          <c:showPercent val="0"/>
          <c:showBubbleSize val="0"/>
        </c:dLbls>
        <c:smooth val="0"/>
        <c:axId val="827589384"/>
        <c:axId val="827587944"/>
      </c:lineChart>
      <c:catAx>
        <c:axId val="82758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587944"/>
        <c:crosses val="autoZero"/>
        <c:auto val="1"/>
        <c:lblAlgn val="ctr"/>
        <c:lblOffset val="100"/>
        <c:noMultiLvlLbl val="0"/>
      </c:catAx>
      <c:valAx>
        <c:axId val="827587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589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Employment rate by gender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gender!$A$15</c:f>
              <c:strCache>
                <c:ptCount val="1"/>
                <c:pt idx="0">
                  <c:v>Worcestershire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(gender!$F$7,gender!$J$7)</c:f>
              <c:strCache>
                <c:ptCount val="2"/>
                <c:pt idx="0">
                  <c:v>males - aged 16-64</c:v>
                </c:pt>
                <c:pt idx="1">
                  <c:v>females - aged 16-64</c:v>
                </c:pt>
              </c:strCache>
            </c:strRef>
          </c:cat>
          <c:val>
            <c:numRef>
              <c:f>(gender!$H$15,gender!$L$15)</c:f>
              <c:numCache>
                <c:formatCode>#,##0.0</c:formatCode>
                <c:ptCount val="2"/>
                <c:pt idx="0">
                  <c:v>80.2</c:v>
                </c:pt>
                <c:pt idx="1">
                  <c:v>78.5</c:v>
                </c:pt>
              </c:numCache>
            </c:numRef>
          </c:val>
          <c:extLst>
            <c:ext xmlns:c16="http://schemas.microsoft.com/office/drawing/2014/chart" uri="{C3380CC4-5D6E-409C-BE32-E72D297353CC}">
              <c16:uniqueId val="{00000000-1BD8-4413-AC55-F922D3C2BC39}"/>
            </c:ext>
          </c:extLst>
        </c:ser>
        <c:ser>
          <c:idx val="1"/>
          <c:order val="1"/>
          <c:tx>
            <c:strRef>
              <c:f>gender!$A$16</c:f>
              <c:strCache>
                <c:ptCount val="1"/>
                <c:pt idx="0">
                  <c:v>West Midlands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(gender!$F$7,gender!$J$7)</c:f>
              <c:strCache>
                <c:ptCount val="2"/>
                <c:pt idx="0">
                  <c:v>males - aged 16-64</c:v>
                </c:pt>
                <c:pt idx="1">
                  <c:v>females - aged 16-64</c:v>
                </c:pt>
              </c:strCache>
            </c:strRef>
          </c:cat>
          <c:val>
            <c:numRef>
              <c:f>(gender!$H$16,gender!$L$16)</c:f>
              <c:numCache>
                <c:formatCode>#,##0.0</c:formatCode>
                <c:ptCount val="2"/>
                <c:pt idx="0">
                  <c:v>77.2</c:v>
                </c:pt>
                <c:pt idx="1">
                  <c:v>71</c:v>
                </c:pt>
              </c:numCache>
            </c:numRef>
          </c:val>
          <c:extLst>
            <c:ext xmlns:c16="http://schemas.microsoft.com/office/drawing/2014/chart" uri="{C3380CC4-5D6E-409C-BE32-E72D297353CC}">
              <c16:uniqueId val="{00000001-1BD8-4413-AC55-F922D3C2BC39}"/>
            </c:ext>
          </c:extLst>
        </c:ser>
        <c:ser>
          <c:idx val="2"/>
          <c:order val="2"/>
          <c:tx>
            <c:strRef>
              <c:f>gender!$A$17</c:f>
              <c:strCache>
                <c:ptCount val="1"/>
                <c:pt idx="0">
                  <c:v>England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(gender!$F$7,gender!$J$7)</c:f>
              <c:strCache>
                <c:ptCount val="2"/>
                <c:pt idx="0">
                  <c:v>males - aged 16-64</c:v>
                </c:pt>
                <c:pt idx="1">
                  <c:v>females - aged 16-64</c:v>
                </c:pt>
              </c:strCache>
            </c:strRef>
          </c:cat>
          <c:val>
            <c:numRef>
              <c:f>(gender!$H$17,gender!$L$17)</c:f>
              <c:numCache>
                <c:formatCode>#,##0.0</c:formatCode>
                <c:ptCount val="2"/>
                <c:pt idx="0">
                  <c:v>79.099999999999994</c:v>
                </c:pt>
                <c:pt idx="1">
                  <c:v>72.400000000000006</c:v>
                </c:pt>
              </c:numCache>
            </c:numRef>
          </c:val>
          <c:extLst>
            <c:ext xmlns:c16="http://schemas.microsoft.com/office/drawing/2014/chart" uri="{C3380CC4-5D6E-409C-BE32-E72D297353CC}">
              <c16:uniqueId val="{00000002-1BD8-4413-AC55-F922D3C2BC39}"/>
            </c:ext>
          </c:extLst>
        </c:ser>
        <c:dLbls>
          <c:dLblPos val="outEnd"/>
          <c:showLegendKey val="0"/>
          <c:showVal val="1"/>
          <c:showCatName val="0"/>
          <c:showSerName val="0"/>
          <c:showPercent val="0"/>
          <c:showBubbleSize val="0"/>
        </c:dLbls>
        <c:gapWidth val="219"/>
        <c:overlap val="-27"/>
        <c:axId val="835000016"/>
        <c:axId val="834998576"/>
      </c:barChart>
      <c:catAx>
        <c:axId val="83500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998576"/>
        <c:crosses val="autoZero"/>
        <c:auto val="1"/>
        <c:lblAlgn val="ctr"/>
        <c:lblOffset val="100"/>
        <c:noMultiLvlLbl val="0"/>
      </c:catAx>
      <c:valAx>
        <c:axId val="834998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500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Employment rate by age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Worcestershire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age!$A$10:$A$13</c:f>
              <c:strCache>
                <c:ptCount val="4"/>
                <c:pt idx="0">
                  <c:v>Employment rate - aged 16-24</c:v>
                </c:pt>
                <c:pt idx="1">
                  <c:v>Employment rate - aged 25-49</c:v>
                </c:pt>
                <c:pt idx="2">
                  <c:v>Employment rate - aged 50-64</c:v>
                </c:pt>
                <c:pt idx="3">
                  <c:v>Employment rate - aged 65+</c:v>
                </c:pt>
              </c:strCache>
            </c:strRef>
          </c:cat>
          <c:val>
            <c:numRef>
              <c:f>age!$AB$10:$AB$13</c:f>
              <c:numCache>
                <c:formatCode>#,##0.0</c:formatCode>
                <c:ptCount val="4"/>
                <c:pt idx="0">
                  <c:v>55.1</c:v>
                </c:pt>
                <c:pt idx="1">
                  <c:v>90.3</c:v>
                </c:pt>
                <c:pt idx="2">
                  <c:v>74.900000000000006</c:v>
                </c:pt>
                <c:pt idx="3">
                  <c:v>11</c:v>
                </c:pt>
              </c:numCache>
            </c:numRef>
          </c:val>
          <c:extLst>
            <c:ext xmlns:c16="http://schemas.microsoft.com/office/drawing/2014/chart" uri="{C3380CC4-5D6E-409C-BE32-E72D297353CC}">
              <c16:uniqueId val="{00000000-6162-49E1-8C35-7436B69C26B1}"/>
            </c:ext>
          </c:extLst>
        </c:ser>
        <c:ser>
          <c:idx val="1"/>
          <c:order val="1"/>
          <c:tx>
            <c:v>West Midlands</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age!$AF$10:$AF$13</c:f>
              <c:numCache>
                <c:formatCode>#,##0.0</c:formatCode>
                <c:ptCount val="4"/>
                <c:pt idx="0">
                  <c:v>52.7</c:v>
                </c:pt>
                <c:pt idx="1">
                  <c:v>82.8</c:v>
                </c:pt>
                <c:pt idx="2">
                  <c:v>71.599999999999994</c:v>
                </c:pt>
                <c:pt idx="3">
                  <c:v>10.5</c:v>
                </c:pt>
              </c:numCache>
            </c:numRef>
          </c:val>
          <c:extLst>
            <c:ext xmlns:c16="http://schemas.microsoft.com/office/drawing/2014/chart" uri="{C3380CC4-5D6E-409C-BE32-E72D297353CC}">
              <c16:uniqueId val="{00000001-6162-49E1-8C35-7436B69C26B1}"/>
            </c:ext>
          </c:extLst>
        </c:ser>
        <c:ser>
          <c:idx val="2"/>
          <c:order val="2"/>
          <c:tx>
            <c:v>England</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age!$AJ$10:$AJ$13</c:f>
              <c:numCache>
                <c:formatCode>#,##0.0</c:formatCode>
                <c:ptCount val="4"/>
                <c:pt idx="0">
                  <c:v>50.8</c:v>
                </c:pt>
                <c:pt idx="1">
                  <c:v>85.5</c:v>
                </c:pt>
                <c:pt idx="2">
                  <c:v>72.5</c:v>
                </c:pt>
                <c:pt idx="3">
                  <c:v>11.9</c:v>
                </c:pt>
              </c:numCache>
            </c:numRef>
          </c:val>
          <c:extLst>
            <c:ext xmlns:c16="http://schemas.microsoft.com/office/drawing/2014/chart" uri="{C3380CC4-5D6E-409C-BE32-E72D297353CC}">
              <c16:uniqueId val="{00000002-6162-49E1-8C35-7436B69C26B1}"/>
            </c:ext>
          </c:extLst>
        </c:ser>
        <c:dLbls>
          <c:dLblPos val="outEnd"/>
          <c:showLegendKey val="0"/>
          <c:showVal val="1"/>
          <c:showCatName val="0"/>
          <c:showSerName val="0"/>
          <c:showPercent val="0"/>
          <c:showBubbleSize val="0"/>
        </c:dLbls>
        <c:gapWidth val="219"/>
        <c:overlap val="-27"/>
        <c:axId val="820920616"/>
        <c:axId val="820918096"/>
      </c:barChart>
      <c:catAx>
        <c:axId val="82092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918096"/>
        <c:crosses val="autoZero"/>
        <c:auto val="1"/>
        <c:lblAlgn val="ctr"/>
        <c:lblOffset val="100"/>
        <c:noMultiLvlLbl val="0"/>
      </c:catAx>
      <c:valAx>
        <c:axId val="820918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920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76838-DEC1-4EDA-9E86-08816389EB53}" type="doc">
      <dgm:prSet loTypeId="urn:microsoft.com/office/officeart/2005/8/layout/lProcess2" loCatId="relationship" qsTypeId="urn:microsoft.com/office/officeart/2005/8/quickstyle/simple1" qsCatId="simple" csTypeId="urn:microsoft.com/office/officeart/2005/8/colors/accent2_2" csCatId="accent2" phldr="1"/>
      <dgm:spPr/>
      <dgm:t>
        <a:bodyPr/>
        <a:lstStyle/>
        <a:p>
          <a:endParaRPr lang="en-GB"/>
        </a:p>
      </dgm:t>
    </dgm:pt>
    <dgm:pt modelId="{D25CEBA8-983C-400C-81A2-45BFE3A86E0C}">
      <dgm:prSet phldrT="[Text]"/>
      <dgm:spPr/>
      <dgm:t>
        <a:bodyPr/>
        <a:lstStyle/>
        <a:p>
          <a:r>
            <a:rPr lang="en-GB" dirty="0"/>
            <a:t>Economic Inactivity	</a:t>
          </a:r>
        </a:p>
      </dgm:t>
    </dgm:pt>
    <dgm:pt modelId="{0BB135E7-E71D-4201-8206-70B61857DA65}" type="parTrans" cxnId="{25E63510-46F0-4EBB-90E5-F713EC03B163}">
      <dgm:prSet/>
      <dgm:spPr/>
      <dgm:t>
        <a:bodyPr/>
        <a:lstStyle/>
        <a:p>
          <a:endParaRPr lang="en-GB"/>
        </a:p>
      </dgm:t>
    </dgm:pt>
    <dgm:pt modelId="{FFE548A6-6963-4E54-A42E-FF0054E6E4FE}" type="sibTrans" cxnId="{25E63510-46F0-4EBB-90E5-F713EC03B163}">
      <dgm:prSet/>
      <dgm:spPr/>
      <dgm:t>
        <a:bodyPr/>
        <a:lstStyle/>
        <a:p>
          <a:endParaRPr lang="en-GB"/>
        </a:p>
      </dgm:t>
    </dgm:pt>
    <dgm:pt modelId="{FDE9D9C2-DC69-4AD4-B146-2C9852D8ACAA}">
      <dgm:prSet phldrT="[Text]"/>
      <dgm:spPr/>
      <dgm:t>
        <a:bodyPr/>
        <a:lstStyle/>
        <a:p>
          <a:r>
            <a:rPr lang="en-GB" dirty="0"/>
            <a:t>18.8% of residents are inactive in Worcestershire</a:t>
          </a:r>
        </a:p>
      </dgm:t>
    </dgm:pt>
    <dgm:pt modelId="{470CA9A9-F7BF-45B2-B9CF-66846260EDE5}" type="parTrans" cxnId="{CC5B43F5-2320-4663-A14A-5421D5D02640}">
      <dgm:prSet/>
      <dgm:spPr/>
      <dgm:t>
        <a:bodyPr/>
        <a:lstStyle/>
        <a:p>
          <a:endParaRPr lang="en-GB"/>
        </a:p>
      </dgm:t>
    </dgm:pt>
    <dgm:pt modelId="{8269C4CC-1693-45FE-AC80-BB5808E14DD3}" type="sibTrans" cxnId="{CC5B43F5-2320-4663-A14A-5421D5D02640}">
      <dgm:prSet/>
      <dgm:spPr/>
      <dgm:t>
        <a:bodyPr/>
        <a:lstStyle/>
        <a:p>
          <a:endParaRPr lang="en-GB"/>
        </a:p>
      </dgm:t>
    </dgm:pt>
    <dgm:pt modelId="{D3DF5982-C6F9-45CF-8C8F-224D31FE0769}">
      <dgm:prSet phldrT="[Text]"/>
      <dgm:spPr/>
      <dgm:t>
        <a:bodyPr/>
        <a:lstStyle/>
        <a:p>
          <a:r>
            <a:rPr lang="en-GB" dirty="0"/>
            <a:t>Largest number is those aged 50-64 at 26’800 (23.8%) , but this should be considered with 14% retired</a:t>
          </a:r>
        </a:p>
      </dgm:t>
    </dgm:pt>
    <dgm:pt modelId="{4976DF4B-EB59-4F0E-B25E-C4B4AADE134C}" type="parTrans" cxnId="{ABCE4477-E80F-41A9-99D2-86E91089AF9C}">
      <dgm:prSet/>
      <dgm:spPr/>
      <dgm:t>
        <a:bodyPr/>
        <a:lstStyle/>
        <a:p>
          <a:endParaRPr lang="en-GB"/>
        </a:p>
      </dgm:t>
    </dgm:pt>
    <dgm:pt modelId="{4B0ECBF9-990F-41F5-9A0D-9BFC9278B1BE}" type="sibTrans" cxnId="{ABCE4477-E80F-41A9-99D2-86E91089AF9C}">
      <dgm:prSet/>
      <dgm:spPr/>
      <dgm:t>
        <a:bodyPr/>
        <a:lstStyle/>
        <a:p>
          <a:endParaRPr lang="en-GB"/>
        </a:p>
      </dgm:t>
    </dgm:pt>
    <dgm:pt modelId="{123E3DC9-1520-4CAB-A74F-BAF7EF925381}">
      <dgm:prSet phldrT="[Text]"/>
      <dgm:spPr/>
      <dgm:t>
        <a:bodyPr/>
        <a:lstStyle/>
        <a:p>
          <a:r>
            <a:rPr lang="en-GB" dirty="0"/>
            <a:t>Unemployment </a:t>
          </a:r>
        </a:p>
      </dgm:t>
    </dgm:pt>
    <dgm:pt modelId="{11BC5D9C-914D-4D5D-AE09-EE88402402C2}" type="parTrans" cxnId="{0CAF0C6E-B19F-4419-80B1-A8AC8FEC4DD0}">
      <dgm:prSet/>
      <dgm:spPr/>
      <dgm:t>
        <a:bodyPr/>
        <a:lstStyle/>
        <a:p>
          <a:endParaRPr lang="en-GB"/>
        </a:p>
      </dgm:t>
    </dgm:pt>
    <dgm:pt modelId="{62FCFDDA-085D-4DBB-A18F-61E4ECDC726D}" type="sibTrans" cxnId="{0CAF0C6E-B19F-4419-80B1-A8AC8FEC4DD0}">
      <dgm:prSet/>
      <dgm:spPr/>
      <dgm:t>
        <a:bodyPr/>
        <a:lstStyle/>
        <a:p>
          <a:endParaRPr lang="en-GB"/>
        </a:p>
      </dgm:t>
    </dgm:pt>
    <dgm:pt modelId="{F31301DE-7748-4A0C-8301-D331F13ED3BA}">
      <dgm:prSet phldrT="[Text]"/>
      <dgm:spPr/>
      <dgm:t>
        <a:bodyPr/>
        <a:lstStyle/>
        <a:p>
          <a:r>
            <a:rPr lang="en-GB" dirty="0"/>
            <a:t>Unemployment is at 3.2%</a:t>
          </a:r>
        </a:p>
      </dgm:t>
    </dgm:pt>
    <dgm:pt modelId="{04ACD58D-8E17-416D-A87A-812CF8C85284}" type="parTrans" cxnId="{18911D4C-6981-422C-A0AC-2C1187205B94}">
      <dgm:prSet/>
      <dgm:spPr/>
      <dgm:t>
        <a:bodyPr/>
        <a:lstStyle/>
        <a:p>
          <a:endParaRPr lang="en-GB"/>
        </a:p>
      </dgm:t>
    </dgm:pt>
    <dgm:pt modelId="{F14AB6CB-AEE6-48D9-8E64-21C614ED9583}" type="sibTrans" cxnId="{18911D4C-6981-422C-A0AC-2C1187205B94}">
      <dgm:prSet/>
      <dgm:spPr/>
      <dgm:t>
        <a:bodyPr/>
        <a:lstStyle/>
        <a:p>
          <a:endParaRPr lang="en-GB"/>
        </a:p>
      </dgm:t>
    </dgm:pt>
    <dgm:pt modelId="{04A76C17-69FE-434C-80F0-EB44E5EF00BD}">
      <dgm:prSet phldrT="[Text]"/>
      <dgm:spPr/>
      <dgm:t>
        <a:bodyPr/>
        <a:lstStyle/>
        <a:p>
          <a:r>
            <a:rPr lang="en-GB" dirty="0"/>
            <a:t>However, Youth unemployment is higher at 5.1%</a:t>
          </a:r>
        </a:p>
      </dgm:t>
    </dgm:pt>
    <dgm:pt modelId="{D8324D49-F2F6-4FDA-BEB2-D85CD365B621}" type="parTrans" cxnId="{475AA849-FFD5-45AD-9DD8-538E9755B1A2}">
      <dgm:prSet/>
      <dgm:spPr/>
      <dgm:t>
        <a:bodyPr/>
        <a:lstStyle/>
        <a:p>
          <a:endParaRPr lang="en-GB"/>
        </a:p>
      </dgm:t>
    </dgm:pt>
    <dgm:pt modelId="{3A207398-BF24-43BE-A820-7B2210DF7F9D}" type="sibTrans" cxnId="{475AA849-FFD5-45AD-9DD8-538E9755B1A2}">
      <dgm:prSet/>
      <dgm:spPr/>
      <dgm:t>
        <a:bodyPr/>
        <a:lstStyle/>
        <a:p>
          <a:endParaRPr lang="en-GB"/>
        </a:p>
      </dgm:t>
    </dgm:pt>
    <dgm:pt modelId="{9B803C37-2B0C-4BB0-80AF-96803284A607}">
      <dgm:prSet phldrT="[Text]"/>
      <dgm:spPr/>
      <dgm:t>
        <a:bodyPr/>
        <a:lstStyle/>
        <a:p>
          <a:r>
            <a:rPr lang="en-GB" dirty="0"/>
            <a:t>NEET Rates </a:t>
          </a:r>
        </a:p>
      </dgm:t>
    </dgm:pt>
    <dgm:pt modelId="{84E94942-7D3C-40C7-AE78-663F0F171C2A}" type="parTrans" cxnId="{55D0CC9A-780C-4AE1-A9BD-A5D06803A1A3}">
      <dgm:prSet/>
      <dgm:spPr/>
      <dgm:t>
        <a:bodyPr/>
        <a:lstStyle/>
        <a:p>
          <a:endParaRPr lang="en-GB"/>
        </a:p>
      </dgm:t>
    </dgm:pt>
    <dgm:pt modelId="{5A4919A9-5BD4-48C2-9353-CEF0DF8DBB35}" type="sibTrans" cxnId="{55D0CC9A-780C-4AE1-A9BD-A5D06803A1A3}">
      <dgm:prSet/>
      <dgm:spPr/>
      <dgm:t>
        <a:bodyPr/>
        <a:lstStyle/>
        <a:p>
          <a:endParaRPr lang="en-GB"/>
        </a:p>
      </dgm:t>
    </dgm:pt>
    <dgm:pt modelId="{86B06021-CC42-47B6-AD49-96840BAA8679}">
      <dgm:prSet phldrT="[Text]"/>
      <dgm:spPr/>
      <dgm:t>
        <a:bodyPr/>
        <a:lstStyle/>
        <a:p>
          <a:r>
            <a:rPr lang="en-GB" dirty="0"/>
            <a:t>624 young people are NEET in Worcestershire ( May 2025)</a:t>
          </a:r>
        </a:p>
      </dgm:t>
    </dgm:pt>
    <dgm:pt modelId="{C53AF15A-D051-4E4D-B731-EE7972EC503E}" type="parTrans" cxnId="{63820E7D-BE34-4339-B36B-978DA30D0FFB}">
      <dgm:prSet/>
      <dgm:spPr/>
      <dgm:t>
        <a:bodyPr/>
        <a:lstStyle/>
        <a:p>
          <a:endParaRPr lang="en-GB"/>
        </a:p>
      </dgm:t>
    </dgm:pt>
    <dgm:pt modelId="{2568E2D2-207C-4554-9923-269035EA453F}" type="sibTrans" cxnId="{63820E7D-BE34-4339-B36B-978DA30D0FFB}">
      <dgm:prSet/>
      <dgm:spPr/>
      <dgm:t>
        <a:bodyPr/>
        <a:lstStyle/>
        <a:p>
          <a:endParaRPr lang="en-GB"/>
        </a:p>
      </dgm:t>
    </dgm:pt>
    <dgm:pt modelId="{68C8F463-A842-4B92-9145-8C6DB1ED0441}">
      <dgm:prSet phldrT="[Text]"/>
      <dgm:spPr/>
      <dgm:t>
        <a:bodyPr/>
        <a:lstStyle/>
        <a:p>
          <a:r>
            <a:rPr lang="en-GB" dirty="0"/>
            <a:t>Vacancy Rates</a:t>
          </a:r>
        </a:p>
      </dgm:t>
    </dgm:pt>
    <dgm:pt modelId="{D8208060-C28F-47B8-A149-FAC1BD9B490A}" type="parTrans" cxnId="{DAC0DA31-9E8D-4669-B9BE-D4B705347F78}">
      <dgm:prSet/>
      <dgm:spPr/>
      <dgm:t>
        <a:bodyPr/>
        <a:lstStyle/>
        <a:p>
          <a:endParaRPr lang="en-GB"/>
        </a:p>
      </dgm:t>
    </dgm:pt>
    <dgm:pt modelId="{5C092E10-FD13-4CEC-9BC2-BBCFD850EB58}" type="sibTrans" cxnId="{DAC0DA31-9E8D-4669-B9BE-D4B705347F78}">
      <dgm:prSet/>
      <dgm:spPr/>
      <dgm:t>
        <a:bodyPr/>
        <a:lstStyle/>
        <a:p>
          <a:endParaRPr lang="en-GB"/>
        </a:p>
      </dgm:t>
    </dgm:pt>
    <dgm:pt modelId="{3EF05855-D51F-463B-98F4-5337DFF783F5}">
      <dgm:prSet phldrT="[Text]"/>
      <dgm:spPr/>
      <dgm:t>
        <a:bodyPr/>
        <a:lstStyle/>
        <a:p>
          <a:r>
            <a:rPr lang="en-GB" dirty="0"/>
            <a:t>Pay</a:t>
          </a:r>
        </a:p>
      </dgm:t>
    </dgm:pt>
    <dgm:pt modelId="{E4FD1EE2-7E84-471B-AAFD-6594E43D6004}" type="parTrans" cxnId="{29DD3993-E813-47AE-A854-A750316C33FD}">
      <dgm:prSet/>
      <dgm:spPr/>
      <dgm:t>
        <a:bodyPr/>
        <a:lstStyle/>
        <a:p>
          <a:endParaRPr lang="en-GB"/>
        </a:p>
      </dgm:t>
    </dgm:pt>
    <dgm:pt modelId="{B59A9D0F-D649-4CAF-8BE1-B7CE7573D2DC}" type="sibTrans" cxnId="{29DD3993-E813-47AE-A854-A750316C33FD}">
      <dgm:prSet/>
      <dgm:spPr/>
      <dgm:t>
        <a:bodyPr/>
        <a:lstStyle/>
        <a:p>
          <a:endParaRPr lang="en-GB"/>
        </a:p>
      </dgm:t>
    </dgm:pt>
    <dgm:pt modelId="{1DD32C98-6B5F-4EFA-BBC9-2BC4E1EFC6A9}">
      <dgm:prSet phldrT="[Text]"/>
      <dgm:spPr/>
      <dgm:t>
        <a:bodyPr/>
        <a:lstStyle/>
        <a:p>
          <a:r>
            <a:rPr lang="en-GB" dirty="0"/>
            <a:t>46% of the population have qualifications above Level 4</a:t>
          </a:r>
        </a:p>
      </dgm:t>
    </dgm:pt>
    <dgm:pt modelId="{103AA9A5-FD73-43B9-A473-027B5033E5E3}" type="parTrans" cxnId="{EBE4F0A7-8DC0-470F-BBF7-6E7BAEE63A76}">
      <dgm:prSet/>
      <dgm:spPr/>
      <dgm:t>
        <a:bodyPr/>
        <a:lstStyle/>
        <a:p>
          <a:endParaRPr lang="en-GB"/>
        </a:p>
      </dgm:t>
    </dgm:pt>
    <dgm:pt modelId="{72F3CB8C-4947-4D03-B394-3FFE245F8F83}" type="sibTrans" cxnId="{EBE4F0A7-8DC0-470F-BBF7-6E7BAEE63A76}">
      <dgm:prSet/>
      <dgm:spPr/>
      <dgm:t>
        <a:bodyPr/>
        <a:lstStyle/>
        <a:p>
          <a:endParaRPr lang="en-GB"/>
        </a:p>
      </dgm:t>
    </dgm:pt>
    <dgm:pt modelId="{E6245D45-849D-4455-9D72-1F1ACDAAF81C}">
      <dgm:prSet phldrT="[Text]"/>
      <dgm:spPr/>
      <dgm:t>
        <a:bodyPr/>
        <a:lstStyle/>
        <a:p>
          <a:r>
            <a:rPr lang="en-GB" dirty="0"/>
            <a:t>Employees who work in Worcestershire earn £72 less per month than the UK average</a:t>
          </a:r>
        </a:p>
      </dgm:t>
    </dgm:pt>
    <dgm:pt modelId="{7A614163-6E29-4494-ADDC-D5C7FF93AC7D}" type="parTrans" cxnId="{EEFC2A7B-A9B7-4A85-9261-DF1BC4929043}">
      <dgm:prSet/>
      <dgm:spPr/>
      <dgm:t>
        <a:bodyPr/>
        <a:lstStyle/>
        <a:p>
          <a:endParaRPr lang="en-GB"/>
        </a:p>
      </dgm:t>
    </dgm:pt>
    <dgm:pt modelId="{E2007CB5-55F4-4955-8F44-D8C8FF303D8C}" type="sibTrans" cxnId="{EEFC2A7B-A9B7-4A85-9261-DF1BC4929043}">
      <dgm:prSet/>
      <dgm:spPr/>
      <dgm:t>
        <a:bodyPr/>
        <a:lstStyle/>
        <a:p>
          <a:endParaRPr lang="en-GB"/>
        </a:p>
      </dgm:t>
    </dgm:pt>
    <dgm:pt modelId="{959D501E-4D40-4ED1-AA00-170C08CACE30}">
      <dgm:prSet phldrT="[Text]"/>
      <dgm:spPr/>
      <dgm:t>
        <a:bodyPr/>
        <a:lstStyle/>
        <a:p>
          <a:r>
            <a:rPr lang="en-GB" dirty="0"/>
            <a:t>Workplace average earnings in Worcestershire are £1157 less than average earning per resident  annually</a:t>
          </a:r>
        </a:p>
      </dgm:t>
    </dgm:pt>
    <dgm:pt modelId="{EACEFD5D-8A78-42D0-8B8A-C9D2364A525F}" type="parTrans" cxnId="{CB53B667-8EFC-4379-836D-918B87F03623}">
      <dgm:prSet/>
      <dgm:spPr/>
      <dgm:t>
        <a:bodyPr/>
        <a:lstStyle/>
        <a:p>
          <a:endParaRPr lang="en-GB"/>
        </a:p>
      </dgm:t>
    </dgm:pt>
    <dgm:pt modelId="{051F87D3-299D-4198-9808-4C780F66A9B7}" type="sibTrans" cxnId="{CB53B667-8EFC-4379-836D-918B87F03623}">
      <dgm:prSet/>
      <dgm:spPr/>
      <dgm:t>
        <a:bodyPr/>
        <a:lstStyle/>
        <a:p>
          <a:endParaRPr lang="en-GB"/>
        </a:p>
      </dgm:t>
    </dgm:pt>
    <dgm:pt modelId="{88B554E1-38CC-456A-AE2B-0DE9E5DD87C2}">
      <dgm:prSet phldrT="[Text]"/>
      <dgm:spPr/>
      <dgm:t>
        <a:bodyPr/>
        <a:lstStyle/>
        <a:p>
          <a:r>
            <a:rPr lang="en-GB" dirty="0"/>
            <a:t>Since 2023, Worcestershire sees at any time around 10’000 vacancies</a:t>
          </a:r>
        </a:p>
      </dgm:t>
    </dgm:pt>
    <dgm:pt modelId="{2B72B866-F086-495D-941F-A894C3F24A99}" type="parTrans" cxnId="{57B8F7E1-4105-437F-8BD8-DC3C123DBB02}">
      <dgm:prSet/>
      <dgm:spPr/>
      <dgm:t>
        <a:bodyPr/>
        <a:lstStyle/>
        <a:p>
          <a:endParaRPr lang="en-GB"/>
        </a:p>
      </dgm:t>
    </dgm:pt>
    <dgm:pt modelId="{8E89345C-6432-48EF-8097-C08D7CEDDD11}" type="sibTrans" cxnId="{57B8F7E1-4105-437F-8BD8-DC3C123DBB02}">
      <dgm:prSet/>
      <dgm:spPr/>
      <dgm:t>
        <a:bodyPr/>
        <a:lstStyle/>
        <a:p>
          <a:endParaRPr lang="en-GB"/>
        </a:p>
      </dgm:t>
    </dgm:pt>
    <dgm:pt modelId="{F29F78D0-C057-4DD1-A507-8661153DCAB2}">
      <dgm:prSet phldrT="[Text]"/>
      <dgm:spPr/>
      <dgm:t>
        <a:bodyPr/>
        <a:lstStyle/>
        <a:p>
          <a:r>
            <a:rPr lang="en-GB" dirty="0"/>
            <a:t>40% of the population have highest qualifications at Levels 2 and 3</a:t>
          </a:r>
        </a:p>
      </dgm:t>
    </dgm:pt>
    <dgm:pt modelId="{EA3F8A2F-3232-4EEC-AEC6-8F87A412EE40}" type="parTrans" cxnId="{B5AA881E-C9BA-46F6-83C9-05AB4D339813}">
      <dgm:prSet/>
      <dgm:spPr/>
      <dgm:t>
        <a:bodyPr/>
        <a:lstStyle/>
        <a:p>
          <a:endParaRPr lang="en-GB"/>
        </a:p>
      </dgm:t>
    </dgm:pt>
    <dgm:pt modelId="{207C99BF-3E6E-4AF3-87B3-759747BC6A8F}" type="sibTrans" cxnId="{B5AA881E-C9BA-46F6-83C9-05AB4D339813}">
      <dgm:prSet/>
      <dgm:spPr/>
      <dgm:t>
        <a:bodyPr/>
        <a:lstStyle/>
        <a:p>
          <a:endParaRPr lang="en-GB"/>
        </a:p>
      </dgm:t>
    </dgm:pt>
    <dgm:pt modelId="{BC178E12-2DD6-42C5-83CD-B33366BE8C8B}">
      <dgm:prSet phldrT="[Text]"/>
      <dgm:spPr/>
      <dgm:t>
        <a:bodyPr/>
        <a:lstStyle/>
        <a:p>
          <a:r>
            <a:rPr lang="en-GB" dirty="0"/>
            <a:t>Largest number of vacancies is in Healthcare</a:t>
          </a:r>
        </a:p>
      </dgm:t>
    </dgm:pt>
    <dgm:pt modelId="{D1C555D5-EA11-440B-B8E9-CF140C6A8CAB}" type="parTrans" cxnId="{C8C1B834-A5BC-4D05-8019-18D21791754E}">
      <dgm:prSet/>
      <dgm:spPr/>
      <dgm:t>
        <a:bodyPr/>
        <a:lstStyle/>
        <a:p>
          <a:endParaRPr lang="en-GB"/>
        </a:p>
      </dgm:t>
    </dgm:pt>
    <dgm:pt modelId="{6F9EFDDE-4AE9-422A-9CE0-30DC84BE5D62}" type="sibTrans" cxnId="{C8C1B834-A5BC-4D05-8019-18D21791754E}">
      <dgm:prSet/>
      <dgm:spPr/>
      <dgm:t>
        <a:bodyPr/>
        <a:lstStyle/>
        <a:p>
          <a:endParaRPr lang="en-GB"/>
        </a:p>
      </dgm:t>
    </dgm:pt>
    <dgm:pt modelId="{06FDD3C3-4BCE-4EBD-9F97-4AEE933EB149}">
      <dgm:prSet phldrT="[Text]"/>
      <dgm:spPr/>
      <dgm:t>
        <a:bodyPr/>
        <a:lstStyle/>
        <a:p>
          <a:r>
            <a:rPr lang="en-GB" dirty="0"/>
            <a:t>Youth Employment in Redditch are at all time high of 7%</a:t>
          </a:r>
        </a:p>
      </dgm:t>
    </dgm:pt>
    <dgm:pt modelId="{43AFF17B-FE0F-467C-B88D-34F8F89C4EA7}" type="parTrans" cxnId="{2354EC30-FEB4-4386-8C0F-4C7E58D066E3}">
      <dgm:prSet/>
      <dgm:spPr/>
      <dgm:t>
        <a:bodyPr/>
        <a:lstStyle/>
        <a:p>
          <a:endParaRPr lang="en-GB"/>
        </a:p>
      </dgm:t>
    </dgm:pt>
    <dgm:pt modelId="{129DA308-81B8-4BFC-ADD8-556B364D1B92}" type="sibTrans" cxnId="{2354EC30-FEB4-4386-8C0F-4C7E58D066E3}">
      <dgm:prSet/>
      <dgm:spPr/>
      <dgm:t>
        <a:bodyPr/>
        <a:lstStyle/>
        <a:p>
          <a:endParaRPr lang="en-GB"/>
        </a:p>
      </dgm:t>
    </dgm:pt>
    <dgm:pt modelId="{09F57CB6-EA97-4922-AE8E-766BD80727A3}">
      <dgm:prSet phldrT="[Text]"/>
      <dgm:spPr/>
      <dgm:t>
        <a:bodyPr/>
        <a:lstStyle/>
        <a:p>
          <a:r>
            <a:rPr lang="en-GB" dirty="0"/>
            <a:t>Rates of inactivity due to long term health condition is 5% lower in Worcs than England and 4 % in WM </a:t>
          </a:r>
        </a:p>
      </dgm:t>
    </dgm:pt>
    <dgm:pt modelId="{263CE13B-1515-4AF3-983D-997FA5EEB1A4}" type="parTrans" cxnId="{2CF566EB-F848-469D-9B5C-0F2C7E65CE83}">
      <dgm:prSet/>
      <dgm:spPr/>
      <dgm:t>
        <a:bodyPr/>
        <a:lstStyle/>
        <a:p>
          <a:endParaRPr lang="en-GB"/>
        </a:p>
      </dgm:t>
    </dgm:pt>
    <dgm:pt modelId="{18736F50-1C89-4EB6-8547-C187CEC93168}" type="sibTrans" cxnId="{2CF566EB-F848-469D-9B5C-0F2C7E65CE83}">
      <dgm:prSet/>
      <dgm:spPr/>
      <dgm:t>
        <a:bodyPr/>
        <a:lstStyle/>
        <a:p>
          <a:endParaRPr lang="en-GB"/>
        </a:p>
      </dgm:t>
    </dgm:pt>
    <dgm:pt modelId="{F2128E76-3A27-41CD-BC22-254BB7027404}">
      <dgm:prSet phldrT="[Text]"/>
      <dgm:spPr/>
      <dgm:t>
        <a:bodyPr/>
        <a:lstStyle/>
        <a:p>
          <a:r>
            <a:rPr lang="en-GB" dirty="0"/>
            <a:t>Of those with no qualifications , 44% are inactive</a:t>
          </a:r>
        </a:p>
      </dgm:t>
    </dgm:pt>
    <dgm:pt modelId="{05717DB0-B03F-4804-A715-7583AF7FFCA7}" type="parTrans" cxnId="{2846C653-7542-48C1-88BF-BFD10D1E9242}">
      <dgm:prSet/>
      <dgm:spPr/>
      <dgm:t>
        <a:bodyPr/>
        <a:lstStyle/>
        <a:p>
          <a:endParaRPr lang="en-GB"/>
        </a:p>
      </dgm:t>
    </dgm:pt>
    <dgm:pt modelId="{2505D29E-FA4D-4620-8758-09F5575CD0A7}" type="sibTrans" cxnId="{2846C653-7542-48C1-88BF-BFD10D1E9242}">
      <dgm:prSet/>
      <dgm:spPr/>
      <dgm:t>
        <a:bodyPr/>
        <a:lstStyle/>
        <a:p>
          <a:endParaRPr lang="en-GB"/>
        </a:p>
      </dgm:t>
    </dgm:pt>
    <dgm:pt modelId="{A6C644B4-54E2-4DE6-BA85-105B4764FEAA}">
      <dgm:prSet phldrT="[Text]"/>
      <dgm:spPr/>
      <dgm:t>
        <a:bodyPr/>
        <a:lstStyle/>
        <a:p>
          <a:r>
            <a:rPr lang="en-GB" dirty="0"/>
            <a:t>Over 50s unemployment over the last 12 months has grown by 250 people</a:t>
          </a:r>
        </a:p>
      </dgm:t>
    </dgm:pt>
    <dgm:pt modelId="{F0A3E73C-E411-49F2-87EE-D90F586780A9}" type="parTrans" cxnId="{288F0051-8DF9-4B8A-95EE-BF40D4843F6C}">
      <dgm:prSet/>
      <dgm:spPr/>
      <dgm:t>
        <a:bodyPr/>
        <a:lstStyle/>
        <a:p>
          <a:endParaRPr lang="en-GB"/>
        </a:p>
      </dgm:t>
    </dgm:pt>
    <dgm:pt modelId="{6AED7E1D-F07E-4A67-AEAF-906EDFE66ED0}" type="sibTrans" cxnId="{288F0051-8DF9-4B8A-95EE-BF40D4843F6C}">
      <dgm:prSet/>
      <dgm:spPr/>
      <dgm:t>
        <a:bodyPr/>
        <a:lstStyle/>
        <a:p>
          <a:endParaRPr lang="en-GB"/>
        </a:p>
      </dgm:t>
    </dgm:pt>
    <dgm:pt modelId="{7E883AAA-669C-47F7-96C6-B7106356DF8A}">
      <dgm:prSet phldrT="[Text]"/>
      <dgm:spPr/>
      <dgm:t>
        <a:bodyPr/>
        <a:lstStyle/>
        <a:p>
          <a:r>
            <a:rPr lang="en-GB" dirty="0"/>
            <a:t>Health and Employment </a:t>
          </a:r>
        </a:p>
      </dgm:t>
    </dgm:pt>
    <dgm:pt modelId="{F20002A7-AC50-44D6-AB71-F72920F51503}" type="parTrans" cxnId="{851C0C4B-DFDC-488F-9931-A2481E884FC4}">
      <dgm:prSet/>
      <dgm:spPr/>
      <dgm:t>
        <a:bodyPr/>
        <a:lstStyle/>
        <a:p>
          <a:endParaRPr lang="en-GB"/>
        </a:p>
      </dgm:t>
    </dgm:pt>
    <dgm:pt modelId="{8580C156-E6B7-48A4-A395-D9764141016F}" type="sibTrans" cxnId="{851C0C4B-DFDC-488F-9931-A2481E884FC4}">
      <dgm:prSet/>
      <dgm:spPr/>
      <dgm:t>
        <a:bodyPr/>
        <a:lstStyle/>
        <a:p>
          <a:endParaRPr lang="en-GB"/>
        </a:p>
      </dgm:t>
    </dgm:pt>
    <dgm:pt modelId="{1B548EDC-4EC4-49F1-9F59-EA1CDAADB0CB}">
      <dgm:prSet phldrT="[Text]"/>
      <dgm:spPr/>
      <dgm:t>
        <a:bodyPr/>
        <a:lstStyle/>
        <a:p>
          <a:r>
            <a:rPr lang="en-GB" dirty="0"/>
            <a:t>Highest rate of conditions impacting work are Mental Health conditions</a:t>
          </a:r>
        </a:p>
      </dgm:t>
    </dgm:pt>
    <dgm:pt modelId="{2607D783-3F61-4EFD-AD5E-8FF14EB1DFDB}" type="parTrans" cxnId="{BD587E4F-5F72-43DC-9804-8E19DEAC33EF}">
      <dgm:prSet/>
      <dgm:spPr/>
      <dgm:t>
        <a:bodyPr/>
        <a:lstStyle/>
        <a:p>
          <a:endParaRPr lang="en-GB"/>
        </a:p>
      </dgm:t>
    </dgm:pt>
    <dgm:pt modelId="{6207C8C9-ED89-4403-8BAB-A8E4BE8F66DF}" type="sibTrans" cxnId="{BD587E4F-5F72-43DC-9804-8E19DEAC33EF}">
      <dgm:prSet/>
      <dgm:spPr/>
      <dgm:t>
        <a:bodyPr/>
        <a:lstStyle/>
        <a:p>
          <a:endParaRPr lang="en-GB"/>
        </a:p>
      </dgm:t>
    </dgm:pt>
    <dgm:pt modelId="{120DC66C-28BF-45C3-ABE3-760285BCD6D7}">
      <dgm:prSet phldrT="[Text]"/>
      <dgm:spPr/>
      <dgm:t>
        <a:bodyPr/>
        <a:lstStyle/>
        <a:p>
          <a:r>
            <a:rPr lang="en-GB" dirty="0"/>
            <a:t>Estimates show that 2.3% of the workforce ( had a day off last week</a:t>
          </a:r>
        </a:p>
      </dgm:t>
    </dgm:pt>
    <dgm:pt modelId="{F669E9E0-8841-4905-A057-E9BB23498B41}" type="parTrans" cxnId="{4E61040C-F3E9-459D-800B-6326D6632DDF}">
      <dgm:prSet/>
      <dgm:spPr/>
      <dgm:t>
        <a:bodyPr/>
        <a:lstStyle/>
        <a:p>
          <a:endParaRPr lang="en-GB"/>
        </a:p>
      </dgm:t>
    </dgm:pt>
    <dgm:pt modelId="{42A0DB5A-EC6D-4603-AC4D-64818D2DC8EB}" type="sibTrans" cxnId="{4E61040C-F3E9-459D-800B-6326D6632DDF}">
      <dgm:prSet/>
      <dgm:spPr/>
      <dgm:t>
        <a:bodyPr/>
        <a:lstStyle/>
        <a:p>
          <a:endParaRPr lang="en-GB"/>
        </a:p>
      </dgm:t>
    </dgm:pt>
    <dgm:pt modelId="{856DC665-849D-46CC-AA88-8C531F426F1D}">
      <dgm:prSet phldrT="[Text]" custT="1"/>
      <dgm:spPr/>
      <dgm:t>
        <a:bodyPr/>
        <a:lstStyle/>
        <a:p>
          <a:r>
            <a:rPr lang="en-GB" sz="1050" dirty="0"/>
            <a:t>NEET Rates are influenced by a variety of factors from :</a:t>
          </a:r>
        </a:p>
      </dgm:t>
    </dgm:pt>
    <dgm:pt modelId="{6BEED5C4-3DBF-4C22-998F-25F6CCF07E15}" type="parTrans" cxnId="{4CFB0584-3FE5-43E2-B7AF-52CC847F8DE2}">
      <dgm:prSet/>
      <dgm:spPr/>
      <dgm:t>
        <a:bodyPr/>
        <a:lstStyle/>
        <a:p>
          <a:endParaRPr lang="en-GB"/>
        </a:p>
      </dgm:t>
    </dgm:pt>
    <dgm:pt modelId="{83059298-2241-48F4-AB2B-5AF3A56F14E0}" type="sibTrans" cxnId="{4CFB0584-3FE5-43E2-B7AF-52CC847F8DE2}">
      <dgm:prSet/>
      <dgm:spPr/>
      <dgm:t>
        <a:bodyPr/>
        <a:lstStyle/>
        <a:p>
          <a:endParaRPr lang="en-GB"/>
        </a:p>
      </dgm:t>
    </dgm:pt>
    <dgm:pt modelId="{7E5F75E4-E2DE-449B-8ED0-B3B4F31DB4F0}">
      <dgm:prSet phldrT="[Text]"/>
      <dgm:spPr/>
      <dgm:t>
        <a:bodyPr/>
        <a:lstStyle/>
        <a:p>
          <a:r>
            <a:rPr lang="en-GB" dirty="0"/>
            <a:t>Fit notes – 2850 a week across H&amp;W with rates increasing</a:t>
          </a:r>
        </a:p>
      </dgm:t>
    </dgm:pt>
    <dgm:pt modelId="{BB600DDF-8AAE-4635-B7B5-3C3CE95C4E77}" type="parTrans" cxnId="{493152D3-1005-452C-A710-885A33DAE45B}">
      <dgm:prSet/>
      <dgm:spPr/>
      <dgm:t>
        <a:bodyPr/>
        <a:lstStyle/>
        <a:p>
          <a:endParaRPr lang="en-GB"/>
        </a:p>
      </dgm:t>
    </dgm:pt>
    <dgm:pt modelId="{8C70F4A8-D1D7-4D1D-ADEA-218F66538797}" type="sibTrans" cxnId="{493152D3-1005-452C-A710-885A33DAE45B}">
      <dgm:prSet/>
      <dgm:spPr/>
      <dgm:t>
        <a:bodyPr/>
        <a:lstStyle/>
        <a:p>
          <a:endParaRPr lang="en-GB"/>
        </a:p>
      </dgm:t>
    </dgm:pt>
    <dgm:pt modelId="{E4C8A99E-43C3-4DF9-AFFA-B8C3A98F31F4}">
      <dgm:prSet phldrT="[Text]" custT="1"/>
      <dgm:spPr/>
      <dgm:t>
        <a:bodyPr/>
        <a:lstStyle/>
        <a:p>
          <a:r>
            <a:rPr lang="en-GB" sz="900" dirty="0"/>
            <a:t>Provision availability</a:t>
          </a:r>
        </a:p>
      </dgm:t>
    </dgm:pt>
    <dgm:pt modelId="{715F8BC6-A676-4A92-B8D9-CB0AAAA31668}" type="parTrans" cxnId="{EB4FF5C6-6EC8-4C53-B57B-A1F0F24C1154}">
      <dgm:prSet/>
      <dgm:spPr/>
      <dgm:t>
        <a:bodyPr/>
        <a:lstStyle/>
        <a:p>
          <a:endParaRPr lang="en-GB"/>
        </a:p>
      </dgm:t>
    </dgm:pt>
    <dgm:pt modelId="{5E464B68-E171-439C-BD03-E88F172DBD23}" type="sibTrans" cxnId="{EB4FF5C6-6EC8-4C53-B57B-A1F0F24C1154}">
      <dgm:prSet/>
      <dgm:spPr/>
      <dgm:t>
        <a:bodyPr/>
        <a:lstStyle/>
        <a:p>
          <a:endParaRPr lang="en-GB"/>
        </a:p>
      </dgm:t>
    </dgm:pt>
    <dgm:pt modelId="{32091DE2-E0D1-4D9E-9A6E-A771458385E0}">
      <dgm:prSet phldrT="[Text]" custT="1"/>
      <dgm:spPr/>
      <dgm:t>
        <a:bodyPr/>
        <a:lstStyle/>
        <a:p>
          <a:r>
            <a:rPr lang="en-GB" sz="900" dirty="0"/>
            <a:t>Health provision</a:t>
          </a:r>
        </a:p>
      </dgm:t>
    </dgm:pt>
    <dgm:pt modelId="{20506AEA-7893-49E1-B028-4897FF0446B3}" type="parTrans" cxnId="{CDA58AF3-6A8F-4EC2-9E0A-CC0FFFF7DE60}">
      <dgm:prSet/>
      <dgm:spPr/>
      <dgm:t>
        <a:bodyPr/>
        <a:lstStyle/>
        <a:p>
          <a:endParaRPr lang="en-GB"/>
        </a:p>
      </dgm:t>
    </dgm:pt>
    <dgm:pt modelId="{385F0638-797A-468F-AD7E-1C32CC04EAEE}" type="sibTrans" cxnId="{CDA58AF3-6A8F-4EC2-9E0A-CC0FFFF7DE60}">
      <dgm:prSet/>
      <dgm:spPr/>
      <dgm:t>
        <a:bodyPr/>
        <a:lstStyle/>
        <a:p>
          <a:endParaRPr lang="en-GB"/>
        </a:p>
      </dgm:t>
    </dgm:pt>
    <dgm:pt modelId="{62371357-7D3D-4E83-817C-FC1354DB2F0E}">
      <dgm:prSet phldrT="[Text]" custT="1"/>
      <dgm:spPr/>
      <dgm:t>
        <a:bodyPr/>
        <a:lstStyle/>
        <a:p>
          <a:r>
            <a:rPr lang="en-GB" sz="900" dirty="0"/>
            <a:t>Availability of careers advice</a:t>
          </a:r>
        </a:p>
      </dgm:t>
    </dgm:pt>
    <dgm:pt modelId="{0ED2CEE0-D7A0-486A-8963-B9ADE5DDC1FD}" type="parTrans" cxnId="{AC0F7A25-0E16-4FF0-B41E-7BB239633C96}">
      <dgm:prSet/>
      <dgm:spPr/>
      <dgm:t>
        <a:bodyPr/>
        <a:lstStyle/>
        <a:p>
          <a:endParaRPr lang="en-GB"/>
        </a:p>
      </dgm:t>
    </dgm:pt>
    <dgm:pt modelId="{E4D4A124-94E8-4399-ADF2-8003EA6C1A5E}" type="sibTrans" cxnId="{AC0F7A25-0E16-4FF0-B41E-7BB239633C96}">
      <dgm:prSet/>
      <dgm:spPr/>
      <dgm:t>
        <a:bodyPr/>
        <a:lstStyle/>
        <a:p>
          <a:endParaRPr lang="en-GB"/>
        </a:p>
      </dgm:t>
    </dgm:pt>
    <dgm:pt modelId="{5F44911D-1987-462B-B167-9D7EE046F4A9}">
      <dgm:prSet phldrT="[Text]" custT="1"/>
      <dgm:spPr/>
      <dgm:t>
        <a:bodyPr/>
        <a:lstStyle/>
        <a:p>
          <a:r>
            <a:rPr lang="en-GB" sz="900" dirty="0"/>
            <a:t>Transport accessibility</a:t>
          </a:r>
        </a:p>
      </dgm:t>
    </dgm:pt>
    <dgm:pt modelId="{AE3F58AD-7E04-4641-BF5A-6B197FD3C639}" type="parTrans" cxnId="{D0C1D352-2D3C-41DB-A5E4-F2410E38A116}">
      <dgm:prSet/>
      <dgm:spPr/>
      <dgm:t>
        <a:bodyPr/>
        <a:lstStyle/>
        <a:p>
          <a:endParaRPr lang="en-GB"/>
        </a:p>
      </dgm:t>
    </dgm:pt>
    <dgm:pt modelId="{8E833E4C-DDF6-42DF-AC73-610947B62DA8}" type="sibTrans" cxnId="{D0C1D352-2D3C-41DB-A5E4-F2410E38A116}">
      <dgm:prSet/>
      <dgm:spPr/>
      <dgm:t>
        <a:bodyPr/>
        <a:lstStyle/>
        <a:p>
          <a:endParaRPr lang="en-GB"/>
        </a:p>
      </dgm:t>
    </dgm:pt>
    <dgm:pt modelId="{8B45169A-C7F7-48A9-9B7B-351329947BC6}">
      <dgm:prSet phldrT="[Text]"/>
      <dgm:spPr/>
      <dgm:t>
        <a:bodyPr/>
        <a:lstStyle/>
        <a:p>
          <a:r>
            <a:rPr lang="en-GB" dirty="0"/>
            <a:t>6% of working age population have no qualifications </a:t>
          </a:r>
        </a:p>
      </dgm:t>
    </dgm:pt>
    <dgm:pt modelId="{919BC9DD-5F05-4B95-A3A0-F414723396C0}" type="sibTrans" cxnId="{A8DAA59D-EEA5-4885-9F0E-A522DC843E33}">
      <dgm:prSet/>
      <dgm:spPr/>
      <dgm:t>
        <a:bodyPr/>
        <a:lstStyle/>
        <a:p>
          <a:endParaRPr lang="en-GB"/>
        </a:p>
      </dgm:t>
    </dgm:pt>
    <dgm:pt modelId="{3C976A4A-5897-4FCB-938D-2A7447A7E343}" type="parTrans" cxnId="{A8DAA59D-EEA5-4885-9F0E-A522DC843E33}">
      <dgm:prSet/>
      <dgm:spPr/>
      <dgm:t>
        <a:bodyPr/>
        <a:lstStyle/>
        <a:p>
          <a:endParaRPr lang="en-GB"/>
        </a:p>
      </dgm:t>
    </dgm:pt>
    <dgm:pt modelId="{8B46A5F0-9B86-4BB0-A088-6648B1FA185C}">
      <dgm:prSet phldrT="[Text]"/>
      <dgm:spPr/>
      <dgm:t>
        <a:bodyPr/>
        <a:lstStyle/>
        <a:p>
          <a:r>
            <a:rPr lang="en-GB" dirty="0"/>
            <a:t> Qualifications</a:t>
          </a:r>
        </a:p>
      </dgm:t>
    </dgm:pt>
    <dgm:pt modelId="{C12651CC-E0C2-4E87-B6D0-FDBC007D7451}" type="parTrans" cxnId="{B704431F-2B6E-4FDB-9290-4B5CBBB8BD3F}">
      <dgm:prSet/>
      <dgm:spPr/>
      <dgm:t>
        <a:bodyPr/>
        <a:lstStyle/>
        <a:p>
          <a:endParaRPr lang="en-GB"/>
        </a:p>
      </dgm:t>
    </dgm:pt>
    <dgm:pt modelId="{5A419521-D4EB-4146-801B-2038DAD3EAEC}" type="sibTrans" cxnId="{B704431F-2B6E-4FDB-9290-4B5CBBB8BD3F}">
      <dgm:prSet/>
      <dgm:spPr/>
      <dgm:t>
        <a:bodyPr/>
        <a:lstStyle/>
        <a:p>
          <a:endParaRPr lang="en-GB"/>
        </a:p>
      </dgm:t>
    </dgm:pt>
    <dgm:pt modelId="{E27DC5BB-A12B-440D-9A6A-EBED678CC482}">
      <dgm:prSet phldrT="[Text]"/>
      <dgm:spPr/>
      <dgm:t>
        <a:bodyPr/>
        <a:lstStyle/>
        <a:p>
          <a:r>
            <a:rPr lang="en-GB" dirty="0"/>
            <a:t> 83% of the businesses who responded to the HW Chamber Salary survey attempted to recruit in last 12 months</a:t>
          </a:r>
        </a:p>
      </dgm:t>
    </dgm:pt>
    <dgm:pt modelId="{2439F284-29DD-4628-AEB0-F5FC34D76D28}" type="parTrans" cxnId="{D2D9185A-1F68-4945-A6E0-ED2AF0BA9524}">
      <dgm:prSet/>
      <dgm:spPr/>
      <dgm:t>
        <a:bodyPr/>
        <a:lstStyle/>
        <a:p>
          <a:endParaRPr lang="en-GB"/>
        </a:p>
      </dgm:t>
    </dgm:pt>
    <dgm:pt modelId="{7D84F61A-647A-4F20-B731-1DA06ACB4D5A}" type="sibTrans" cxnId="{D2D9185A-1F68-4945-A6E0-ED2AF0BA9524}">
      <dgm:prSet/>
      <dgm:spPr/>
      <dgm:t>
        <a:bodyPr/>
        <a:lstStyle/>
        <a:p>
          <a:endParaRPr lang="en-GB"/>
        </a:p>
      </dgm:t>
    </dgm:pt>
    <dgm:pt modelId="{04E3C06D-76DB-42A2-8935-E1CA0A27AD7C}">
      <dgm:prSet phldrT="[Text]"/>
      <dgm:spPr/>
      <dgm:t>
        <a:bodyPr/>
        <a:lstStyle/>
        <a:p>
          <a:r>
            <a:rPr lang="en-GB" dirty="0"/>
            <a:t>66% of those experienced challenges in recruitment </a:t>
          </a:r>
        </a:p>
      </dgm:t>
    </dgm:pt>
    <dgm:pt modelId="{8AD24AB9-0D50-4BB4-8A56-D0569EE5C622}" type="parTrans" cxnId="{91FCF9A3-7F80-4A92-B675-D645E332DD04}">
      <dgm:prSet/>
      <dgm:spPr/>
      <dgm:t>
        <a:bodyPr/>
        <a:lstStyle/>
        <a:p>
          <a:endParaRPr lang="en-GB"/>
        </a:p>
      </dgm:t>
    </dgm:pt>
    <dgm:pt modelId="{BA5FCCCB-8668-4FD3-8F87-8947A8F6E82D}" type="sibTrans" cxnId="{91FCF9A3-7F80-4A92-B675-D645E332DD04}">
      <dgm:prSet/>
      <dgm:spPr/>
      <dgm:t>
        <a:bodyPr/>
        <a:lstStyle/>
        <a:p>
          <a:endParaRPr lang="en-GB"/>
        </a:p>
      </dgm:t>
    </dgm:pt>
    <dgm:pt modelId="{29CA662E-F861-4C89-9C3A-625FC27F4C62}">
      <dgm:prSet phldrT="[Text]"/>
      <dgm:spPr/>
      <dgm:t>
        <a:bodyPr/>
        <a:lstStyle/>
        <a:p>
          <a:r>
            <a:rPr lang="en-GB" dirty="0"/>
            <a:t>Young people in Care and with EHCP have significantly higher rates</a:t>
          </a:r>
        </a:p>
      </dgm:t>
    </dgm:pt>
    <dgm:pt modelId="{2D396DE4-657F-4EA5-9AAB-88F2EB0F522B}" type="parTrans" cxnId="{054E6D62-EBA8-42C9-B6EB-31963635767E}">
      <dgm:prSet/>
      <dgm:spPr/>
      <dgm:t>
        <a:bodyPr/>
        <a:lstStyle/>
        <a:p>
          <a:endParaRPr lang="en-GB"/>
        </a:p>
      </dgm:t>
    </dgm:pt>
    <dgm:pt modelId="{BCEB3323-E54D-44BE-AA82-862C5AAF6DA8}" type="sibTrans" cxnId="{054E6D62-EBA8-42C9-B6EB-31963635767E}">
      <dgm:prSet/>
      <dgm:spPr/>
      <dgm:t>
        <a:bodyPr/>
        <a:lstStyle/>
        <a:p>
          <a:endParaRPr lang="en-GB"/>
        </a:p>
      </dgm:t>
    </dgm:pt>
    <dgm:pt modelId="{52DE1903-4D9C-4DDD-9A39-C86C5A06F737}" type="pres">
      <dgm:prSet presAssocID="{96176838-DEC1-4EDA-9E86-08816389EB53}" presName="theList" presStyleCnt="0">
        <dgm:presLayoutVars>
          <dgm:dir/>
          <dgm:animLvl val="lvl"/>
          <dgm:resizeHandles val="exact"/>
        </dgm:presLayoutVars>
      </dgm:prSet>
      <dgm:spPr/>
    </dgm:pt>
    <dgm:pt modelId="{19E56360-566F-4407-9875-BB65CE94D8F0}" type="pres">
      <dgm:prSet presAssocID="{D25CEBA8-983C-400C-81A2-45BFE3A86E0C}" presName="compNode" presStyleCnt="0"/>
      <dgm:spPr/>
    </dgm:pt>
    <dgm:pt modelId="{7C347F8B-81E3-418E-9BD4-959E54F23F5D}" type="pres">
      <dgm:prSet presAssocID="{D25CEBA8-983C-400C-81A2-45BFE3A86E0C}" presName="aNode" presStyleLbl="bgShp" presStyleIdx="0" presStyleCnt="7" custLinFactNeighborX="-1012" custLinFactNeighborY="-704"/>
      <dgm:spPr/>
    </dgm:pt>
    <dgm:pt modelId="{7B9FDD12-EE6F-4DF6-8B6F-0749FBABA044}" type="pres">
      <dgm:prSet presAssocID="{D25CEBA8-983C-400C-81A2-45BFE3A86E0C}" presName="textNode" presStyleLbl="bgShp" presStyleIdx="0" presStyleCnt="7"/>
      <dgm:spPr/>
    </dgm:pt>
    <dgm:pt modelId="{15EAC771-52F7-4CC0-B345-340BECCE9C5B}" type="pres">
      <dgm:prSet presAssocID="{D25CEBA8-983C-400C-81A2-45BFE3A86E0C}" presName="compChildNode" presStyleCnt="0"/>
      <dgm:spPr/>
    </dgm:pt>
    <dgm:pt modelId="{A197AC8E-876B-4262-93B0-66603C361B91}" type="pres">
      <dgm:prSet presAssocID="{D25CEBA8-983C-400C-81A2-45BFE3A86E0C}" presName="theInnerList" presStyleCnt="0"/>
      <dgm:spPr/>
    </dgm:pt>
    <dgm:pt modelId="{B40EB7E4-1D4F-472E-8DC2-241FC011DEAE}" type="pres">
      <dgm:prSet presAssocID="{FDE9D9C2-DC69-4AD4-B146-2C9852D8ACAA}" presName="childNode" presStyleLbl="node1" presStyleIdx="0" presStyleCnt="23">
        <dgm:presLayoutVars>
          <dgm:bulletEnabled val="1"/>
        </dgm:presLayoutVars>
      </dgm:prSet>
      <dgm:spPr/>
    </dgm:pt>
    <dgm:pt modelId="{F69F7E68-B925-47D1-B186-37492E152236}" type="pres">
      <dgm:prSet presAssocID="{FDE9D9C2-DC69-4AD4-B146-2C9852D8ACAA}" presName="aSpace2" presStyleCnt="0"/>
      <dgm:spPr/>
    </dgm:pt>
    <dgm:pt modelId="{CAF2F26A-F879-4643-91B3-AB14DDDBCEBA}" type="pres">
      <dgm:prSet presAssocID="{D3DF5982-C6F9-45CF-8C8F-224D31FE0769}" presName="childNode" presStyleLbl="node1" presStyleIdx="1" presStyleCnt="23">
        <dgm:presLayoutVars>
          <dgm:bulletEnabled val="1"/>
        </dgm:presLayoutVars>
      </dgm:prSet>
      <dgm:spPr/>
    </dgm:pt>
    <dgm:pt modelId="{F909F10F-7055-41BB-A748-1D41DC29B1ED}" type="pres">
      <dgm:prSet presAssocID="{D3DF5982-C6F9-45CF-8C8F-224D31FE0769}" presName="aSpace2" presStyleCnt="0"/>
      <dgm:spPr/>
    </dgm:pt>
    <dgm:pt modelId="{9EF1A017-C2EB-4E71-A195-58B17C866D8F}" type="pres">
      <dgm:prSet presAssocID="{09F57CB6-EA97-4922-AE8E-766BD80727A3}" presName="childNode" presStyleLbl="node1" presStyleIdx="2" presStyleCnt="23">
        <dgm:presLayoutVars>
          <dgm:bulletEnabled val="1"/>
        </dgm:presLayoutVars>
      </dgm:prSet>
      <dgm:spPr/>
    </dgm:pt>
    <dgm:pt modelId="{DCFE91A0-7157-41D6-8F38-CED0146E7718}" type="pres">
      <dgm:prSet presAssocID="{09F57CB6-EA97-4922-AE8E-766BD80727A3}" presName="aSpace2" presStyleCnt="0"/>
      <dgm:spPr/>
    </dgm:pt>
    <dgm:pt modelId="{945636DF-EB23-4BAA-AB34-55ED9B8C597A}" type="pres">
      <dgm:prSet presAssocID="{F2128E76-3A27-41CD-BC22-254BB7027404}" presName="childNode" presStyleLbl="node1" presStyleIdx="3" presStyleCnt="23">
        <dgm:presLayoutVars>
          <dgm:bulletEnabled val="1"/>
        </dgm:presLayoutVars>
      </dgm:prSet>
      <dgm:spPr/>
    </dgm:pt>
    <dgm:pt modelId="{EA3943B6-FD03-4E65-A6D9-11E324BE4710}" type="pres">
      <dgm:prSet presAssocID="{D25CEBA8-983C-400C-81A2-45BFE3A86E0C}" presName="aSpace" presStyleCnt="0"/>
      <dgm:spPr/>
    </dgm:pt>
    <dgm:pt modelId="{63693C47-6B38-40CF-A6A7-9F470EB06515}" type="pres">
      <dgm:prSet presAssocID="{123E3DC9-1520-4CAB-A74F-BAF7EF925381}" presName="compNode" presStyleCnt="0"/>
      <dgm:spPr/>
    </dgm:pt>
    <dgm:pt modelId="{838DA5C6-3F6B-4175-BA79-7FB04461B4C0}" type="pres">
      <dgm:prSet presAssocID="{123E3DC9-1520-4CAB-A74F-BAF7EF925381}" presName="aNode" presStyleLbl="bgShp" presStyleIdx="1" presStyleCnt="7"/>
      <dgm:spPr/>
    </dgm:pt>
    <dgm:pt modelId="{A5EA5F56-1A76-47F1-858E-8D0CA0F67987}" type="pres">
      <dgm:prSet presAssocID="{123E3DC9-1520-4CAB-A74F-BAF7EF925381}" presName="textNode" presStyleLbl="bgShp" presStyleIdx="1" presStyleCnt="7"/>
      <dgm:spPr/>
    </dgm:pt>
    <dgm:pt modelId="{5A8DE52F-028D-4F12-9C89-594053A42214}" type="pres">
      <dgm:prSet presAssocID="{123E3DC9-1520-4CAB-A74F-BAF7EF925381}" presName="compChildNode" presStyleCnt="0"/>
      <dgm:spPr/>
    </dgm:pt>
    <dgm:pt modelId="{48BE8B41-DEA2-48F2-846E-5AF1BAE52430}" type="pres">
      <dgm:prSet presAssocID="{123E3DC9-1520-4CAB-A74F-BAF7EF925381}" presName="theInnerList" presStyleCnt="0"/>
      <dgm:spPr/>
    </dgm:pt>
    <dgm:pt modelId="{59DE4791-B769-4EDA-8093-C725D1EE83EB}" type="pres">
      <dgm:prSet presAssocID="{F31301DE-7748-4A0C-8301-D331F13ED3BA}" presName="childNode" presStyleLbl="node1" presStyleIdx="4" presStyleCnt="23" custLinFactNeighborX="-35" custLinFactNeighborY="-6109">
        <dgm:presLayoutVars>
          <dgm:bulletEnabled val="1"/>
        </dgm:presLayoutVars>
      </dgm:prSet>
      <dgm:spPr/>
    </dgm:pt>
    <dgm:pt modelId="{F41A2B18-46FF-4501-8959-8C331C6FBC2F}" type="pres">
      <dgm:prSet presAssocID="{F31301DE-7748-4A0C-8301-D331F13ED3BA}" presName="aSpace2" presStyleCnt="0"/>
      <dgm:spPr/>
    </dgm:pt>
    <dgm:pt modelId="{0E91D48C-A15A-444C-BFB9-4754CA4A195D}" type="pres">
      <dgm:prSet presAssocID="{04A76C17-69FE-434C-80F0-EB44E5EF00BD}" presName="childNode" presStyleLbl="node1" presStyleIdx="5" presStyleCnt="23">
        <dgm:presLayoutVars>
          <dgm:bulletEnabled val="1"/>
        </dgm:presLayoutVars>
      </dgm:prSet>
      <dgm:spPr/>
    </dgm:pt>
    <dgm:pt modelId="{F959790E-126B-4773-85E2-A80D67A69E87}" type="pres">
      <dgm:prSet presAssocID="{04A76C17-69FE-434C-80F0-EB44E5EF00BD}" presName="aSpace2" presStyleCnt="0"/>
      <dgm:spPr/>
    </dgm:pt>
    <dgm:pt modelId="{03884D1E-433C-49C0-AB2A-8BF4B413AC45}" type="pres">
      <dgm:prSet presAssocID="{06FDD3C3-4BCE-4EBD-9F97-4AEE933EB149}" presName="childNode" presStyleLbl="node1" presStyleIdx="6" presStyleCnt="23">
        <dgm:presLayoutVars>
          <dgm:bulletEnabled val="1"/>
        </dgm:presLayoutVars>
      </dgm:prSet>
      <dgm:spPr/>
    </dgm:pt>
    <dgm:pt modelId="{8D5149EB-FC86-40A7-B38E-80C881B3A2CD}" type="pres">
      <dgm:prSet presAssocID="{06FDD3C3-4BCE-4EBD-9F97-4AEE933EB149}" presName="aSpace2" presStyleCnt="0"/>
      <dgm:spPr/>
    </dgm:pt>
    <dgm:pt modelId="{3EEDCA14-A848-4306-A6C4-A62F03BA177E}" type="pres">
      <dgm:prSet presAssocID="{A6C644B4-54E2-4DE6-BA85-105B4764FEAA}" presName="childNode" presStyleLbl="node1" presStyleIdx="7" presStyleCnt="23">
        <dgm:presLayoutVars>
          <dgm:bulletEnabled val="1"/>
        </dgm:presLayoutVars>
      </dgm:prSet>
      <dgm:spPr/>
    </dgm:pt>
    <dgm:pt modelId="{497F6C4A-CA7A-41B0-AF43-A4A6116A5415}" type="pres">
      <dgm:prSet presAssocID="{123E3DC9-1520-4CAB-A74F-BAF7EF925381}" presName="aSpace" presStyleCnt="0"/>
      <dgm:spPr/>
    </dgm:pt>
    <dgm:pt modelId="{79D34192-18B1-4134-A0B2-7CD29C83FD3C}" type="pres">
      <dgm:prSet presAssocID="{9B803C37-2B0C-4BB0-80AF-96803284A607}" presName="compNode" presStyleCnt="0"/>
      <dgm:spPr/>
    </dgm:pt>
    <dgm:pt modelId="{CB37AA86-EDDA-4A5C-AF84-4DFC8B06E34D}" type="pres">
      <dgm:prSet presAssocID="{9B803C37-2B0C-4BB0-80AF-96803284A607}" presName="aNode" presStyleLbl="bgShp" presStyleIdx="2" presStyleCnt="7"/>
      <dgm:spPr/>
    </dgm:pt>
    <dgm:pt modelId="{D220D441-468C-4AE0-BDF7-1FF9FFA8E346}" type="pres">
      <dgm:prSet presAssocID="{9B803C37-2B0C-4BB0-80AF-96803284A607}" presName="textNode" presStyleLbl="bgShp" presStyleIdx="2" presStyleCnt="7"/>
      <dgm:spPr/>
    </dgm:pt>
    <dgm:pt modelId="{9E757160-F9BD-4453-B529-5212129D9B7E}" type="pres">
      <dgm:prSet presAssocID="{9B803C37-2B0C-4BB0-80AF-96803284A607}" presName="compChildNode" presStyleCnt="0"/>
      <dgm:spPr/>
    </dgm:pt>
    <dgm:pt modelId="{9863490A-B817-49ED-80EC-A1B0B3AEBD09}" type="pres">
      <dgm:prSet presAssocID="{9B803C37-2B0C-4BB0-80AF-96803284A607}" presName="theInnerList" presStyleCnt="0"/>
      <dgm:spPr/>
    </dgm:pt>
    <dgm:pt modelId="{D9D417B2-7309-407C-8018-0D39E8FB70E1}" type="pres">
      <dgm:prSet presAssocID="{86B06021-CC42-47B6-AD49-96840BAA8679}" presName="childNode" presStyleLbl="node1" presStyleIdx="8" presStyleCnt="23">
        <dgm:presLayoutVars>
          <dgm:bulletEnabled val="1"/>
        </dgm:presLayoutVars>
      </dgm:prSet>
      <dgm:spPr/>
    </dgm:pt>
    <dgm:pt modelId="{D190761D-B0EC-416A-8201-730BC873E4B0}" type="pres">
      <dgm:prSet presAssocID="{86B06021-CC42-47B6-AD49-96840BAA8679}" presName="aSpace2" presStyleCnt="0"/>
      <dgm:spPr/>
    </dgm:pt>
    <dgm:pt modelId="{F31DD7AD-94F1-4C61-BADB-54C8AEA9ECA7}" type="pres">
      <dgm:prSet presAssocID="{29CA662E-F861-4C89-9C3A-625FC27F4C62}" presName="childNode" presStyleLbl="node1" presStyleIdx="9" presStyleCnt="23">
        <dgm:presLayoutVars>
          <dgm:bulletEnabled val="1"/>
        </dgm:presLayoutVars>
      </dgm:prSet>
      <dgm:spPr/>
    </dgm:pt>
    <dgm:pt modelId="{77C7016E-8FF2-4F58-9D32-887ABBB2602F}" type="pres">
      <dgm:prSet presAssocID="{29CA662E-F861-4C89-9C3A-625FC27F4C62}" presName="aSpace2" presStyleCnt="0"/>
      <dgm:spPr/>
    </dgm:pt>
    <dgm:pt modelId="{90D9DB33-954C-453D-8DBA-C801962CC0B1}" type="pres">
      <dgm:prSet presAssocID="{856DC665-849D-46CC-AA88-8C531F426F1D}" presName="childNode" presStyleLbl="node1" presStyleIdx="10" presStyleCnt="23" custScaleX="106423" custScaleY="131646" custLinFactNeighborX="-2955" custLinFactNeighborY="-31023">
        <dgm:presLayoutVars>
          <dgm:bulletEnabled val="1"/>
        </dgm:presLayoutVars>
      </dgm:prSet>
      <dgm:spPr/>
    </dgm:pt>
    <dgm:pt modelId="{75EB0ACA-4F18-4FFF-9E7F-BBE04BBB62FD}" type="pres">
      <dgm:prSet presAssocID="{9B803C37-2B0C-4BB0-80AF-96803284A607}" presName="aSpace" presStyleCnt="0"/>
      <dgm:spPr/>
    </dgm:pt>
    <dgm:pt modelId="{0EA5239B-C91C-4F9C-AFE1-11D007013F5C}" type="pres">
      <dgm:prSet presAssocID="{8B46A5F0-9B86-4BB0-A088-6648B1FA185C}" presName="compNode" presStyleCnt="0"/>
      <dgm:spPr/>
    </dgm:pt>
    <dgm:pt modelId="{D2239E54-A018-487D-9679-5EADC02D827B}" type="pres">
      <dgm:prSet presAssocID="{8B46A5F0-9B86-4BB0-A088-6648B1FA185C}" presName="aNode" presStyleLbl="bgShp" presStyleIdx="3" presStyleCnt="7"/>
      <dgm:spPr/>
    </dgm:pt>
    <dgm:pt modelId="{5F4377AA-CBA5-4686-B98C-0B20AA636CFA}" type="pres">
      <dgm:prSet presAssocID="{8B46A5F0-9B86-4BB0-A088-6648B1FA185C}" presName="textNode" presStyleLbl="bgShp" presStyleIdx="3" presStyleCnt="7"/>
      <dgm:spPr/>
    </dgm:pt>
    <dgm:pt modelId="{138C7D9D-7B2A-4DCB-872D-06355771D3E5}" type="pres">
      <dgm:prSet presAssocID="{8B46A5F0-9B86-4BB0-A088-6648B1FA185C}" presName="compChildNode" presStyleCnt="0"/>
      <dgm:spPr/>
    </dgm:pt>
    <dgm:pt modelId="{CB271138-A96D-46B7-A62D-C5772C6AF7F3}" type="pres">
      <dgm:prSet presAssocID="{8B46A5F0-9B86-4BB0-A088-6648B1FA185C}" presName="theInnerList" presStyleCnt="0"/>
      <dgm:spPr/>
    </dgm:pt>
    <dgm:pt modelId="{DEECC4E8-9F20-4068-B252-38E5060A0E3F}" type="pres">
      <dgm:prSet presAssocID="{8B45169A-C7F7-48A9-9B7B-351329947BC6}" presName="childNode" presStyleLbl="node1" presStyleIdx="11" presStyleCnt="23" custLinFactNeighborX="-41" custLinFactNeighborY="-7633">
        <dgm:presLayoutVars>
          <dgm:bulletEnabled val="1"/>
        </dgm:presLayoutVars>
      </dgm:prSet>
      <dgm:spPr/>
    </dgm:pt>
    <dgm:pt modelId="{10B05A81-CC4F-4B4E-811F-2F8DF35394AF}" type="pres">
      <dgm:prSet presAssocID="{8B45169A-C7F7-48A9-9B7B-351329947BC6}" presName="aSpace2" presStyleCnt="0"/>
      <dgm:spPr/>
    </dgm:pt>
    <dgm:pt modelId="{1A0CE7DE-E465-4794-AB52-C1DBE6A637E1}" type="pres">
      <dgm:prSet presAssocID="{1DD32C98-6B5F-4EFA-BBC9-2BC4E1EFC6A9}" presName="childNode" presStyleLbl="node1" presStyleIdx="12" presStyleCnt="23">
        <dgm:presLayoutVars>
          <dgm:bulletEnabled val="1"/>
        </dgm:presLayoutVars>
      </dgm:prSet>
      <dgm:spPr/>
    </dgm:pt>
    <dgm:pt modelId="{19D33D91-DF1B-4E97-BC99-9737F0B04F5C}" type="pres">
      <dgm:prSet presAssocID="{1DD32C98-6B5F-4EFA-BBC9-2BC4E1EFC6A9}" presName="aSpace2" presStyleCnt="0"/>
      <dgm:spPr/>
    </dgm:pt>
    <dgm:pt modelId="{E7E42C48-961D-4092-AF97-FDA112BE836C}" type="pres">
      <dgm:prSet presAssocID="{F29F78D0-C057-4DD1-A507-8661153DCAB2}" presName="childNode" presStyleLbl="node1" presStyleIdx="13" presStyleCnt="23">
        <dgm:presLayoutVars>
          <dgm:bulletEnabled val="1"/>
        </dgm:presLayoutVars>
      </dgm:prSet>
      <dgm:spPr/>
    </dgm:pt>
    <dgm:pt modelId="{94D73D88-336E-459A-8D32-658079B45F35}" type="pres">
      <dgm:prSet presAssocID="{8B46A5F0-9B86-4BB0-A088-6648B1FA185C}" presName="aSpace" presStyleCnt="0"/>
      <dgm:spPr/>
    </dgm:pt>
    <dgm:pt modelId="{A190695A-56FE-4EBA-9FCD-A7B272BF8CC9}" type="pres">
      <dgm:prSet presAssocID="{68C8F463-A842-4B92-9145-8C6DB1ED0441}" presName="compNode" presStyleCnt="0"/>
      <dgm:spPr/>
    </dgm:pt>
    <dgm:pt modelId="{6165C334-CDEB-4544-91CF-6EAD6E225537}" type="pres">
      <dgm:prSet presAssocID="{68C8F463-A842-4B92-9145-8C6DB1ED0441}" presName="aNode" presStyleLbl="bgShp" presStyleIdx="4" presStyleCnt="7"/>
      <dgm:spPr/>
    </dgm:pt>
    <dgm:pt modelId="{BA386CD3-8C2A-4D57-A92D-FCD3E21653D8}" type="pres">
      <dgm:prSet presAssocID="{68C8F463-A842-4B92-9145-8C6DB1ED0441}" presName="textNode" presStyleLbl="bgShp" presStyleIdx="4" presStyleCnt="7"/>
      <dgm:spPr/>
    </dgm:pt>
    <dgm:pt modelId="{4E7B6219-816F-4F82-A78F-CA5D965A13DB}" type="pres">
      <dgm:prSet presAssocID="{68C8F463-A842-4B92-9145-8C6DB1ED0441}" presName="compChildNode" presStyleCnt="0"/>
      <dgm:spPr/>
    </dgm:pt>
    <dgm:pt modelId="{03EF5031-EC8E-4792-9233-09F366E449ED}" type="pres">
      <dgm:prSet presAssocID="{68C8F463-A842-4B92-9145-8C6DB1ED0441}" presName="theInnerList" presStyleCnt="0"/>
      <dgm:spPr/>
    </dgm:pt>
    <dgm:pt modelId="{2DBB763F-05D1-48CA-B855-CDBAD5A13418}" type="pres">
      <dgm:prSet presAssocID="{88B554E1-38CC-456A-AE2B-0DE9E5DD87C2}" presName="childNode" presStyleLbl="node1" presStyleIdx="14" presStyleCnt="23">
        <dgm:presLayoutVars>
          <dgm:bulletEnabled val="1"/>
        </dgm:presLayoutVars>
      </dgm:prSet>
      <dgm:spPr/>
    </dgm:pt>
    <dgm:pt modelId="{4F8A0C8B-AC17-4DC3-9DD2-D0EDCDCCBD3D}" type="pres">
      <dgm:prSet presAssocID="{88B554E1-38CC-456A-AE2B-0DE9E5DD87C2}" presName="aSpace2" presStyleCnt="0"/>
      <dgm:spPr/>
    </dgm:pt>
    <dgm:pt modelId="{5F38DB8E-FB0D-4C79-99D6-3E2D1F7C11CA}" type="pres">
      <dgm:prSet presAssocID="{BC178E12-2DD6-42C5-83CD-B33366BE8C8B}" presName="childNode" presStyleLbl="node1" presStyleIdx="15" presStyleCnt="23">
        <dgm:presLayoutVars>
          <dgm:bulletEnabled val="1"/>
        </dgm:presLayoutVars>
      </dgm:prSet>
      <dgm:spPr/>
    </dgm:pt>
    <dgm:pt modelId="{15DE5FFC-F3A1-494D-93EE-AF771A05B1DF}" type="pres">
      <dgm:prSet presAssocID="{BC178E12-2DD6-42C5-83CD-B33366BE8C8B}" presName="aSpace2" presStyleCnt="0"/>
      <dgm:spPr/>
    </dgm:pt>
    <dgm:pt modelId="{4527BD46-A3B7-4F12-8AB0-68D6A9D4FD4D}" type="pres">
      <dgm:prSet presAssocID="{E27DC5BB-A12B-440D-9A6A-EBED678CC482}" presName="childNode" presStyleLbl="node1" presStyleIdx="16" presStyleCnt="23">
        <dgm:presLayoutVars>
          <dgm:bulletEnabled val="1"/>
        </dgm:presLayoutVars>
      </dgm:prSet>
      <dgm:spPr/>
    </dgm:pt>
    <dgm:pt modelId="{EAA32D88-C2BC-4F36-B786-A6275A86281B}" type="pres">
      <dgm:prSet presAssocID="{E27DC5BB-A12B-440D-9A6A-EBED678CC482}" presName="aSpace2" presStyleCnt="0"/>
      <dgm:spPr/>
    </dgm:pt>
    <dgm:pt modelId="{229E9255-E18E-493B-B73E-A97AFC88185F}" type="pres">
      <dgm:prSet presAssocID="{04E3C06D-76DB-42A2-8935-E1CA0A27AD7C}" presName="childNode" presStyleLbl="node1" presStyleIdx="17" presStyleCnt="23">
        <dgm:presLayoutVars>
          <dgm:bulletEnabled val="1"/>
        </dgm:presLayoutVars>
      </dgm:prSet>
      <dgm:spPr/>
    </dgm:pt>
    <dgm:pt modelId="{D4EB6C6B-06A1-4B47-84B4-6832B6958E17}" type="pres">
      <dgm:prSet presAssocID="{68C8F463-A842-4B92-9145-8C6DB1ED0441}" presName="aSpace" presStyleCnt="0"/>
      <dgm:spPr/>
    </dgm:pt>
    <dgm:pt modelId="{7568C362-7D10-48A2-859D-C2C92EF78365}" type="pres">
      <dgm:prSet presAssocID="{3EF05855-D51F-463B-98F4-5337DFF783F5}" presName="compNode" presStyleCnt="0"/>
      <dgm:spPr/>
    </dgm:pt>
    <dgm:pt modelId="{41529347-3AC0-491D-8FA0-8E7E361F423C}" type="pres">
      <dgm:prSet presAssocID="{3EF05855-D51F-463B-98F4-5337DFF783F5}" presName="aNode" presStyleLbl="bgShp" presStyleIdx="5" presStyleCnt="7"/>
      <dgm:spPr/>
    </dgm:pt>
    <dgm:pt modelId="{3DA0E24B-3D1D-4325-A970-9B043B1E3DA9}" type="pres">
      <dgm:prSet presAssocID="{3EF05855-D51F-463B-98F4-5337DFF783F5}" presName="textNode" presStyleLbl="bgShp" presStyleIdx="5" presStyleCnt="7"/>
      <dgm:spPr/>
    </dgm:pt>
    <dgm:pt modelId="{130BDBE0-FA02-45D2-B0D6-2999E0874CD2}" type="pres">
      <dgm:prSet presAssocID="{3EF05855-D51F-463B-98F4-5337DFF783F5}" presName="compChildNode" presStyleCnt="0"/>
      <dgm:spPr/>
    </dgm:pt>
    <dgm:pt modelId="{369961AA-EB98-4FA0-AD23-A3EB49CD3BC9}" type="pres">
      <dgm:prSet presAssocID="{3EF05855-D51F-463B-98F4-5337DFF783F5}" presName="theInnerList" presStyleCnt="0"/>
      <dgm:spPr/>
    </dgm:pt>
    <dgm:pt modelId="{68C6ABA0-800E-4842-A8A8-301C7FCDD3C7}" type="pres">
      <dgm:prSet presAssocID="{E6245D45-849D-4455-9D72-1F1ACDAAF81C}" presName="childNode" presStyleLbl="node1" presStyleIdx="18" presStyleCnt="23">
        <dgm:presLayoutVars>
          <dgm:bulletEnabled val="1"/>
        </dgm:presLayoutVars>
      </dgm:prSet>
      <dgm:spPr/>
    </dgm:pt>
    <dgm:pt modelId="{B5AD8185-CEA1-4A3C-A5F4-D23617F624EB}" type="pres">
      <dgm:prSet presAssocID="{E6245D45-849D-4455-9D72-1F1ACDAAF81C}" presName="aSpace2" presStyleCnt="0"/>
      <dgm:spPr/>
    </dgm:pt>
    <dgm:pt modelId="{94E6329A-6F6E-443C-B726-B0E0D9F40BDE}" type="pres">
      <dgm:prSet presAssocID="{959D501E-4D40-4ED1-AA00-170C08CACE30}" presName="childNode" presStyleLbl="node1" presStyleIdx="19" presStyleCnt="23">
        <dgm:presLayoutVars>
          <dgm:bulletEnabled val="1"/>
        </dgm:presLayoutVars>
      </dgm:prSet>
      <dgm:spPr/>
    </dgm:pt>
    <dgm:pt modelId="{C296C675-B22C-4C89-843E-C22503D57D1F}" type="pres">
      <dgm:prSet presAssocID="{3EF05855-D51F-463B-98F4-5337DFF783F5}" presName="aSpace" presStyleCnt="0"/>
      <dgm:spPr/>
    </dgm:pt>
    <dgm:pt modelId="{A7BB8A33-ECF0-4A28-BF3B-2243E3B4A788}" type="pres">
      <dgm:prSet presAssocID="{7E883AAA-669C-47F7-96C6-B7106356DF8A}" presName="compNode" presStyleCnt="0"/>
      <dgm:spPr/>
    </dgm:pt>
    <dgm:pt modelId="{F7BBEE71-6432-4CC2-B4A0-F6AB3069AD74}" type="pres">
      <dgm:prSet presAssocID="{7E883AAA-669C-47F7-96C6-B7106356DF8A}" presName="aNode" presStyleLbl="bgShp" presStyleIdx="6" presStyleCnt="7"/>
      <dgm:spPr/>
    </dgm:pt>
    <dgm:pt modelId="{BAA083EE-1042-4226-AC67-4A461718BE13}" type="pres">
      <dgm:prSet presAssocID="{7E883AAA-669C-47F7-96C6-B7106356DF8A}" presName="textNode" presStyleLbl="bgShp" presStyleIdx="6" presStyleCnt="7"/>
      <dgm:spPr/>
    </dgm:pt>
    <dgm:pt modelId="{BDDEE386-11CE-4A4E-BA7E-C5FC919B0549}" type="pres">
      <dgm:prSet presAssocID="{7E883AAA-669C-47F7-96C6-B7106356DF8A}" presName="compChildNode" presStyleCnt="0"/>
      <dgm:spPr/>
    </dgm:pt>
    <dgm:pt modelId="{AE4290EF-0145-4662-A114-79AFA946E46C}" type="pres">
      <dgm:prSet presAssocID="{7E883AAA-669C-47F7-96C6-B7106356DF8A}" presName="theInnerList" presStyleCnt="0"/>
      <dgm:spPr/>
    </dgm:pt>
    <dgm:pt modelId="{534C2904-0156-4F20-9352-424944C67F7E}" type="pres">
      <dgm:prSet presAssocID="{1B548EDC-4EC4-49F1-9F59-EA1CDAADB0CB}" presName="childNode" presStyleLbl="node1" presStyleIdx="20" presStyleCnt="23">
        <dgm:presLayoutVars>
          <dgm:bulletEnabled val="1"/>
        </dgm:presLayoutVars>
      </dgm:prSet>
      <dgm:spPr/>
    </dgm:pt>
    <dgm:pt modelId="{B1649C0D-C158-4F02-9B8C-C389AAC074A9}" type="pres">
      <dgm:prSet presAssocID="{1B548EDC-4EC4-49F1-9F59-EA1CDAADB0CB}" presName="aSpace2" presStyleCnt="0"/>
      <dgm:spPr/>
    </dgm:pt>
    <dgm:pt modelId="{2E725BA1-607A-4443-BEB4-A6E1A24D7CCA}" type="pres">
      <dgm:prSet presAssocID="{120DC66C-28BF-45C3-ABE3-760285BCD6D7}" presName="childNode" presStyleLbl="node1" presStyleIdx="21" presStyleCnt="23">
        <dgm:presLayoutVars>
          <dgm:bulletEnabled val="1"/>
        </dgm:presLayoutVars>
      </dgm:prSet>
      <dgm:spPr/>
    </dgm:pt>
    <dgm:pt modelId="{38E23CA2-715F-4412-8418-3120AC5B22DC}" type="pres">
      <dgm:prSet presAssocID="{120DC66C-28BF-45C3-ABE3-760285BCD6D7}" presName="aSpace2" presStyleCnt="0"/>
      <dgm:spPr/>
    </dgm:pt>
    <dgm:pt modelId="{35B01208-8185-4AA8-9207-B33339CEC41F}" type="pres">
      <dgm:prSet presAssocID="{7E5F75E4-E2DE-449B-8ED0-B3B4F31DB4F0}" presName="childNode" presStyleLbl="node1" presStyleIdx="22" presStyleCnt="23">
        <dgm:presLayoutVars>
          <dgm:bulletEnabled val="1"/>
        </dgm:presLayoutVars>
      </dgm:prSet>
      <dgm:spPr/>
    </dgm:pt>
  </dgm:ptLst>
  <dgm:cxnLst>
    <dgm:cxn modelId="{F635A706-DBF4-43C3-BE76-2CB9984D1112}" type="presOf" srcId="{F2128E76-3A27-41CD-BC22-254BB7027404}" destId="{945636DF-EB23-4BAA-AB34-55ED9B8C597A}" srcOrd="0" destOrd="0" presId="urn:microsoft.com/office/officeart/2005/8/layout/lProcess2"/>
    <dgm:cxn modelId="{BC7A250B-11B0-473D-B5E5-4E36DD716348}" type="presOf" srcId="{5F44911D-1987-462B-B167-9D7EE046F4A9}" destId="{90D9DB33-954C-453D-8DBA-C801962CC0B1}" srcOrd="0" destOrd="4" presId="urn:microsoft.com/office/officeart/2005/8/layout/lProcess2"/>
    <dgm:cxn modelId="{4E61040C-F3E9-459D-800B-6326D6632DDF}" srcId="{7E883AAA-669C-47F7-96C6-B7106356DF8A}" destId="{120DC66C-28BF-45C3-ABE3-760285BCD6D7}" srcOrd="1" destOrd="0" parTransId="{F669E9E0-8841-4905-A057-E9BB23498B41}" sibTransId="{42A0DB5A-EC6D-4603-AC4D-64818D2DC8EB}"/>
    <dgm:cxn modelId="{EF346F0D-D100-4375-A2F1-20A8C6650E3E}" type="presOf" srcId="{7E5F75E4-E2DE-449B-8ED0-B3B4F31DB4F0}" destId="{35B01208-8185-4AA8-9207-B33339CEC41F}" srcOrd="0" destOrd="0" presId="urn:microsoft.com/office/officeart/2005/8/layout/lProcess2"/>
    <dgm:cxn modelId="{25E63510-46F0-4EBB-90E5-F713EC03B163}" srcId="{96176838-DEC1-4EDA-9E86-08816389EB53}" destId="{D25CEBA8-983C-400C-81A2-45BFE3A86E0C}" srcOrd="0" destOrd="0" parTransId="{0BB135E7-E71D-4201-8206-70B61857DA65}" sibTransId="{FFE548A6-6963-4E54-A42E-FF0054E6E4FE}"/>
    <dgm:cxn modelId="{DC980612-B925-4423-B0F4-60902B4A9D84}" type="presOf" srcId="{8B46A5F0-9B86-4BB0-A088-6648B1FA185C}" destId="{5F4377AA-CBA5-4686-B98C-0B20AA636CFA}" srcOrd="1" destOrd="0" presId="urn:microsoft.com/office/officeart/2005/8/layout/lProcess2"/>
    <dgm:cxn modelId="{B61CE515-E9EA-4B58-9768-707EA49B025F}" type="presOf" srcId="{A6C644B4-54E2-4DE6-BA85-105B4764FEAA}" destId="{3EEDCA14-A848-4306-A6C4-A62F03BA177E}" srcOrd="0" destOrd="0" presId="urn:microsoft.com/office/officeart/2005/8/layout/lProcess2"/>
    <dgm:cxn modelId="{1493A61D-DA1E-4C95-8982-923E4B4CC067}" type="presOf" srcId="{E6245D45-849D-4455-9D72-1F1ACDAAF81C}" destId="{68C6ABA0-800E-4842-A8A8-301C7FCDD3C7}" srcOrd="0" destOrd="0" presId="urn:microsoft.com/office/officeart/2005/8/layout/lProcess2"/>
    <dgm:cxn modelId="{56AF1E1E-2307-4D6D-828E-47271AB6A703}" type="presOf" srcId="{88B554E1-38CC-456A-AE2B-0DE9E5DD87C2}" destId="{2DBB763F-05D1-48CA-B855-CDBAD5A13418}" srcOrd="0" destOrd="0" presId="urn:microsoft.com/office/officeart/2005/8/layout/lProcess2"/>
    <dgm:cxn modelId="{557B4B1E-4431-4B25-8F78-B8AE3C2C7E6A}" type="presOf" srcId="{04E3C06D-76DB-42A2-8935-E1CA0A27AD7C}" destId="{229E9255-E18E-493B-B73E-A97AFC88185F}" srcOrd="0" destOrd="0" presId="urn:microsoft.com/office/officeart/2005/8/layout/lProcess2"/>
    <dgm:cxn modelId="{B5AA881E-C9BA-46F6-83C9-05AB4D339813}" srcId="{8B46A5F0-9B86-4BB0-A088-6648B1FA185C}" destId="{F29F78D0-C057-4DD1-A507-8661153DCAB2}" srcOrd="2" destOrd="0" parTransId="{EA3F8A2F-3232-4EEC-AEC6-8F87A412EE40}" sibTransId="{207C99BF-3E6E-4AF3-87B3-759747BC6A8F}"/>
    <dgm:cxn modelId="{B704431F-2B6E-4FDB-9290-4B5CBBB8BD3F}" srcId="{96176838-DEC1-4EDA-9E86-08816389EB53}" destId="{8B46A5F0-9B86-4BB0-A088-6648B1FA185C}" srcOrd="3" destOrd="0" parTransId="{C12651CC-E0C2-4E87-B6D0-FDBC007D7451}" sibTransId="{5A419521-D4EB-4146-801B-2038DAD3EAEC}"/>
    <dgm:cxn modelId="{E0B95F20-136F-403E-98B0-BB7759677890}" type="presOf" srcId="{86B06021-CC42-47B6-AD49-96840BAA8679}" destId="{D9D417B2-7309-407C-8018-0D39E8FB70E1}" srcOrd="0" destOrd="0" presId="urn:microsoft.com/office/officeart/2005/8/layout/lProcess2"/>
    <dgm:cxn modelId="{5DF13621-8ABA-4AEA-9F6A-444EFC2F1ECE}" type="presOf" srcId="{09F57CB6-EA97-4922-AE8E-766BD80727A3}" destId="{9EF1A017-C2EB-4E71-A195-58B17C866D8F}" srcOrd="0" destOrd="0" presId="urn:microsoft.com/office/officeart/2005/8/layout/lProcess2"/>
    <dgm:cxn modelId="{AC0F7A25-0E16-4FF0-B41E-7BB239633C96}" srcId="{856DC665-849D-46CC-AA88-8C531F426F1D}" destId="{62371357-7D3D-4E83-817C-FC1354DB2F0E}" srcOrd="2" destOrd="0" parTransId="{0ED2CEE0-D7A0-486A-8963-B9ADE5DDC1FD}" sibTransId="{E4D4A124-94E8-4399-ADF2-8003EA6C1A5E}"/>
    <dgm:cxn modelId="{7ECC7C29-77C2-422D-AADA-51E1F311B800}" type="presOf" srcId="{BC178E12-2DD6-42C5-83CD-B33366BE8C8B}" destId="{5F38DB8E-FB0D-4C79-99D6-3E2D1F7C11CA}" srcOrd="0" destOrd="0" presId="urn:microsoft.com/office/officeart/2005/8/layout/lProcess2"/>
    <dgm:cxn modelId="{CD4C472D-26B8-4271-B65C-131E953A578E}" type="presOf" srcId="{123E3DC9-1520-4CAB-A74F-BAF7EF925381}" destId="{838DA5C6-3F6B-4175-BA79-7FB04461B4C0}" srcOrd="0" destOrd="0" presId="urn:microsoft.com/office/officeart/2005/8/layout/lProcess2"/>
    <dgm:cxn modelId="{2354EC30-FEB4-4386-8C0F-4C7E58D066E3}" srcId="{123E3DC9-1520-4CAB-A74F-BAF7EF925381}" destId="{06FDD3C3-4BCE-4EBD-9F97-4AEE933EB149}" srcOrd="2" destOrd="0" parTransId="{43AFF17B-FE0F-467C-B88D-34F8F89C4EA7}" sibTransId="{129DA308-81B8-4BFC-ADD8-556B364D1B92}"/>
    <dgm:cxn modelId="{DAC0DA31-9E8D-4669-B9BE-D4B705347F78}" srcId="{96176838-DEC1-4EDA-9E86-08816389EB53}" destId="{68C8F463-A842-4B92-9145-8C6DB1ED0441}" srcOrd="4" destOrd="0" parTransId="{D8208060-C28F-47B8-A149-FAC1BD9B490A}" sibTransId="{5C092E10-FD13-4CEC-9BC2-BBCFD850EB58}"/>
    <dgm:cxn modelId="{C8C1B834-A5BC-4D05-8019-18D21791754E}" srcId="{68C8F463-A842-4B92-9145-8C6DB1ED0441}" destId="{BC178E12-2DD6-42C5-83CD-B33366BE8C8B}" srcOrd="1" destOrd="0" parTransId="{D1C555D5-EA11-440B-B8E9-CF140C6A8CAB}" sibTransId="{6F9EFDDE-4AE9-422A-9CE0-30DC84BE5D62}"/>
    <dgm:cxn modelId="{28EE8538-88FA-48B4-B2F5-CF66618F5BFB}" type="presOf" srcId="{120DC66C-28BF-45C3-ABE3-760285BCD6D7}" destId="{2E725BA1-607A-4443-BEB4-A6E1A24D7CCA}" srcOrd="0" destOrd="0" presId="urn:microsoft.com/office/officeart/2005/8/layout/lProcess2"/>
    <dgm:cxn modelId="{389C1E39-2030-4E7C-8DF3-45141914B8F3}" type="presOf" srcId="{3EF05855-D51F-463B-98F4-5337DFF783F5}" destId="{41529347-3AC0-491D-8FA0-8E7E361F423C}" srcOrd="0" destOrd="0" presId="urn:microsoft.com/office/officeart/2005/8/layout/lProcess2"/>
    <dgm:cxn modelId="{1F7C873C-0EE1-4106-A2B2-74B929050D81}" type="presOf" srcId="{29CA662E-F861-4C89-9C3A-625FC27F4C62}" destId="{F31DD7AD-94F1-4C61-BADB-54C8AEA9ECA7}" srcOrd="0" destOrd="0" presId="urn:microsoft.com/office/officeart/2005/8/layout/lProcess2"/>
    <dgm:cxn modelId="{CFBA703E-3A0F-4BBF-885C-ACC37BEF59EA}" type="presOf" srcId="{9B803C37-2B0C-4BB0-80AF-96803284A607}" destId="{CB37AA86-EDDA-4A5C-AF84-4DFC8B06E34D}" srcOrd="0" destOrd="0" presId="urn:microsoft.com/office/officeart/2005/8/layout/lProcess2"/>
    <dgm:cxn modelId="{BEF2E63E-5F3D-4681-A14C-F10A3889FA96}" type="presOf" srcId="{8B45169A-C7F7-48A9-9B7B-351329947BC6}" destId="{DEECC4E8-9F20-4068-B252-38E5060A0E3F}" srcOrd="0" destOrd="0" presId="urn:microsoft.com/office/officeart/2005/8/layout/lProcess2"/>
    <dgm:cxn modelId="{16C84D40-DCDF-4B29-8A4C-AA7AF63E1042}" type="presOf" srcId="{7E883AAA-669C-47F7-96C6-B7106356DF8A}" destId="{F7BBEE71-6432-4CC2-B4A0-F6AB3069AD74}" srcOrd="0" destOrd="0" presId="urn:microsoft.com/office/officeart/2005/8/layout/lProcess2"/>
    <dgm:cxn modelId="{BB822F60-8F49-41DE-ADFA-3CB935766CB8}" type="presOf" srcId="{D25CEBA8-983C-400C-81A2-45BFE3A86E0C}" destId="{7B9FDD12-EE6F-4DF6-8B6F-0749FBABA044}" srcOrd="1" destOrd="0" presId="urn:microsoft.com/office/officeart/2005/8/layout/lProcess2"/>
    <dgm:cxn modelId="{054E6D62-EBA8-42C9-B6EB-31963635767E}" srcId="{9B803C37-2B0C-4BB0-80AF-96803284A607}" destId="{29CA662E-F861-4C89-9C3A-625FC27F4C62}" srcOrd="1" destOrd="0" parTransId="{2D396DE4-657F-4EA5-9AAB-88F2EB0F522B}" sibTransId="{BCEB3323-E54D-44BE-AA82-862C5AAF6DA8}"/>
    <dgm:cxn modelId="{CB53B667-8EFC-4379-836D-918B87F03623}" srcId="{3EF05855-D51F-463B-98F4-5337DFF783F5}" destId="{959D501E-4D40-4ED1-AA00-170C08CACE30}" srcOrd="1" destOrd="0" parTransId="{EACEFD5D-8A78-42D0-8B8A-C9D2364A525F}" sibTransId="{051F87D3-299D-4198-9808-4C780F66A9B7}"/>
    <dgm:cxn modelId="{190B3548-1819-4271-9EB9-FE3EEC7942F5}" type="presOf" srcId="{06FDD3C3-4BCE-4EBD-9F97-4AEE933EB149}" destId="{03884D1E-433C-49C0-AB2A-8BF4B413AC45}" srcOrd="0" destOrd="0" presId="urn:microsoft.com/office/officeart/2005/8/layout/lProcess2"/>
    <dgm:cxn modelId="{475AA849-FFD5-45AD-9DD8-538E9755B1A2}" srcId="{123E3DC9-1520-4CAB-A74F-BAF7EF925381}" destId="{04A76C17-69FE-434C-80F0-EB44E5EF00BD}" srcOrd="1" destOrd="0" parTransId="{D8324D49-F2F6-4FDA-BEB2-D85CD365B621}" sibTransId="{3A207398-BF24-43BE-A820-7B2210DF7F9D}"/>
    <dgm:cxn modelId="{851C0C4B-DFDC-488F-9931-A2481E884FC4}" srcId="{96176838-DEC1-4EDA-9E86-08816389EB53}" destId="{7E883AAA-669C-47F7-96C6-B7106356DF8A}" srcOrd="6" destOrd="0" parTransId="{F20002A7-AC50-44D6-AB71-F72920F51503}" sibTransId="{8580C156-E6B7-48A4-A395-D9764141016F}"/>
    <dgm:cxn modelId="{18911D4C-6981-422C-A0AC-2C1187205B94}" srcId="{123E3DC9-1520-4CAB-A74F-BAF7EF925381}" destId="{F31301DE-7748-4A0C-8301-D331F13ED3BA}" srcOrd="0" destOrd="0" parTransId="{04ACD58D-8E17-416D-A87A-812CF8C85284}" sibTransId="{F14AB6CB-AEE6-48D9-8E64-21C614ED9583}"/>
    <dgm:cxn modelId="{E5B4D64D-EF7B-449C-9922-349408808B06}" type="presOf" srcId="{7E883AAA-669C-47F7-96C6-B7106356DF8A}" destId="{BAA083EE-1042-4226-AC67-4A461718BE13}" srcOrd="1" destOrd="0" presId="urn:microsoft.com/office/officeart/2005/8/layout/lProcess2"/>
    <dgm:cxn modelId="{0CAF0C6E-B19F-4419-80B1-A8AC8FEC4DD0}" srcId="{96176838-DEC1-4EDA-9E86-08816389EB53}" destId="{123E3DC9-1520-4CAB-A74F-BAF7EF925381}" srcOrd="1" destOrd="0" parTransId="{11BC5D9C-914D-4D5D-AE09-EE88402402C2}" sibTransId="{62FCFDDA-085D-4DBB-A18F-61E4ECDC726D}"/>
    <dgm:cxn modelId="{BD587E4F-5F72-43DC-9804-8E19DEAC33EF}" srcId="{7E883AAA-669C-47F7-96C6-B7106356DF8A}" destId="{1B548EDC-4EC4-49F1-9F59-EA1CDAADB0CB}" srcOrd="0" destOrd="0" parTransId="{2607D783-3F61-4EFD-AD5E-8FF14EB1DFDB}" sibTransId="{6207C8C9-ED89-4403-8BAB-A8E4BE8F66DF}"/>
    <dgm:cxn modelId="{C371FE70-3D7F-40CF-AD9D-919E8D223902}" type="presOf" srcId="{959D501E-4D40-4ED1-AA00-170C08CACE30}" destId="{94E6329A-6F6E-443C-B726-B0E0D9F40BDE}" srcOrd="0" destOrd="0" presId="urn:microsoft.com/office/officeart/2005/8/layout/lProcess2"/>
    <dgm:cxn modelId="{288F0051-8DF9-4B8A-95EE-BF40D4843F6C}" srcId="{123E3DC9-1520-4CAB-A74F-BAF7EF925381}" destId="{A6C644B4-54E2-4DE6-BA85-105B4764FEAA}" srcOrd="3" destOrd="0" parTransId="{F0A3E73C-E411-49F2-87EE-D90F586780A9}" sibTransId="{6AED7E1D-F07E-4A67-AEAF-906EDFE66ED0}"/>
    <dgm:cxn modelId="{D0C1D352-2D3C-41DB-A5E4-F2410E38A116}" srcId="{856DC665-849D-46CC-AA88-8C531F426F1D}" destId="{5F44911D-1987-462B-B167-9D7EE046F4A9}" srcOrd="3" destOrd="0" parTransId="{AE3F58AD-7E04-4641-BF5A-6B197FD3C639}" sibTransId="{8E833E4C-DDF6-42DF-AC73-610947B62DA8}"/>
    <dgm:cxn modelId="{EB909B53-D88E-4C73-953D-8F668128ED0F}" type="presOf" srcId="{96176838-DEC1-4EDA-9E86-08816389EB53}" destId="{52DE1903-4D9C-4DDD-9A39-C86C5A06F737}" srcOrd="0" destOrd="0" presId="urn:microsoft.com/office/officeart/2005/8/layout/lProcess2"/>
    <dgm:cxn modelId="{2846C653-7542-48C1-88BF-BFD10D1E9242}" srcId="{D25CEBA8-983C-400C-81A2-45BFE3A86E0C}" destId="{F2128E76-3A27-41CD-BC22-254BB7027404}" srcOrd="3" destOrd="0" parTransId="{05717DB0-B03F-4804-A715-7583AF7FFCA7}" sibTransId="{2505D29E-FA4D-4620-8758-09F5575CD0A7}"/>
    <dgm:cxn modelId="{6AD55B77-514C-4B66-875B-3E6F13D500E5}" type="presOf" srcId="{04A76C17-69FE-434C-80F0-EB44E5EF00BD}" destId="{0E91D48C-A15A-444C-BFB9-4754CA4A195D}" srcOrd="0" destOrd="0" presId="urn:microsoft.com/office/officeart/2005/8/layout/lProcess2"/>
    <dgm:cxn modelId="{ABCE4477-E80F-41A9-99D2-86E91089AF9C}" srcId="{D25CEBA8-983C-400C-81A2-45BFE3A86E0C}" destId="{D3DF5982-C6F9-45CF-8C8F-224D31FE0769}" srcOrd="1" destOrd="0" parTransId="{4976DF4B-EB59-4F0E-B25E-C4B4AADE134C}" sibTransId="{4B0ECBF9-990F-41F5-9A0D-9BFC9278B1BE}"/>
    <dgm:cxn modelId="{D2D9185A-1F68-4945-A6E0-ED2AF0BA9524}" srcId="{68C8F463-A842-4B92-9145-8C6DB1ED0441}" destId="{E27DC5BB-A12B-440D-9A6A-EBED678CC482}" srcOrd="2" destOrd="0" parTransId="{2439F284-29DD-4628-AEB0-F5FC34D76D28}" sibTransId="{7D84F61A-647A-4F20-B731-1DA06ACB4D5A}"/>
    <dgm:cxn modelId="{EEFC2A7B-A9B7-4A85-9261-DF1BC4929043}" srcId="{3EF05855-D51F-463B-98F4-5337DFF783F5}" destId="{E6245D45-849D-4455-9D72-1F1ACDAAF81C}" srcOrd="0" destOrd="0" parTransId="{7A614163-6E29-4494-ADDC-D5C7FF93AC7D}" sibTransId="{E2007CB5-55F4-4955-8F44-D8C8FF303D8C}"/>
    <dgm:cxn modelId="{9504057C-9550-4BB7-93E4-36D95906B431}" type="presOf" srcId="{68C8F463-A842-4B92-9145-8C6DB1ED0441}" destId="{BA386CD3-8C2A-4D57-A92D-FCD3E21653D8}" srcOrd="1" destOrd="0" presId="urn:microsoft.com/office/officeart/2005/8/layout/lProcess2"/>
    <dgm:cxn modelId="{63820E7D-BE34-4339-B36B-978DA30D0FFB}" srcId="{9B803C37-2B0C-4BB0-80AF-96803284A607}" destId="{86B06021-CC42-47B6-AD49-96840BAA8679}" srcOrd="0" destOrd="0" parTransId="{C53AF15A-D051-4E4D-B731-EE7972EC503E}" sibTransId="{2568E2D2-207C-4554-9923-269035EA453F}"/>
    <dgm:cxn modelId="{8789457E-6FF5-4790-B9C0-E5C08F8790DD}" type="presOf" srcId="{9B803C37-2B0C-4BB0-80AF-96803284A607}" destId="{D220D441-468C-4AE0-BDF7-1FF9FFA8E346}" srcOrd="1" destOrd="0" presId="urn:microsoft.com/office/officeart/2005/8/layout/lProcess2"/>
    <dgm:cxn modelId="{4CFB0584-3FE5-43E2-B7AF-52CC847F8DE2}" srcId="{9B803C37-2B0C-4BB0-80AF-96803284A607}" destId="{856DC665-849D-46CC-AA88-8C531F426F1D}" srcOrd="2" destOrd="0" parTransId="{6BEED5C4-3DBF-4C22-998F-25F6CCF07E15}" sibTransId="{83059298-2241-48F4-AB2B-5AF3A56F14E0}"/>
    <dgm:cxn modelId="{8A7EFC8A-4119-4829-8A08-327F65FFAEA2}" type="presOf" srcId="{1DD32C98-6B5F-4EFA-BBC9-2BC4E1EFC6A9}" destId="{1A0CE7DE-E465-4794-AB52-C1DBE6A637E1}" srcOrd="0" destOrd="0" presId="urn:microsoft.com/office/officeart/2005/8/layout/lProcess2"/>
    <dgm:cxn modelId="{D1E1CB8B-8910-44D3-9E23-A29D01161DE4}" type="presOf" srcId="{F31301DE-7748-4A0C-8301-D331F13ED3BA}" destId="{59DE4791-B769-4EDA-8093-C725D1EE83EB}" srcOrd="0" destOrd="0" presId="urn:microsoft.com/office/officeart/2005/8/layout/lProcess2"/>
    <dgm:cxn modelId="{DA769E91-59EB-44FF-8A1E-F60B9635FC00}" type="presOf" srcId="{68C8F463-A842-4B92-9145-8C6DB1ED0441}" destId="{6165C334-CDEB-4544-91CF-6EAD6E225537}" srcOrd="0" destOrd="0" presId="urn:microsoft.com/office/officeart/2005/8/layout/lProcess2"/>
    <dgm:cxn modelId="{29DD3993-E813-47AE-A854-A750316C33FD}" srcId="{96176838-DEC1-4EDA-9E86-08816389EB53}" destId="{3EF05855-D51F-463B-98F4-5337DFF783F5}" srcOrd="5" destOrd="0" parTransId="{E4FD1EE2-7E84-471B-AAFD-6594E43D6004}" sibTransId="{B59A9D0F-D649-4CAF-8BE1-B7CE7573D2DC}"/>
    <dgm:cxn modelId="{EE6CEC96-8E30-4C78-9A7A-48D6C3426197}" type="presOf" srcId="{F29F78D0-C057-4DD1-A507-8661153DCAB2}" destId="{E7E42C48-961D-4092-AF97-FDA112BE836C}" srcOrd="0" destOrd="0" presId="urn:microsoft.com/office/officeart/2005/8/layout/lProcess2"/>
    <dgm:cxn modelId="{55D0CC9A-780C-4AE1-A9BD-A5D06803A1A3}" srcId="{96176838-DEC1-4EDA-9E86-08816389EB53}" destId="{9B803C37-2B0C-4BB0-80AF-96803284A607}" srcOrd="2" destOrd="0" parTransId="{84E94942-7D3C-40C7-AE78-663F0F171C2A}" sibTransId="{5A4919A9-5BD4-48C2-9353-CEF0DF8DBB35}"/>
    <dgm:cxn modelId="{9BBF9D9B-43CD-4A6B-8440-50B6E797E90B}" type="presOf" srcId="{32091DE2-E0D1-4D9E-9A6E-A771458385E0}" destId="{90D9DB33-954C-453D-8DBA-C801962CC0B1}" srcOrd="0" destOrd="2" presId="urn:microsoft.com/office/officeart/2005/8/layout/lProcess2"/>
    <dgm:cxn modelId="{A8DAA59D-EEA5-4885-9F0E-A522DC843E33}" srcId="{8B46A5F0-9B86-4BB0-A088-6648B1FA185C}" destId="{8B45169A-C7F7-48A9-9B7B-351329947BC6}" srcOrd="0" destOrd="0" parTransId="{3C976A4A-5897-4FCB-938D-2A7447A7E343}" sibTransId="{919BC9DD-5F05-4B95-A3A0-F414723396C0}"/>
    <dgm:cxn modelId="{91FCF9A3-7F80-4A92-B675-D645E332DD04}" srcId="{68C8F463-A842-4B92-9145-8C6DB1ED0441}" destId="{04E3C06D-76DB-42A2-8935-E1CA0A27AD7C}" srcOrd="3" destOrd="0" parTransId="{8AD24AB9-0D50-4BB4-8A56-D0569EE5C622}" sibTransId="{BA5FCCCB-8668-4FD3-8F87-8947A8F6E82D}"/>
    <dgm:cxn modelId="{62D21CA5-2508-4A85-80E1-090F66BF9F81}" type="presOf" srcId="{856DC665-849D-46CC-AA88-8C531F426F1D}" destId="{90D9DB33-954C-453D-8DBA-C801962CC0B1}" srcOrd="0" destOrd="0" presId="urn:microsoft.com/office/officeart/2005/8/layout/lProcess2"/>
    <dgm:cxn modelId="{EBE4F0A7-8DC0-470F-BBF7-6E7BAEE63A76}" srcId="{8B46A5F0-9B86-4BB0-A088-6648B1FA185C}" destId="{1DD32C98-6B5F-4EFA-BBC9-2BC4E1EFC6A9}" srcOrd="1" destOrd="0" parTransId="{103AA9A5-FD73-43B9-A473-027B5033E5E3}" sibTransId="{72F3CB8C-4947-4D03-B394-3FFE245F8F83}"/>
    <dgm:cxn modelId="{F4F9E4B4-5DC1-429D-9ACD-2E0DD3C7871E}" type="presOf" srcId="{D3DF5982-C6F9-45CF-8C8F-224D31FE0769}" destId="{CAF2F26A-F879-4643-91B3-AB14DDDBCEBA}" srcOrd="0" destOrd="0" presId="urn:microsoft.com/office/officeart/2005/8/layout/lProcess2"/>
    <dgm:cxn modelId="{CAFAC7B6-2CC8-4292-84C8-096255929ABE}" type="presOf" srcId="{62371357-7D3D-4E83-817C-FC1354DB2F0E}" destId="{90D9DB33-954C-453D-8DBA-C801962CC0B1}" srcOrd="0" destOrd="3" presId="urn:microsoft.com/office/officeart/2005/8/layout/lProcess2"/>
    <dgm:cxn modelId="{9F7BF8C3-1318-4508-8FD8-2BE87A1669A1}" type="presOf" srcId="{E4C8A99E-43C3-4DF9-AFFA-B8C3A98F31F4}" destId="{90D9DB33-954C-453D-8DBA-C801962CC0B1}" srcOrd="0" destOrd="1" presId="urn:microsoft.com/office/officeart/2005/8/layout/lProcess2"/>
    <dgm:cxn modelId="{EB4FF5C6-6EC8-4C53-B57B-A1F0F24C1154}" srcId="{856DC665-849D-46CC-AA88-8C531F426F1D}" destId="{E4C8A99E-43C3-4DF9-AFFA-B8C3A98F31F4}" srcOrd="0" destOrd="0" parTransId="{715F8BC6-A676-4A92-B8D9-CB0AAAA31668}" sibTransId="{5E464B68-E171-439C-BD03-E88F172DBD23}"/>
    <dgm:cxn modelId="{5E5BF0C9-99CD-4A56-BCA0-6547AD6AFDBB}" type="presOf" srcId="{3EF05855-D51F-463B-98F4-5337DFF783F5}" destId="{3DA0E24B-3D1D-4325-A970-9B043B1E3DA9}" srcOrd="1" destOrd="0" presId="urn:microsoft.com/office/officeart/2005/8/layout/lProcess2"/>
    <dgm:cxn modelId="{493152D3-1005-452C-A710-885A33DAE45B}" srcId="{7E883AAA-669C-47F7-96C6-B7106356DF8A}" destId="{7E5F75E4-E2DE-449B-8ED0-B3B4F31DB4F0}" srcOrd="2" destOrd="0" parTransId="{BB600DDF-8AAE-4635-B7B5-3C3CE95C4E77}" sibTransId="{8C70F4A8-D1D7-4D1D-ADEA-218F66538797}"/>
    <dgm:cxn modelId="{57B8F7E1-4105-437F-8BD8-DC3C123DBB02}" srcId="{68C8F463-A842-4B92-9145-8C6DB1ED0441}" destId="{88B554E1-38CC-456A-AE2B-0DE9E5DD87C2}" srcOrd="0" destOrd="0" parTransId="{2B72B866-F086-495D-941F-A894C3F24A99}" sibTransId="{8E89345C-6432-48EF-8097-C08D7CEDDD11}"/>
    <dgm:cxn modelId="{26AB20E9-2BCA-4F73-A50D-023A732EEB12}" type="presOf" srcId="{E27DC5BB-A12B-440D-9A6A-EBED678CC482}" destId="{4527BD46-A3B7-4F12-8AB0-68D6A9D4FD4D}" srcOrd="0" destOrd="0" presId="urn:microsoft.com/office/officeart/2005/8/layout/lProcess2"/>
    <dgm:cxn modelId="{E1066FE9-6BF6-43EE-AF38-A4FF0B48EAC2}" type="presOf" srcId="{123E3DC9-1520-4CAB-A74F-BAF7EF925381}" destId="{A5EA5F56-1A76-47F1-858E-8D0CA0F67987}" srcOrd="1" destOrd="0" presId="urn:microsoft.com/office/officeart/2005/8/layout/lProcess2"/>
    <dgm:cxn modelId="{19005FEB-3C18-4B2E-BC2F-F773914EF4F9}" type="presOf" srcId="{8B46A5F0-9B86-4BB0-A088-6648B1FA185C}" destId="{D2239E54-A018-487D-9679-5EADC02D827B}" srcOrd="0" destOrd="0" presId="urn:microsoft.com/office/officeart/2005/8/layout/lProcess2"/>
    <dgm:cxn modelId="{2CF566EB-F848-469D-9B5C-0F2C7E65CE83}" srcId="{D25CEBA8-983C-400C-81A2-45BFE3A86E0C}" destId="{09F57CB6-EA97-4922-AE8E-766BD80727A3}" srcOrd="2" destOrd="0" parTransId="{263CE13B-1515-4AF3-983D-997FA5EEB1A4}" sibTransId="{18736F50-1C89-4EB6-8547-C187CEC93168}"/>
    <dgm:cxn modelId="{3AA9D1EB-D1C2-4E24-AFAF-E9C99A28A393}" type="presOf" srcId="{FDE9D9C2-DC69-4AD4-B146-2C9852D8ACAA}" destId="{B40EB7E4-1D4F-472E-8DC2-241FC011DEAE}" srcOrd="0" destOrd="0" presId="urn:microsoft.com/office/officeart/2005/8/layout/lProcess2"/>
    <dgm:cxn modelId="{CDA58AF3-6A8F-4EC2-9E0A-CC0FFFF7DE60}" srcId="{856DC665-849D-46CC-AA88-8C531F426F1D}" destId="{32091DE2-E0D1-4D9E-9A6E-A771458385E0}" srcOrd="1" destOrd="0" parTransId="{20506AEA-7893-49E1-B028-4897FF0446B3}" sibTransId="{385F0638-797A-468F-AD7E-1C32CC04EAEE}"/>
    <dgm:cxn modelId="{CC5B43F5-2320-4663-A14A-5421D5D02640}" srcId="{D25CEBA8-983C-400C-81A2-45BFE3A86E0C}" destId="{FDE9D9C2-DC69-4AD4-B146-2C9852D8ACAA}" srcOrd="0" destOrd="0" parTransId="{470CA9A9-F7BF-45B2-B9CF-66846260EDE5}" sibTransId="{8269C4CC-1693-45FE-AC80-BB5808E14DD3}"/>
    <dgm:cxn modelId="{7F07FBF5-BB4C-4C9A-A536-16E612AE7128}" type="presOf" srcId="{D25CEBA8-983C-400C-81A2-45BFE3A86E0C}" destId="{7C347F8B-81E3-418E-9BD4-959E54F23F5D}" srcOrd="0" destOrd="0" presId="urn:microsoft.com/office/officeart/2005/8/layout/lProcess2"/>
    <dgm:cxn modelId="{0944C9F7-E37D-45A0-AE99-B220ACC762D2}" type="presOf" srcId="{1B548EDC-4EC4-49F1-9F59-EA1CDAADB0CB}" destId="{534C2904-0156-4F20-9352-424944C67F7E}" srcOrd="0" destOrd="0" presId="urn:microsoft.com/office/officeart/2005/8/layout/lProcess2"/>
    <dgm:cxn modelId="{C0536CA7-36D2-4C7E-98EB-B077EFFBDA6E}" type="presParOf" srcId="{52DE1903-4D9C-4DDD-9A39-C86C5A06F737}" destId="{19E56360-566F-4407-9875-BB65CE94D8F0}" srcOrd="0" destOrd="0" presId="urn:microsoft.com/office/officeart/2005/8/layout/lProcess2"/>
    <dgm:cxn modelId="{72A22D60-24FD-4326-BA66-845F3DBA23E5}" type="presParOf" srcId="{19E56360-566F-4407-9875-BB65CE94D8F0}" destId="{7C347F8B-81E3-418E-9BD4-959E54F23F5D}" srcOrd="0" destOrd="0" presId="urn:microsoft.com/office/officeart/2005/8/layout/lProcess2"/>
    <dgm:cxn modelId="{B49A2EF3-57E3-486B-AAAD-E2133BD171D6}" type="presParOf" srcId="{19E56360-566F-4407-9875-BB65CE94D8F0}" destId="{7B9FDD12-EE6F-4DF6-8B6F-0749FBABA044}" srcOrd="1" destOrd="0" presId="urn:microsoft.com/office/officeart/2005/8/layout/lProcess2"/>
    <dgm:cxn modelId="{FD570DD3-2704-4945-9524-2EB04B7392BA}" type="presParOf" srcId="{19E56360-566F-4407-9875-BB65CE94D8F0}" destId="{15EAC771-52F7-4CC0-B345-340BECCE9C5B}" srcOrd="2" destOrd="0" presId="urn:microsoft.com/office/officeart/2005/8/layout/lProcess2"/>
    <dgm:cxn modelId="{720811F0-0635-4BE4-BB3A-E8AAF4615074}" type="presParOf" srcId="{15EAC771-52F7-4CC0-B345-340BECCE9C5B}" destId="{A197AC8E-876B-4262-93B0-66603C361B91}" srcOrd="0" destOrd="0" presId="urn:microsoft.com/office/officeart/2005/8/layout/lProcess2"/>
    <dgm:cxn modelId="{80862826-AF3A-4D0E-BB0D-8FF131C1CECC}" type="presParOf" srcId="{A197AC8E-876B-4262-93B0-66603C361B91}" destId="{B40EB7E4-1D4F-472E-8DC2-241FC011DEAE}" srcOrd="0" destOrd="0" presId="urn:microsoft.com/office/officeart/2005/8/layout/lProcess2"/>
    <dgm:cxn modelId="{6F98D487-D914-4B23-A3F3-8EDBC63BE46C}" type="presParOf" srcId="{A197AC8E-876B-4262-93B0-66603C361B91}" destId="{F69F7E68-B925-47D1-B186-37492E152236}" srcOrd="1" destOrd="0" presId="urn:microsoft.com/office/officeart/2005/8/layout/lProcess2"/>
    <dgm:cxn modelId="{3E6DEED8-7D3D-49C8-8A01-8444BE472CAC}" type="presParOf" srcId="{A197AC8E-876B-4262-93B0-66603C361B91}" destId="{CAF2F26A-F879-4643-91B3-AB14DDDBCEBA}" srcOrd="2" destOrd="0" presId="urn:microsoft.com/office/officeart/2005/8/layout/lProcess2"/>
    <dgm:cxn modelId="{1A9A4CF7-B883-4A7F-8F8D-BB88A00C251D}" type="presParOf" srcId="{A197AC8E-876B-4262-93B0-66603C361B91}" destId="{F909F10F-7055-41BB-A748-1D41DC29B1ED}" srcOrd="3" destOrd="0" presId="urn:microsoft.com/office/officeart/2005/8/layout/lProcess2"/>
    <dgm:cxn modelId="{2E8EDEDC-1AC2-4715-AC18-7723E9331787}" type="presParOf" srcId="{A197AC8E-876B-4262-93B0-66603C361B91}" destId="{9EF1A017-C2EB-4E71-A195-58B17C866D8F}" srcOrd="4" destOrd="0" presId="urn:microsoft.com/office/officeart/2005/8/layout/lProcess2"/>
    <dgm:cxn modelId="{7362B639-5BC2-4869-9294-4C95164CF4D1}" type="presParOf" srcId="{A197AC8E-876B-4262-93B0-66603C361B91}" destId="{DCFE91A0-7157-41D6-8F38-CED0146E7718}" srcOrd="5" destOrd="0" presId="urn:microsoft.com/office/officeart/2005/8/layout/lProcess2"/>
    <dgm:cxn modelId="{F1B0ED4B-DC42-4B65-A7C3-AB2EC4A884EF}" type="presParOf" srcId="{A197AC8E-876B-4262-93B0-66603C361B91}" destId="{945636DF-EB23-4BAA-AB34-55ED9B8C597A}" srcOrd="6" destOrd="0" presId="urn:microsoft.com/office/officeart/2005/8/layout/lProcess2"/>
    <dgm:cxn modelId="{4BF60D00-2700-43A9-9708-BA79D84A36BD}" type="presParOf" srcId="{52DE1903-4D9C-4DDD-9A39-C86C5A06F737}" destId="{EA3943B6-FD03-4E65-A6D9-11E324BE4710}" srcOrd="1" destOrd="0" presId="urn:microsoft.com/office/officeart/2005/8/layout/lProcess2"/>
    <dgm:cxn modelId="{A7A667F5-A9BF-4E7A-93A9-67D26B147FB6}" type="presParOf" srcId="{52DE1903-4D9C-4DDD-9A39-C86C5A06F737}" destId="{63693C47-6B38-40CF-A6A7-9F470EB06515}" srcOrd="2" destOrd="0" presId="urn:microsoft.com/office/officeart/2005/8/layout/lProcess2"/>
    <dgm:cxn modelId="{66EC8733-16F0-4086-8430-51E96288A858}" type="presParOf" srcId="{63693C47-6B38-40CF-A6A7-9F470EB06515}" destId="{838DA5C6-3F6B-4175-BA79-7FB04461B4C0}" srcOrd="0" destOrd="0" presId="urn:microsoft.com/office/officeart/2005/8/layout/lProcess2"/>
    <dgm:cxn modelId="{CBCC2815-A701-409A-A1EF-D7788EC46D8A}" type="presParOf" srcId="{63693C47-6B38-40CF-A6A7-9F470EB06515}" destId="{A5EA5F56-1A76-47F1-858E-8D0CA0F67987}" srcOrd="1" destOrd="0" presId="urn:microsoft.com/office/officeart/2005/8/layout/lProcess2"/>
    <dgm:cxn modelId="{635C06D4-08B5-49FF-91D1-568C862D92DB}" type="presParOf" srcId="{63693C47-6B38-40CF-A6A7-9F470EB06515}" destId="{5A8DE52F-028D-4F12-9C89-594053A42214}" srcOrd="2" destOrd="0" presId="urn:microsoft.com/office/officeart/2005/8/layout/lProcess2"/>
    <dgm:cxn modelId="{F4AE8292-0F0C-476E-9BAF-DA030557331F}" type="presParOf" srcId="{5A8DE52F-028D-4F12-9C89-594053A42214}" destId="{48BE8B41-DEA2-48F2-846E-5AF1BAE52430}" srcOrd="0" destOrd="0" presId="urn:microsoft.com/office/officeart/2005/8/layout/lProcess2"/>
    <dgm:cxn modelId="{747383C2-AFBF-4ED7-A1A9-0A22E002D345}" type="presParOf" srcId="{48BE8B41-DEA2-48F2-846E-5AF1BAE52430}" destId="{59DE4791-B769-4EDA-8093-C725D1EE83EB}" srcOrd="0" destOrd="0" presId="urn:microsoft.com/office/officeart/2005/8/layout/lProcess2"/>
    <dgm:cxn modelId="{F0299B59-DA81-46E8-9DFB-AACC4EA61EA8}" type="presParOf" srcId="{48BE8B41-DEA2-48F2-846E-5AF1BAE52430}" destId="{F41A2B18-46FF-4501-8959-8C331C6FBC2F}" srcOrd="1" destOrd="0" presId="urn:microsoft.com/office/officeart/2005/8/layout/lProcess2"/>
    <dgm:cxn modelId="{012B6CC9-8E55-4687-903E-1D8769057127}" type="presParOf" srcId="{48BE8B41-DEA2-48F2-846E-5AF1BAE52430}" destId="{0E91D48C-A15A-444C-BFB9-4754CA4A195D}" srcOrd="2" destOrd="0" presId="urn:microsoft.com/office/officeart/2005/8/layout/lProcess2"/>
    <dgm:cxn modelId="{111BCB17-B030-4FA3-BC8D-441F85C90C55}" type="presParOf" srcId="{48BE8B41-DEA2-48F2-846E-5AF1BAE52430}" destId="{F959790E-126B-4773-85E2-A80D67A69E87}" srcOrd="3" destOrd="0" presId="urn:microsoft.com/office/officeart/2005/8/layout/lProcess2"/>
    <dgm:cxn modelId="{AC5B9ECD-FDB0-4801-8247-51715DFC0C78}" type="presParOf" srcId="{48BE8B41-DEA2-48F2-846E-5AF1BAE52430}" destId="{03884D1E-433C-49C0-AB2A-8BF4B413AC45}" srcOrd="4" destOrd="0" presId="urn:microsoft.com/office/officeart/2005/8/layout/lProcess2"/>
    <dgm:cxn modelId="{6428B2C9-F28E-4D67-A9EC-5440D16A56B9}" type="presParOf" srcId="{48BE8B41-DEA2-48F2-846E-5AF1BAE52430}" destId="{8D5149EB-FC86-40A7-B38E-80C881B3A2CD}" srcOrd="5" destOrd="0" presId="urn:microsoft.com/office/officeart/2005/8/layout/lProcess2"/>
    <dgm:cxn modelId="{90A5B068-AA33-4063-81A0-214FC4C66B5E}" type="presParOf" srcId="{48BE8B41-DEA2-48F2-846E-5AF1BAE52430}" destId="{3EEDCA14-A848-4306-A6C4-A62F03BA177E}" srcOrd="6" destOrd="0" presId="urn:microsoft.com/office/officeart/2005/8/layout/lProcess2"/>
    <dgm:cxn modelId="{013BC15E-B05A-4B2E-9188-30CADA7D0BD0}" type="presParOf" srcId="{52DE1903-4D9C-4DDD-9A39-C86C5A06F737}" destId="{497F6C4A-CA7A-41B0-AF43-A4A6116A5415}" srcOrd="3" destOrd="0" presId="urn:microsoft.com/office/officeart/2005/8/layout/lProcess2"/>
    <dgm:cxn modelId="{CF33E6F2-D1BF-476C-8058-270D297DE38F}" type="presParOf" srcId="{52DE1903-4D9C-4DDD-9A39-C86C5A06F737}" destId="{79D34192-18B1-4134-A0B2-7CD29C83FD3C}" srcOrd="4" destOrd="0" presId="urn:microsoft.com/office/officeart/2005/8/layout/lProcess2"/>
    <dgm:cxn modelId="{AC299EC0-4D9B-4902-AE36-613BE15D10FC}" type="presParOf" srcId="{79D34192-18B1-4134-A0B2-7CD29C83FD3C}" destId="{CB37AA86-EDDA-4A5C-AF84-4DFC8B06E34D}" srcOrd="0" destOrd="0" presId="urn:microsoft.com/office/officeart/2005/8/layout/lProcess2"/>
    <dgm:cxn modelId="{838DE648-BBDF-4F4B-BDD7-DFD0604EEE04}" type="presParOf" srcId="{79D34192-18B1-4134-A0B2-7CD29C83FD3C}" destId="{D220D441-468C-4AE0-BDF7-1FF9FFA8E346}" srcOrd="1" destOrd="0" presId="urn:microsoft.com/office/officeart/2005/8/layout/lProcess2"/>
    <dgm:cxn modelId="{B39440ED-C69E-4CA9-BAFD-CFACA4199876}" type="presParOf" srcId="{79D34192-18B1-4134-A0B2-7CD29C83FD3C}" destId="{9E757160-F9BD-4453-B529-5212129D9B7E}" srcOrd="2" destOrd="0" presId="urn:microsoft.com/office/officeart/2005/8/layout/lProcess2"/>
    <dgm:cxn modelId="{89D07D2D-ED81-4F52-A8F4-760AD09BB455}" type="presParOf" srcId="{9E757160-F9BD-4453-B529-5212129D9B7E}" destId="{9863490A-B817-49ED-80EC-A1B0B3AEBD09}" srcOrd="0" destOrd="0" presId="urn:microsoft.com/office/officeart/2005/8/layout/lProcess2"/>
    <dgm:cxn modelId="{93F8CA56-8429-4F50-842F-881AE903A3CA}" type="presParOf" srcId="{9863490A-B817-49ED-80EC-A1B0B3AEBD09}" destId="{D9D417B2-7309-407C-8018-0D39E8FB70E1}" srcOrd="0" destOrd="0" presId="urn:microsoft.com/office/officeart/2005/8/layout/lProcess2"/>
    <dgm:cxn modelId="{33A32F4D-955D-41ED-9BDB-690ADD54928A}" type="presParOf" srcId="{9863490A-B817-49ED-80EC-A1B0B3AEBD09}" destId="{D190761D-B0EC-416A-8201-730BC873E4B0}" srcOrd="1" destOrd="0" presId="urn:microsoft.com/office/officeart/2005/8/layout/lProcess2"/>
    <dgm:cxn modelId="{7E62F446-B797-40E5-9F69-2DF5244828E5}" type="presParOf" srcId="{9863490A-B817-49ED-80EC-A1B0B3AEBD09}" destId="{F31DD7AD-94F1-4C61-BADB-54C8AEA9ECA7}" srcOrd="2" destOrd="0" presId="urn:microsoft.com/office/officeart/2005/8/layout/lProcess2"/>
    <dgm:cxn modelId="{70552FEC-ED53-4AEA-BB5C-15F735EBFD36}" type="presParOf" srcId="{9863490A-B817-49ED-80EC-A1B0B3AEBD09}" destId="{77C7016E-8FF2-4F58-9D32-887ABBB2602F}" srcOrd="3" destOrd="0" presId="urn:microsoft.com/office/officeart/2005/8/layout/lProcess2"/>
    <dgm:cxn modelId="{01FC06C3-B050-4369-9AA2-018B47397704}" type="presParOf" srcId="{9863490A-B817-49ED-80EC-A1B0B3AEBD09}" destId="{90D9DB33-954C-453D-8DBA-C801962CC0B1}" srcOrd="4" destOrd="0" presId="urn:microsoft.com/office/officeart/2005/8/layout/lProcess2"/>
    <dgm:cxn modelId="{F190A3C6-D11A-478A-89E8-79E22B98ACA2}" type="presParOf" srcId="{52DE1903-4D9C-4DDD-9A39-C86C5A06F737}" destId="{75EB0ACA-4F18-4FFF-9E7F-BBE04BBB62FD}" srcOrd="5" destOrd="0" presId="urn:microsoft.com/office/officeart/2005/8/layout/lProcess2"/>
    <dgm:cxn modelId="{4B4D3456-6781-40F3-95A8-C750A1111FE5}" type="presParOf" srcId="{52DE1903-4D9C-4DDD-9A39-C86C5A06F737}" destId="{0EA5239B-C91C-4F9C-AFE1-11D007013F5C}" srcOrd="6" destOrd="0" presId="urn:microsoft.com/office/officeart/2005/8/layout/lProcess2"/>
    <dgm:cxn modelId="{BC9AE9AB-6B38-4D90-897E-56BC4701BFC5}" type="presParOf" srcId="{0EA5239B-C91C-4F9C-AFE1-11D007013F5C}" destId="{D2239E54-A018-487D-9679-5EADC02D827B}" srcOrd="0" destOrd="0" presId="urn:microsoft.com/office/officeart/2005/8/layout/lProcess2"/>
    <dgm:cxn modelId="{41B6BA0F-B1A4-410E-8098-8CCB2CAEB3FA}" type="presParOf" srcId="{0EA5239B-C91C-4F9C-AFE1-11D007013F5C}" destId="{5F4377AA-CBA5-4686-B98C-0B20AA636CFA}" srcOrd="1" destOrd="0" presId="urn:microsoft.com/office/officeart/2005/8/layout/lProcess2"/>
    <dgm:cxn modelId="{F76694FB-A104-42C0-B12F-755EC48F98A0}" type="presParOf" srcId="{0EA5239B-C91C-4F9C-AFE1-11D007013F5C}" destId="{138C7D9D-7B2A-4DCB-872D-06355771D3E5}" srcOrd="2" destOrd="0" presId="urn:microsoft.com/office/officeart/2005/8/layout/lProcess2"/>
    <dgm:cxn modelId="{2AE5DBD7-A80C-47A7-9C15-63CFE764CC67}" type="presParOf" srcId="{138C7D9D-7B2A-4DCB-872D-06355771D3E5}" destId="{CB271138-A96D-46B7-A62D-C5772C6AF7F3}" srcOrd="0" destOrd="0" presId="urn:microsoft.com/office/officeart/2005/8/layout/lProcess2"/>
    <dgm:cxn modelId="{5CC1999F-9042-4D4D-9FDE-6BC651FA93AB}" type="presParOf" srcId="{CB271138-A96D-46B7-A62D-C5772C6AF7F3}" destId="{DEECC4E8-9F20-4068-B252-38E5060A0E3F}" srcOrd="0" destOrd="0" presId="urn:microsoft.com/office/officeart/2005/8/layout/lProcess2"/>
    <dgm:cxn modelId="{1F949FA7-372A-4710-B8B2-BBE74A638A2E}" type="presParOf" srcId="{CB271138-A96D-46B7-A62D-C5772C6AF7F3}" destId="{10B05A81-CC4F-4B4E-811F-2F8DF35394AF}" srcOrd="1" destOrd="0" presId="urn:microsoft.com/office/officeart/2005/8/layout/lProcess2"/>
    <dgm:cxn modelId="{900F7BA2-D351-4EC0-AF6B-D4B3E66A73C3}" type="presParOf" srcId="{CB271138-A96D-46B7-A62D-C5772C6AF7F3}" destId="{1A0CE7DE-E465-4794-AB52-C1DBE6A637E1}" srcOrd="2" destOrd="0" presId="urn:microsoft.com/office/officeart/2005/8/layout/lProcess2"/>
    <dgm:cxn modelId="{E32842E3-3ABC-4C1E-92D1-4FC6419E6ADE}" type="presParOf" srcId="{CB271138-A96D-46B7-A62D-C5772C6AF7F3}" destId="{19D33D91-DF1B-4E97-BC99-9737F0B04F5C}" srcOrd="3" destOrd="0" presId="urn:microsoft.com/office/officeart/2005/8/layout/lProcess2"/>
    <dgm:cxn modelId="{240E4D59-3D93-4F16-85C5-48529DF5DE70}" type="presParOf" srcId="{CB271138-A96D-46B7-A62D-C5772C6AF7F3}" destId="{E7E42C48-961D-4092-AF97-FDA112BE836C}" srcOrd="4" destOrd="0" presId="urn:microsoft.com/office/officeart/2005/8/layout/lProcess2"/>
    <dgm:cxn modelId="{C8512E99-08AE-425D-9C2E-6849D5790D69}" type="presParOf" srcId="{52DE1903-4D9C-4DDD-9A39-C86C5A06F737}" destId="{94D73D88-336E-459A-8D32-658079B45F35}" srcOrd="7" destOrd="0" presId="urn:microsoft.com/office/officeart/2005/8/layout/lProcess2"/>
    <dgm:cxn modelId="{FD8814FD-13FC-41DA-B401-8020DC8B0CD3}" type="presParOf" srcId="{52DE1903-4D9C-4DDD-9A39-C86C5A06F737}" destId="{A190695A-56FE-4EBA-9FCD-A7B272BF8CC9}" srcOrd="8" destOrd="0" presId="urn:microsoft.com/office/officeart/2005/8/layout/lProcess2"/>
    <dgm:cxn modelId="{2688D516-9416-43CA-8CE5-DAB7F80AE3FD}" type="presParOf" srcId="{A190695A-56FE-4EBA-9FCD-A7B272BF8CC9}" destId="{6165C334-CDEB-4544-91CF-6EAD6E225537}" srcOrd="0" destOrd="0" presId="urn:microsoft.com/office/officeart/2005/8/layout/lProcess2"/>
    <dgm:cxn modelId="{1FC25CF5-11B7-4B3F-AC7E-F73ACA88957F}" type="presParOf" srcId="{A190695A-56FE-4EBA-9FCD-A7B272BF8CC9}" destId="{BA386CD3-8C2A-4D57-A92D-FCD3E21653D8}" srcOrd="1" destOrd="0" presId="urn:microsoft.com/office/officeart/2005/8/layout/lProcess2"/>
    <dgm:cxn modelId="{0D102E50-02E6-45F4-B950-4480F55E07D0}" type="presParOf" srcId="{A190695A-56FE-4EBA-9FCD-A7B272BF8CC9}" destId="{4E7B6219-816F-4F82-A78F-CA5D965A13DB}" srcOrd="2" destOrd="0" presId="urn:microsoft.com/office/officeart/2005/8/layout/lProcess2"/>
    <dgm:cxn modelId="{9AB159DE-3998-4559-A137-0B2EDF81E0FF}" type="presParOf" srcId="{4E7B6219-816F-4F82-A78F-CA5D965A13DB}" destId="{03EF5031-EC8E-4792-9233-09F366E449ED}" srcOrd="0" destOrd="0" presId="urn:microsoft.com/office/officeart/2005/8/layout/lProcess2"/>
    <dgm:cxn modelId="{8A2B5759-7C24-405F-9B37-1092F66DB375}" type="presParOf" srcId="{03EF5031-EC8E-4792-9233-09F366E449ED}" destId="{2DBB763F-05D1-48CA-B855-CDBAD5A13418}" srcOrd="0" destOrd="0" presId="urn:microsoft.com/office/officeart/2005/8/layout/lProcess2"/>
    <dgm:cxn modelId="{B3ADE12D-4D50-4B6D-BF78-E8725AFC4512}" type="presParOf" srcId="{03EF5031-EC8E-4792-9233-09F366E449ED}" destId="{4F8A0C8B-AC17-4DC3-9DD2-D0EDCDCCBD3D}" srcOrd="1" destOrd="0" presId="urn:microsoft.com/office/officeart/2005/8/layout/lProcess2"/>
    <dgm:cxn modelId="{99631683-2532-4B21-B383-CDCC2CEF13EE}" type="presParOf" srcId="{03EF5031-EC8E-4792-9233-09F366E449ED}" destId="{5F38DB8E-FB0D-4C79-99D6-3E2D1F7C11CA}" srcOrd="2" destOrd="0" presId="urn:microsoft.com/office/officeart/2005/8/layout/lProcess2"/>
    <dgm:cxn modelId="{ECAA2B38-C005-4C57-B0B1-03FC6AB7F985}" type="presParOf" srcId="{03EF5031-EC8E-4792-9233-09F366E449ED}" destId="{15DE5FFC-F3A1-494D-93EE-AF771A05B1DF}" srcOrd="3" destOrd="0" presId="urn:microsoft.com/office/officeart/2005/8/layout/lProcess2"/>
    <dgm:cxn modelId="{60E7F26D-0F9C-48EB-8E26-49E73D0E36D9}" type="presParOf" srcId="{03EF5031-EC8E-4792-9233-09F366E449ED}" destId="{4527BD46-A3B7-4F12-8AB0-68D6A9D4FD4D}" srcOrd="4" destOrd="0" presId="urn:microsoft.com/office/officeart/2005/8/layout/lProcess2"/>
    <dgm:cxn modelId="{D5CCDF03-0018-4F4F-9FA1-40C7C39D3EC9}" type="presParOf" srcId="{03EF5031-EC8E-4792-9233-09F366E449ED}" destId="{EAA32D88-C2BC-4F36-B786-A6275A86281B}" srcOrd="5" destOrd="0" presId="urn:microsoft.com/office/officeart/2005/8/layout/lProcess2"/>
    <dgm:cxn modelId="{37962DBB-BE70-4D57-B1C3-5E79345755F8}" type="presParOf" srcId="{03EF5031-EC8E-4792-9233-09F366E449ED}" destId="{229E9255-E18E-493B-B73E-A97AFC88185F}" srcOrd="6" destOrd="0" presId="urn:microsoft.com/office/officeart/2005/8/layout/lProcess2"/>
    <dgm:cxn modelId="{F1FF2C6F-1207-4044-A81A-20D06CCC1D84}" type="presParOf" srcId="{52DE1903-4D9C-4DDD-9A39-C86C5A06F737}" destId="{D4EB6C6B-06A1-4B47-84B4-6832B6958E17}" srcOrd="9" destOrd="0" presId="urn:microsoft.com/office/officeart/2005/8/layout/lProcess2"/>
    <dgm:cxn modelId="{38E11858-E512-4F36-9412-9796102C4085}" type="presParOf" srcId="{52DE1903-4D9C-4DDD-9A39-C86C5A06F737}" destId="{7568C362-7D10-48A2-859D-C2C92EF78365}" srcOrd="10" destOrd="0" presId="urn:microsoft.com/office/officeart/2005/8/layout/lProcess2"/>
    <dgm:cxn modelId="{561ADCE1-8906-4075-9831-FE925ED7C09C}" type="presParOf" srcId="{7568C362-7D10-48A2-859D-C2C92EF78365}" destId="{41529347-3AC0-491D-8FA0-8E7E361F423C}" srcOrd="0" destOrd="0" presId="urn:microsoft.com/office/officeart/2005/8/layout/lProcess2"/>
    <dgm:cxn modelId="{86E06A39-5053-44BD-8B3D-1CAAA9B310B6}" type="presParOf" srcId="{7568C362-7D10-48A2-859D-C2C92EF78365}" destId="{3DA0E24B-3D1D-4325-A970-9B043B1E3DA9}" srcOrd="1" destOrd="0" presId="urn:microsoft.com/office/officeart/2005/8/layout/lProcess2"/>
    <dgm:cxn modelId="{E3BBD5F7-2D20-4902-92B4-500AD628E677}" type="presParOf" srcId="{7568C362-7D10-48A2-859D-C2C92EF78365}" destId="{130BDBE0-FA02-45D2-B0D6-2999E0874CD2}" srcOrd="2" destOrd="0" presId="urn:microsoft.com/office/officeart/2005/8/layout/lProcess2"/>
    <dgm:cxn modelId="{1DBC6F7B-DE23-411D-A058-2579E103EC37}" type="presParOf" srcId="{130BDBE0-FA02-45D2-B0D6-2999E0874CD2}" destId="{369961AA-EB98-4FA0-AD23-A3EB49CD3BC9}" srcOrd="0" destOrd="0" presId="urn:microsoft.com/office/officeart/2005/8/layout/lProcess2"/>
    <dgm:cxn modelId="{62199A94-9D97-45FA-B960-8EA7A0289A73}" type="presParOf" srcId="{369961AA-EB98-4FA0-AD23-A3EB49CD3BC9}" destId="{68C6ABA0-800E-4842-A8A8-301C7FCDD3C7}" srcOrd="0" destOrd="0" presId="urn:microsoft.com/office/officeart/2005/8/layout/lProcess2"/>
    <dgm:cxn modelId="{0A9C9B17-8CCA-4556-97B5-19DD814D91F3}" type="presParOf" srcId="{369961AA-EB98-4FA0-AD23-A3EB49CD3BC9}" destId="{B5AD8185-CEA1-4A3C-A5F4-D23617F624EB}" srcOrd="1" destOrd="0" presId="urn:microsoft.com/office/officeart/2005/8/layout/lProcess2"/>
    <dgm:cxn modelId="{0B1BFA0A-7545-4E1A-ACF1-B497731542A6}" type="presParOf" srcId="{369961AA-EB98-4FA0-AD23-A3EB49CD3BC9}" destId="{94E6329A-6F6E-443C-B726-B0E0D9F40BDE}" srcOrd="2" destOrd="0" presId="urn:microsoft.com/office/officeart/2005/8/layout/lProcess2"/>
    <dgm:cxn modelId="{0187EF2D-4DA5-49AC-8C13-93B9BA2144B8}" type="presParOf" srcId="{52DE1903-4D9C-4DDD-9A39-C86C5A06F737}" destId="{C296C675-B22C-4C89-843E-C22503D57D1F}" srcOrd="11" destOrd="0" presId="urn:microsoft.com/office/officeart/2005/8/layout/lProcess2"/>
    <dgm:cxn modelId="{E9A2001F-20C5-4154-9B77-705C6F876DB6}" type="presParOf" srcId="{52DE1903-4D9C-4DDD-9A39-C86C5A06F737}" destId="{A7BB8A33-ECF0-4A28-BF3B-2243E3B4A788}" srcOrd="12" destOrd="0" presId="urn:microsoft.com/office/officeart/2005/8/layout/lProcess2"/>
    <dgm:cxn modelId="{DAD01635-EC11-4689-B249-3DD3D9685FBB}" type="presParOf" srcId="{A7BB8A33-ECF0-4A28-BF3B-2243E3B4A788}" destId="{F7BBEE71-6432-4CC2-B4A0-F6AB3069AD74}" srcOrd="0" destOrd="0" presId="urn:microsoft.com/office/officeart/2005/8/layout/lProcess2"/>
    <dgm:cxn modelId="{0A01EA28-B2B9-49B6-87B9-55ACD3038227}" type="presParOf" srcId="{A7BB8A33-ECF0-4A28-BF3B-2243E3B4A788}" destId="{BAA083EE-1042-4226-AC67-4A461718BE13}" srcOrd="1" destOrd="0" presId="urn:microsoft.com/office/officeart/2005/8/layout/lProcess2"/>
    <dgm:cxn modelId="{0D849C55-11FA-45D4-9851-351155592B60}" type="presParOf" srcId="{A7BB8A33-ECF0-4A28-BF3B-2243E3B4A788}" destId="{BDDEE386-11CE-4A4E-BA7E-C5FC919B0549}" srcOrd="2" destOrd="0" presId="urn:microsoft.com/office/officeart/2005/8/layout/lProcess2"/>
    <dgm:cxn modelId="{2F680C99-2D4A-4D9A-A636-AF0A774452F7}" type="presParOf" srcId="{BDDEE386-11CE-4A4E-BA7E-C5FC919B0549}" destId="{AE4290EF-0145-4662-A114-79AFA946E46C}" srcOrd="0" destOrd="0" presId="urn:microsoft.com/office/officeart/2005/8/layout/lProcess2"/>
    <dgm:cxn modelId="{A092CD48-5436-4558-A5B0-653EF2C15636}" type="presParOf" srcId="{AE4290EF-0145-4662-A114-79AFA946E46C}" destId="{534C2904-0156-4F20-9352-424944C67F7E}" srcOrd="0" destOrd="0" presId="urn:microsoft.com/office/officeart/2005/8/layout/lProcess2"/>
    <dgm:cxn modelId="{A4E0E903-3647-4130-9431-232D2F56F539}" type="presParOf" srcId="{AE4290EF-0145-4662-A114-79AFA946E46C}" destId="{B1649C0D-C158-4F02-9B8C-C389AAC074A9}" srcOrd="1" destOrd="0" presId="urn:microsoft.com/office/officeart/2005/8/layout/lProcess2"/>
    <dgm:cxn modelId="{106EB0A0-6C51-4011-995F-C1BCC75A08EC}" type="presParOf" srcId="{AE4290EF-0145-4662-A114-79AFA946E46C}" destId="{2E725BA1-607A-4443-BEB4-A6E1A24D7CCA}" srcOrd="2" destOrd="0" presId="urn:microsoft.com/office/officeart/2005/8/layout/lProcess2"/>
    <dgm:cxn modelId="{40702E9A-9E50-4845-B811-4CB8D2B7ADE7}" type="presParOf" srcId="{AE4290EF-0145-4662-A114-79AFA946E46C}" destId="{38E23CA2-715F-4412-8418-3120AC5B22DC}" srcOrd="3" destOrd="0" presId="urn:microsoft.com/office/officeart/2005/8/layout/lProcess2"/>
    <dgm:cxn modelId="{A299BEF8-4CBC-47F7-8054-E8713DA63503}" type="presParOf" srcId="{AE4290EF-0145-4662-A114-79AFA946E46C}" destId="{35B01208-8185-4AA8-9207-B33339CEC41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45B50-123F-4C22-AA8B-25F64ED01FFE}"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GB"/>
        </a:p>
      </dgm:t>
    </dgm:pt>
    <dgm:pt modelId="{B44A9170-2DCD-47F3-9435-6AB2F9CACE67}">
      <dgm:prSet phldrT="[Text]"/>
      <dgm:spPr/>
      <dgm:t>
        <a:bodyPr/>
        <a:lstStyle/>
        <a:p>
          <a:r>
            <a:rPr lang="en-GB" dirty="0"/>
            <a:t>Positives</a:t>
          </a:r>
        </a:p>
      </dgm:t>
    </dgm:pt>
    <dgm:pt modelId="{7983A1D7-B41C-4D40-A63D-86CB2462E49E}" type="parTrans" cxnId="{54536D7B-66D2-42CD-A88C-36A330F22F10}">
      <dgm:prSet/>
      <dgm:spPr/>
      <dgm:t>
        <a:bodyPr/>
        <a:lstStyle/>
        <a:p>
          <a:endParaRPr lang="en-GB"/>
        </a:p>
      </dgm:t>
    </dgm:pt>
    <dgm:pt modelId="{04AB1745-14AE-4827-9EC7-0EBBB61C7B8D}" type="sibTrans" cxnId="{54536D7B-66D2-42CD-A88C-36A330F22F10}">
      <dgm:prSet/>
      <dgm:spPr/>
      <dgm:t>
        <a:bodyPr/>
        <a:lstStyle/>
        <a:p>
          <a:endParaRPr lang="en-GB"/>
        </a:p>
      </dgm:t>
    </dgm:pt>
    <dgm:pt modelId="{7D1EF3CC-FD70-4492-AAE9-3248D311A3C2}">
      <dgm:prSet phldrT="[Text]"/>
      <dgm:spPr/>
      <dgm:t>
        <a:bodyPr/>
        <a:lstStyle/>
        <a:p>
          <a:r>
            <a:rPr lang="en-GB" dirty="0"/>
            <a:t>Relationships are strong in Worcestershire – NHS , DWP , Local Government,  Employability Providers, Schools, FE and Training/Apprenticeship Providers.</a:t>
          </a:r>
        </a:p>
      </dgm:t>
    </dgm:pt>
    <dgm:pt modelId="{BAD0294C-AB5E-4287-B553-889480CA8530}" type="parTrans" cxnId="{4539ED36-919E-49F1-8CAD-40B6363F1190}">
      <dgm:prSet/>
      <dgm:spPr/>
      <dgm:t>
        <a:bodyPr/>
        <a:lstStyle/>
        <a:p>
          <a:endParaRPr lang="en-GB"/>
        </a:p>
      </dgm:t>
    </dgm:pt>
    <dgm:pt modelId="{9052CE35-7BF0-4D22-AA0E-FF5D4B7369A8}" type="sibTrans" cxnId="{4539ED36-919E-49F1-8CAD-40B6363F1190}">
      <dgm:prSet/>
      <dgm:spPr/>
      <dgm:t>
        <a:bodyPr/>
        <a:lstStyle/>
        <a:p>
          <a:endParaRPr lang="en-GB"/>
        </a:p>
      </dgm:t>
    </dgm:pt>
    <dgm:pt modelId="{7967713E-32D5-46D5-BDFB-69D75F898E79}">
      <dgm:prSet phldrT="[Text]"/>
      <dgm:spPr/>
      <dgm:t>
        <a:bodyPr/>
        <a:lstStyle/>
        <a:p>
          <a:r>
            <a:rPr lang="en-GB" dirty="0"/>
            <a:t> Focus on Young People has supported to understand the challenge , whilst resource has been limited, outcomes have been strong across Youth Hubs, Apprenticeships and Early Careers work.</a:t>
          </a:r>
        </a:p>
      </dgm:t>
    </dgm:pt>
    <dgm:pt modelId="{512362E8-3159-4B15-934C-E7BF909BBB6E}" type="parTrans" cxnId="{F5A31392-FA31-403A-9258-300432961FF8}">
      <dgm:prSet/>
      <dgm:spPr/>
      <dgm:t>
        <a:bodyPr/>
        <a:lstStyle/>
        <a:p>
          <a:endParaRPr lang="en-GB"/>
        </a:p>
      </dgm:t>
    </dgm:pt>
    <dgm:pt modelId="{2F62CD65-1F5B-42B7-98F1-7F3AE961F1B0}" type="sibTrans" cxnId="{F5A31392-FA31-403A-9258-300432961FF8}">
      <dgm:prSet/>
      <dgm:spPr/>
      <dgm:t>
        <a:bodyPr/>
        <a:lstStyle/>
        <a:p>
          <a:endParaRPr lang="en-GB"/>
        </a:p>
      </dgm:t>
    </dgm:pt>
    <dgm:pt modelId="{F23C65C6-00A3-4A43-97CF-C5B0D7C49178}">
      <dgm:prSet phldrT="[Text]"/>
      <dgm:spPr/>
      <dgm:t>
        <a:bodyPr/>
        <a:lstStyle/>
        <a:p>
          <a:r>
            <a:rPr lang="en-GB" dirty="0"/>
            <a:t>Worcestershire understands the challenges but our ability to address is always limited by size and funding</a:t>
          </a:r>
        </a:p>
      </dgm:t>
    </dgm:pt>
    <dgm:pt modelId="{372E7A78-EBCC-4B86-9AA5-F2C2D1582B37}" type="parTrans" cxnId="{7D34B947-FA7A-46E2-86B5-1AF247259B29}">
      <dgm:prSet/>
      <dgm:spPr/>
      <dgm:t>
        <a:bodyPr/>
        <a:lstStyle/>
        <a:p>
          <a:endParaRPr lang="en-GB"/>
        </a:p>
      </dgm:t>
    </dgm:pt>
    <dgm:pt modelId="{4F2E846E-3C0D-4E18-B54C-80E006D0E276}" type="sibTrans" cxnId="{7D34B947-FA7A-46E2-86B5-1AF247259B29}">
      <dgm:prSet/>
      <dgm:spPr/>
      <dgm:t>
        <a:bodyPr/>
        <a:lstStyle/>
        <a:p>
          <a:endParaRPr lang="en-GB"/>
        </a:p>
      </dgm:t>
    </dgm:pt>
    <dgm:pt modelId="{992CE63F-DEFA-4028-849C-3E14608600E7}">
      <dgm:prSet phldrT="[Text]"/>
      <dgm:spPr/>
      <dgm:t>
        <a:bodyPr/>
        <a:lstStyle/>
        <a:p>
          <a:r>
            <a:rPr lang="en-GB" dirty="0"/>
            <a:t>Business engagement is good and we have strong mechanisms to continue to develop in this space</a:t>
          </a:r>
        </a:p>
      </dgm:t>
    </dgm:pt>
    <dgm:pt modelId="{FB32B216-3403-41DE-A6DE-4712873708AC}" type="parTrans" cxnId="{7B394435-2F46-4EC7-B409-7E6AD52B33F9}">
      <dgm:prSet/>
      <dgm:spPr/>
      <dgm:t>
        <a:bodyPr/>
        <a:lstStyle/>
        <a:p>
          <a:endParaRPr lang="en-GB"/>
        </a:p>
      </dgm:t>
    </dgm:pt>
    <dgm:pt modelId="{FAF3EB8C-5EC6-4A0D-8A9C-334D72DFD878}" type="sibTrans" cxnId="{7B394435-2F46-4EC7-B409-7E6AD52B33F9}">
      <dgm:prSet/>
      <dgm:spPr/>
      <dgm:t>
        <a:bodyPr/>
        <a:lstStyle/>
        <a:p>
          <a:endParaRPr lang="en-GB"/>
        </a:p>
      </dgm:t>
    </dgm:pt>
    <dgm:pt modelId="{B951D3ED-90F0-400A-BF63-8C6BD549F204}">
      <dgm:prSet phldrT="[Text]"/>
      <dgm:spPr/>
      <dgm:t>
        <a:bodyPr/>
        <a:lstStyle/>
        <a:p>
          <a:r>
            <a:rPr lang="en-GB" dirty="0"/>
            <a:t>Worcestershire hosts three committed FE colleges with a variety of specialisms which provide a good spread of curriculum, but the focus is lacking in adult provision</a:t>
          </a:r>
        </a:p>
      </dgm:t>
    </dgm:pt>
    <dgm:pt modelId="{C8BB78AF-F717-4F35-AAA7-11436A9BEB7A}" type="parTrans" cxnId="{B23ADBD3-EBDC-4D32-92A3-77ADF36A3380}">
      <dgm:prSet/>
      <dgm:spPr/>
      <dgm:t>
        <a:bodyPr/>
        <a:lstStyle/>
        <a:p>
          <a:endParaRPr lang="en-GB"/>
        </a:p>
      </dgm:t>
    </dgm:pt>
    <dgm:pt modelId="{16048B48-A312-4D33-ADCF-B4162450536A}" type="sibTrans" cxnId="{B23ADBD3-EBDC-4D32-92A3-77ADF36A3380}">
      <dgm:prSet/>
      <dgm:spPr/>
      <dgm:t>
        <a:bodyPr/>
        <a:lstStyle/>
        <a:p>
          <a:endParaRPr lang="en-GB"/>
        </a:p>
      </dgm:t>
    </dgm:pt>
    <dgm:pt modelId="{5E948610-B94F-4DA1-AD47-72CB1A25EF4E}">
      <dgm:prSet phldrT="[Text]"/>
      <dgm:spPr/>
      <dgm:t>
        <a:bodyPr/>
        <a:lstStyle/>
        <a:p>
          <a:r>
            <a:rPr lang="en-GB" dirty="0"/>
            <a:t>Data suggests we are within the 80% employment rate but there are pockets of challenges to address</a:t>
          </a:r>
        </a:p>
      </dgm:t>
    </dgm:pt>
    <dgm:pt modelId="{D44FE1B7-B65F-42EA-8C38-33A419E1FE33}" type="parTrans" cxnId="{56961818-A81E-4CE9-AA0F-8B5F5DB5D391}">
      <dgm:prSet/>
      <dgm:spPr/>
      <dgm:t>
        <a:bodyPr/>
        <a:lstStyle/>
        <a:p>
          <a:endParaRPr lang="en-GB"/>
        </a:p>
      </dgm:t>
    </dgm:pt>
    <dgm:pt modelId="{5852076B-A8DE-4161-A37A-ADB34E3CA47D}" type="sibTrans" cxnId="{56961818-A81E-4CE9-AA0F-8B5F5DB5D391}">
      <dgm:prSet/>
      <dgm:spPr/>
      <dgm:t>
        <a:bodyPr/>
        <a:lstStyle/>
        <a:p>
          <a:endParaRPr lang="en-GB"/>
        </a:p>
      </dgm:t>
    </dgm:pt>
    <dgm:pt modelId="{CCD522A8-9524-4115-835E-7515C613B507}">
      <dgm:prSet phldrT="[Text]"/>
      <dgm:spPr/>
      <dgm:t>
        <a:bodyPr/>
        <a:lstStyle/>
        <a:p>
          <a:r>
            <a:rPr lang="en-GB" dirty="0"/>
            <a:t>Worcestershire’s HE provision matches the key sectors of our economy – Education, Healthcare and Local Government</a:t>
          </a:r>
        </a:p>
      </dgm:t>
    </dgm:pt>
    <dgm:pt modelId="{E0FBC971-06E2-4803-95A5-DBA078E62BFB}" type="parTrans" cxnId="{9FE139B3-200B-4184-A7F9-0E78570896BE}">
      <dgm:prSet/>
      <dgm:spPr/>
      <dgm:t>
        <a:bodyPr/>
        <a:lstStyle/>
        <a:p>
          <a:endParaRPr lang="en-GB"/>
        </a:p>
      </dgm:t>
    </dgm:pt>
    <dgm:pt modelId="{FD741466-1FCF-44FF-843D-4A517ECA5D01}" type="sibTrans" cxnId="{9FE139B3-200B-4184-A7F9-0E78570896BE}">
      <dgm:prSet/>
      <dgm:spPr/>
      <dgm:t>
        <a:bodyPr/>
        <a:lstStyle/>
        <a:p>
          <a:endParaRPr lang="en-GB"/>
        </a:p>
      </dgm:t>
    </dgm:pt>
    <dgm:pt modelId="{999D8B2E-207D-4BFC-9B53-47F31A76231D}" type="pres">
      <dgm:prSet presAssocID="{57745B50-123F-4C22-AA8B-25F64ED01FFE}" presName="Name0" presStyleCnt="0">
        <dgm:presLayoutVars>
          <dgm:dir/>
          <dgm:animLvl val="lvl"/>
          <dgm:resizeHandles val="exact"/>
        </dgm:presLayoutVars>
      </dgm:prSet>
      <dgm:spPr/>
    </dgm:pt>
    <dgm:pt modelId="{76415C7E-DE4B-4F39-A331-47799CA9B775}" type="pres">
      <dgm:prSet presAssocID="{B44A9170-2DCD-47F3-9435-6AB2F9CACE67}" presName="composite" presStyleCnt="0"/>
      <dgm:spPr/>
    </dgm:pt>
    <dgm:pt modelId="{DF16BC23-5DD5-4473-9033-0685E68936BE}" type="pres">
      <dgm:prSet presAssocID="{B44A9170-2DCD-47F3-9435-6AB2F9CACE67}" presName="parTx" presStyleLbl="alignNode1" presStyleIdx="0" presStyleCnt="1">
        <dgm:presLayoutVars>
          <dgm:chMax val="0"/>
          <dgm:chPref val="0"/>
          <dgm:bulletEnabled val="1"/>
        </dgm:presLayoutVars>
      </dgm:prSet>
      <dgm:spPr/>
    </dgm:pt>
    <dgm:pt modelId="{21367836-98C5-4CC9-8F61-2F2578E815C6}" type="pres">
      <dgm:prSet presAssocID="{B44A9170-2DCD-47F3-9435-6AB2F9CACE67}" presName="desTx" presStyleLbl="alignAccFollowNode1" presStyleIdx="0" presStyleCnt="1">
        <dgm:presLayoutVars>
          <dgm:bulletEnabled val="1"/>
        </dgm:presLayoutVars>
      </dgm:prSet>
      <dgm:spPr/>
    </dgm:pt>
  </dgm:ptLst>
  <dgm:cxnLst>
    <dgm:cxn modelId="{172DCD16-8B52-4181-BB3B-85FE15FFD5A3}" type="presOf" srcId="{992CE63F-DEFA-4028-849C-3E14608600E7}" destId="{21367836-98C5-4CC9-8F61-2F2578E815C6}" srcOrd="0" destOrd="5" presId="urn:microsoft.com/office/officeart/2005/8/layout/hList1"/>
    <dgm:cxn modelId="{56961818-A81E-4CE9-AA0F-8B5F5DB5D391}" srcId="{B44A9170-2DCD-47F3-9435-6AB2F9CACE67}" destId="{5E948610-B94F-4DA1-AD47-72CB1A25EF4E}" srcOrd="6" destOrd="0" parTransId="{D44FE1B7-B65F-42EA-8C38-33A419E1FE33}" sibTransId="{5852076B-A8DE-4161-A37A-ADB34E3CA47D}"/>
    <dgm:cxn modelId="{286B7524-FC70-43A5-8957-0E87AD7A1AD5}" type="presOf" srcId="{57745B50-123F-4C22-AA8B-25F64ED01FFE}" destId="{999D8B2E-207D-4BFC-9B53-47F31A76231D}" srcOrd="0" destOrd="0" presId="urn:microsoft.com/office/officeart/2005/8/layout/hList1"/>
    <dgm:cxn modelId="{1D64ED26-A582-49BA-8940-E78C7838F7BF}" type="presOf" srcId="{B44A9170-2DCD-47F3-9435-6AB2F9CACE67}" destId="{DF16BC23-5DD5-4473-9033-0685E68936BE}" srcOrd="0" destOrd="0" presId="urn:microsoft.com/office/officeart/2005/8/layout/hList1"/>
    <dgm:cxn modelId="{5C7A0734-82FF-4895-A9C5-038CDB849D50}" type="presOf" srcId="{B951D3ED-90F0-400A-BF63-8C6BD549F204}" destId="{21367836-98C5-4CC9-8F61-2F2578E815C6}" srcOrd="0" destOrd="2" presId="urn:microsoft.com/office/officeart/2005/8/layout/hList1"/>
    <dgm:cxn modelId="{7B394435-2F46-4EC7-B409-7E6AD52B33F9}" srcId="{B44A9170-2DCD-47F3-9435-6AB2F9CACE67}" destId="{992CE63F-DEFA-4028-849C-3E14608600E7}" srcOrd="5" destOrd="0" parTransId="{FB32B216-3403-41DE-A6DE-4712873708AC}" sibTransId="{FAF3EB8C-5EC6-4A0D-8A9C-334D72DFD878}"/>
    <dgm:cxn modelId="{4539ED36-919E-49F1-8CAD-40B6363F1190}" srcId="{B44A9170-2DCD-47F3-9435-6AB2F9CACE67}" destId="{7D1EF3CC-FD70-4492-AAE9-3248D311A3C2}" srcOrd="0" destOrd="0" parTransId="{BAD0294C-AB5E-4287-B553-889480CA8530}" sibTransId="{9052CE35-7BF0-4D22-AA0E-FF5D4B7369A8}"/>
    <dgm:cxn modelId="{7D34B947-FA7A-46E2-86B5-1AF247259B29}" srcId="{B44A9170-2DCD-47F3-9435-6AB2F9CACE67}" destId="{F23C65C6-00A3-4A43-97CF-C5B0D7C49178}" srcOrd="4" destOrd="0" parTransId="{372E7A78-EBCC-4B86-9AA5-F2C2D1582B37}" sibTransId="{4F2E846E-3C0D-4E18-B54C-80E006D0E276}"/>
    <dgm:cxn modelId="{6705224B-0706-499A-9ED4-0941A7CDC393}" type="presOf" srcId="{F23C65C6-00A3-4A43-97CF-C5B0D7C49178}" destId="{21367836-98C5-4CC9-8F61-2F2578E815C6}" srcOrd="0" destOrd="4" presId="urn:microsoft.com/office/officeart/2005/8/layout/hList1"/>
    <dgm:cxn modelId="{67100A70-9776-4495-9F44-8FB983486494}" type="presOf" srcId="{7967713E-32D5-46D5-BDFB-69D75F898E79}" destId="{21367836-98C5-4CC9-8F61-2F2578E815C6}" srcOrd="0" destOrd="1" presId="urn:microsoft.com/office/officeart/2005/8/layout/hList1"/>
    <dgm:cxn modelId="{54536D7B-66D2-42CD-A88C-36A330F22F10}" srcId="{57745B50-123F-4C22-AA8B-25F64ED01FFE}" destId="{B44A9170-2DCD-47F3-9435-6AB2F9CACE67}" srcOrd="0" destOrd="0" parTransId="{7983A1D7-B41C-4D40-A63D-86CB2462E49E}" sibTransId="{04AB1745-14AE-4827-9EC7-0EBBB61C7B8D}"/>
    <dgm:cxn modelId="{D261428F-E46D-4038-AE4C-83B39B3813A1}" type="presOf" srcId="{5E948610-B94F-4DA1-AD47-72CB1A25EF4E}" destId="{21367836-98C5-4CC9-8F61-2F2578E815C6}" srcOrd="0" destOrd="6" presId="urn:microsoft.com/office/officeart/2005/8/layout/hList1"/>
    <dgm:cxn modelId="{F5A31392-FA31-403A-9258-300432961FF8}" srcId="{B44A9170-2DCD-47F3-9435-6AB2F9CACE67}" destId="{7967713E-32D5-46D5-BDFB-69D75F898E79}" srcOrd="1" destOrd="0" parTransId="{512362E8-3159-4B15-934C-E7BF909BBB6E}" sibTransId="{2F62CD65-1F5B-42B7-98F1-7F3AE961F1B0}"/>
    <dgm:cxn modelId="{9FE139B3-200B-4184-A7F9-0E78570896BE}" srcId="{B44A9170-2DCD-47F3-9435-6AB2F9CACE67}" destId="{CCD522A8-9524-4115-835E-7515C613B507}" srcOrd="3" destOrd="0" parTransId="{E0FBC971-06E2-4803-95A5-DBA078E62BFB}" sibTransId="{FD741466-1FCF-44FF-843D-4A517ECA5D01}"/>
    <dgm:cxn modelId="{B23ADBD3-EBDC-4D32-92A3-77ADF36A3380}" srcId="{B44A9170-2DCD-47F3-9435-6AB2F9CACE67}" destId="{B951D3ED-90F0-400A-BF63-8C6BD549F204}" srcOrd="2" destOrd="0" parTransId="{C8BB78AF-F717-4F35-AAA7-11436A9BEB7A}" sibTransId="{16048B48-A312-4D33-ADCF-B4162450536A}"/>
    <dgm:cxn modelId="{DF5869D5-F3D1-4A05-85E6-93A61EC4B7CA}" type="presOf" srcId="{7D1EF3CC-FD70-4492-AAE9-3248D311A3C2}" destId="{21367836-98C5-4CC9-8F61-2F2578E815C6}" srcOrd="0" destOrd="0" presId="urn:microsoft.com/office/officeart/2005/8/layout/hList1"/>
    <dgm:cxn modelId="{632F28F1-40C7-4F1C-8A67-513D80D59041}" type="presOf" srcId="{CCD522A8-9524-4115-835E-7515C613B507}" destId="{21367836-98C5-4CC9-8F61-2F2578E815C6}" srcOrd="0" destOrd="3" presId="urn:microsoft.com/office/officeart/2005/8/layout/hList1"/>
    <dgm:cxn modelId="{44D0836C-EE81-4EF7-BC45-9CDF9A761ADF}" type="presParOf" srcId="{999D8B2E-207D-4BFC-9B53-47F31A76231D}" destId="{76415C7E-DE4B-4F39-A331-47799CA9B775}" srcOrd="0" destOrd="0" presId="urn:microsoft.com/office/officeart/2005/8/layout/hList1"/>
    <dgm:cxn modelId="{78EED9E0-29ED-4B91-A60B-B7F9690BD7DB}" type="presParOf" srcId="{76415C7E-DE4B-4F39-A331-47799CA9B775}" destId="{DF16BC23-5DD5-4473-9033-0685E68936BE}" srcOrd="0" destOrd="0" presId="urn:microsoft.com/office/officeart/2005/8/layout/hList1"/>
    <dgm:cxn modelId="{8452511A-C703-4F60-9720-C5055ED01B00}" type="presParOf" srcId="{76415C7E-DE4B-4F39-A331-47799CA9B775}" destId="{21367836-98C5-4CC9-8F61-2F2578E815C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0115E-16F4-4A0D-A7C9-41155CEB7341}"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GB"/>
        </a:p>
      </dgm:t>
    </dgm:pt>
    <dgm:pt modelId="{D44BA137-600C-4B39-BF6C-3B76AD13930B}">
      <dgm:prSet phldrT="[Text]"/>
      <dgm:spPr/>
      <dgm:t>
        <a:bodyPr/>
        <a:lstStyle/>
        <a:p>
          <a:r>
            <a:rPr lang="en-GB" b="1" dirty="0"/>
            <a:t>Challenges</a:t>
          </a:r>
        </a:p>
      </dgm:t>
    </dgm:pt>
    <dgm:pt modelId="{654BD388-CDD2-4DE8-8AFF-FF1656E4CEEE}" type="parTrans" cxnId="{0BA6144D-DD23-4807-A527-E91B94598923}">
      <dgm:prSet/>
      <dgm:spPr/>
      <dgm:t>
        <a:bodyPr/>
        <a:lstStyle/>
        <a:p>
          <a:endParaRPr lang="en-GB"/>
        </a:p>
      </dgm:t>
    </dgm:pt>
    <dgm:pt modelId="{2B8BE35A-E1DE-4047-9647-8026549752DC}" type="sibTrans" cxnId="{0BA6144D-DD23-4807-A527-E91B94598923}">
      <dgm:prSet/>
      <dgm:spPr/>
      <dgm:t>
        <a:bodyPr/>
        <a:lstStyle/>
        <a:p>
          <a:endParaRPr lang="en-GB"/>
        </a:p>
      </dgm:t>
    </dgm:pt>
    <dgm:pt modelId="{829DB5FC-5F02-408B-BDCC-AE2797434439}">
      <dgm:prSet phldrT="[Text]"/>
      <dgm:spPr/>
      <dgm:t>
        <a:bodyPr/>
        <a:lstStyle/>
        <a:p>
          <a:r>
            <a:rPr lang="en-GB" dirty="0"/>
            <a:t>Limited Funding, only touching sides of challenges creating limited ability to address all issues, creating silos, gaps and duplication in agendas </a:t>
          </a:r>
        </a:p>
      </dgm:t>
    </dgm:pt>
    <dgm:pt modelId="{37F7C99F-A0D5-4CCD-86A6-609FFBDC5A8C}" type="parTrans" cxnId="{4DCEE065-2FB6-4584-A8EA-731FA3404412}">
      <dgm:prSet/>
      <dgm:spPr/>
      <dgm:t>
        <a:bodyPr/>
        <a:lstStyle/>
        <a:p>
          <a:endParaRPr lang="en-GB"/>
        </a:p>
      </dgm:t>
    </dgm:pt>
    <dgm:pt modelId="{2B568E22-7129-4893-A07A-FE3F1605ADDD}" type="sibTrans" cxnId="{4DCEE065-2FB6-4584-A8EA-731FA3404412}">
      <dgm:prSet/>
      <dgm:spPr/>
      <dgm:t>
        <a:bodyPr/>
        <a:lstStyle/>
        <a:p>
          <a:endParaRPr lang="en-GB"/>
        </a:p>
      </dgm:t>
    </dgm:pt>
    <dgm:pt modelId="{4ED233D5-D317-4242-9825-C8832A3F3683}">
      <dgm:prSet phldrT="[Text]"/>
      <dgm:spPr/>
      <dgm:t>
        <a:bodyPr/>
        <a:lstStyle/>
        <a:p>
          <a:r>
            <a:rPr lang="en-GB" dirty="0"/>
            <a:t>Multiple front doors and confusing access points</a:t>
          </a:r>
        </a:p>
      </dgm:t>
    </dgm:pt>
    <dgm:pt modelId="{6FE2650D-092E-4CD0-9368-211EF7F33411}" type="parTrans" cxnId="{C76C3F0B-489C-4C1A-BD3A-18A48235627A}">
      <dgm:prSet/>
      <dgm:spPr/>
      <dgm:t>
        <a:bodyPr/>
        <a:lstStyle/>
        <a:p>
          <a:endParaRPr lang="en-GB"/>
        </a:p>
      </dgm:t>
    </dgm:pt>
    <dgm:pt modelId="{BB3CEFD8-E160-419E-8B36-0F3EDFC980C7}" type="sibTrans" cxnId="{C76C3F0B-489C-4C1A-BD3A-18A48235627A}">
      <dgm:prSet/>
      <dgm:spPr/>
      <dgm:t>
        <a:bodyPr/>
        <a:lstStyle/>
        <a:p>
          <a:endParaRPr lang="en-GB"/>
        </a:p>
      </dgm:t>
    </dgm:pt>
    <dgm:pt modelId="{B3B8C653-745B-4B4F-8B0A-A90BB532ABE5}">
      <dgm:prSet phldrT="[Text]"/>
      <dgm:spPr/>
      <dgm:t>
        <a:bodyPr/>
        <a:lstStyle/>
        <a:p>
          <a:r>
            <a:rPr lang="en-GB" b="1" dirty="0"/>
            <a:t>Gaps</a:t>
          </a:r>
          <a:r>
            <a:rPr lang="en-GB" dirty="0"/>
            <a:t> </a:t>
          </a:r>
        </a:p>
      </dgm:t>
    </dgm:pt>
    <dgm:pt modelId="{3DB3DBF2-80DA-43FE-8C54-334A5CBEB84E}" type="parTrans" cxnId="{12FE251E-202A-4E81-8133-D1A61677851A}">
      <dgm:prSet/>
      <dgm:spPr/>
      <dgm:t>
        <a:bodyPr/>
        <a:lstStyle/>
        <a:p>
          <a:endParaRPr lang="en-GB"/>
        </a:p>
      </dgm:t>
    </dgm:pt>
    <dgm:pt modelId="{2DEF2709-7026-48C7-8F17-CB9628FCE3F5}" type="sibTrans" cxnId="{12FE251E-202A-4E81-8133-D1A61677851A}">
      <dgm:prSet/>
      <dgm:spPr/>
      <dgm:t>
        <a:bodyPr/>
        <a:lstStyle/>
        <a:p>
          <a:endParaRPr lang="en-GB"/>
        </a:p>
      </dgm:t>
    </dgm:pt>
    <dgm:pt modelId="{EC2ABC03-E766-45EE-AA89-659A58C919A4}">
      <dgm:prSet phldrT="[Text]"/>
      <dgm:spPr/>
      <dgm:t>
        <a:bodyPr/>
        <a:lstStyle/>
        <a:p>
          <a:pPr rtl="0"/>
          <a:r>
            <a:rPr lang="en-GB" dirty="0"/>
            <a:t>Joint messaging </a:t>
          </a:r>
          <a:r>
            <a:rPr lang="en-GB" dirty="0">
              <a:latin typeface="Calibri"/>
            </a:rPr>
            <a:t>–</a:t>
          </a:r>
          <a:r>
            <a:rPr lang="en-GB" dirty="0"/>
            <a:t> </a:t>
          </a:r>
          <a:r>
            <a:rPr lang="en-GB" dirty="0">
              <a:latin typeface="Calibri"/>
            </a:rPr>
            <a:t>Each partner is communicating with employers in a piecemeal way through their lense. </a:t>
          </a:r>
          <a:endParaRPr lang="en-GB" dirty="0"/>
        </a:p>
      </dgm:t>
    </dgm:pt>
    <dgm:pt modelId="{6D02B9D9-8EF6-4ED5-AE82-4A16CC725D31}" type="parTrans" cxnId="{13579101-FE81-477E-8D41-2F19A7DFA4C8}">
      <dgm:prSet/>
      <dgm:spPr/>
      <dgm:t>
        <a:bodyPr/>
        <a:lstStyle/>
        <a:p>
          <a:endParaRPr lang="en-GB"/>
        </a:p>
      </dgm:t>
    </dgm:pt>
    <dgm:pt modelId="{07065527-E107-4869-91A3-2D998028405D}" type="sibTrans" cxnId="{13579101-FE81-477E-8D41-2F19A7DFA4C8}">
      <dgm:prSet/>
      <dgm:spPr/>
      <dgm:t>
        <a:bodyPr/>
        <a:lstStyle/>
        <a:p>
          <a:endParaRPr lang="en-GB"/>
        </a:p>
      </dgm:t>
    </dgm:pt>
    <dgm:pt modelId="{680CE16E-6233-4950-ABB8-F2D7A92A8BA5}">
      <dgm:prSet phldrT="[Text]"/>
      <dgm:spPr/>
      <dgm:t>
        <a:bodyPr/>
        <a:lstStyle/>
        <a:p>
          <a:pPr rtl="0"/>
          <a:r>
            <a:rPr lang="en-GB" dirty="0"/>
            <a:t>Need more delivery in localities</a:t>
          </a:r>
          <a:r>
            <a:rPr lang="en-GB" dirty="0">
              <a:latin typeface="Calibri"/>
            </a:rPr>
            <a:t>, as the local</a:t>
          </a:r>
          <a:r>
            <a:rPr lang="en-GB" dirty="0"/>
            <a:t> challenges are different and ability to </a:t>
          </a:r>
          <a:r>
            <a:rPr lang="en-GB" dirty="0">
              <a:latin typeface="Calibri"/>
            </a:rPr>
            <a:t>flex support</a:t>
          </a:r>
          <a:r>
            <a:rPr lang="en-GB" dirty="0"/>
            <a:t> is limited</a:t>
          </a:r>
        </a:p>
      </dgm:t>
    </dgm:pt>
    <dgm:pt modelId="{5C331CE9-FDB0-41A9-814B-C5D849F3016E}" type="parTrans" cxnId="{3F13A122-AD5D-4608-933F-06DF83CAB67B}">
      <dgm:prSet/>
      <dgm:spPr/>
      <dgm:t>
        <a:bodyPr/>
        <a:lstStyle/>
        <a:p>
          <a:endParaRPr lang="en-GB"/>
        </a:p>
      </dgm:t>
    </dgm:pt>
    <dgm:pt modelId="{771C31AE-B8BA-4EC1-B1C0-1FA58534AA55}" type="sibTrans" cxnId="{3F13A122-AD5D-4608-933F-06DF83CAB67B}">
      <dgm:prSet/>
      <dgm:spPr/>
      <dgm:t>
        <a:bodyPr/>
        <a:lstStyle/>
        <a:p>
          <a:endParaRPr lang="en-GB"/>
        </a:p>
      </dgm:t>
    </dgm:pt>
    <dgm:pt modelId="{259D52BD-4560-4958-B0BD-3360EBBCC8E2}">
      <dgm:prSet phldrT="[Text]"/>
      <dgm:spPr/>
      <dgm:t>
        <a:bodyPr/>
        <a:lstStyle/>
        <a:p>
          <a:r>
            <a:rPr lang="en-GB" dirty="0"/>
            <a:t>Fragmented system – Health , Public Health, LA , DWP etc</a:t>
          </a:r>
        </a:p>
      </dgm:t>
    </dgm:pt>
    <dgm:pt modelId="{B0B060FC-096A-4441-83D6-D525846D193C}" type="parTrans" cxnId="{78FCEFB0-D296-48F3-981E-E59E8EA42ADE}">
      <dgm:prSet/>
      <dgm:spPr/>
      <dgm:t>
        <a:bodyPr/>
        <a:lstStyle/>
        <a:p>
          <a:endParaRPr lang="en-GB"/>
        </a:p>
      </dgm:t>
    </dgm:pt>
    <dgm:pt modelId="{49C366A6-98C4-42AF-9900-6B142154D9A3}" type="sibTrans" cxnId="{78FCEFB0-D296-48F3-981E-E59E8EA42ADE}">
      <dgm:prSet/>
      <dgm:spPr/>
      <dgm:t>
        <a:bodyPr/>
        <a:lstStyle/>
        <a:p>
          <a:endParaRPr lang="en-GB"/>
        </a:p>
      </dgm:t>
    </dgm:pt>
    <dgm:pt modelId="{E91E149B-ECE4-4C34-9E3E-37C846466D48}">
      <dgm:prSet phldrT="[Text]"/>
      <dgm:spPr/>
      <dgm:t>
        <a:bodyPr/>
        <a:lstStyle/>
        <a:p>
          <a:r>
            <a:rPr lang="en-GB" dirty="0"/>
            <a:t>Short term funding and programmes</a:t>
          </a:r>
        </a:p>
      </dgm:t>
    </dgm:pt>
    <dgm:pt modelId="{4D668E87-9F4A-40C8-89B9-2540609EB0AB}" type="parTrans" cxnId="{471BB05E-ED45-47A5-8FDE-C68806EB3DC6}">
      <dgm:prSet/>
      <dgm:spPr/>
      <dgm:t>
        <a:bodyPr/>
        <a:lstStyle/>
        <a:p>
          <a:endParaRPr lang="en-GB"/>
        </a:p>
      </dgm:t>
    </dgm:pt>
    <dgm:pt modelId="{43DC8826-9680-411A-86AF-65024E5E51F5}" type="sibTrans" cxnId="{471BB05E-ED45-47A5-8FDE-C68806EB3DC6}">
      <dgm:prSet/>
      <dgm:spPr/>
      <dgm:t>
        <a:bodyPr/>
        <a:lstStyle/>
        <a:p>
          <a:endParaRPr lang="en-GB"/>
        </a:p>
      </dgm:t>
    </dgm:pt>
    <dgm:pt modelId="{31897C98-E51A-4FF1-AC4E-9C708B6ECE0E}">
      <dgm:prSet phldrT="[Text]"/>
      <dgm:spPr/>
      <dgm:t>
        <a:bodyPr/>
        <a:lstStyle/>
        <a:p>
          <a:r>
            <a:rPr lang="en-GB" dirty="0"/>
            <a:t>SME Landscape of employers , lots of asks and lots of employers ! </a:t>
          </a:r>
        </a:p>
      </dgm:t>
    </dgm:pt>
    <dgm:pt modelId="{379EB3A3-4EB2-43EE-BEB2-29D40E7C06BC}" type="parTrans" cxnId="{8DAF39A5-7A76-4456-AF6A-398D863314BD}">
      <dgm:prSet/>
      <dgm:spPr/>
      <dgm:t>
        <a:bodyPr/>
        <a:lstStyle/>
        <a:p>
          <a:endParaRPr lang="en-GB"/>
        </a:p>
      </dgm:t>
    </dgm:pt>
    <dgm:pt modelId="{DFF9D88C-3FAD-4215-8B1B-390376D95A18}" type="sibTrans" cxnId="{8DAF39A5-7A76-4456-AF6A-398D863314BD}">
      <dgm:prSet/>
      <dgm:spPr/>
      <dgm:t>
        <a:bodyPr/>
        <a:lstStyle/>
        <a:p>
          <a:endParaRPr lang="en-GB"/>
        </a:p>
      </dgm:t>
    </dgm:pt>
    <dgm:pt modelId="{9A16D43C-AE12-444B-8B65-7D040323408E}">
      <dgm:prSet phldrT="[Text]"/>
      <dgm:spPr/>
      <dgm:t>
        <a:bodyPr/>
        <a:lstStyle/>
        <a:p>
          <a:pPr rtl="0"/>
          <a:r>
            <a:rPr lang="en-GB" dirty="0">
              <a:latin typeface="Calibri"/>
            </a:rPr>
            <a:t>High demand</a:t>
          </a:r>
          <a:r>
            <a:rPr lang="en-GB" dirty="0"/>
            <a:t> for </a:t>
          </a:r>
          <a:r>
            <a:rPr lang="en-GB" dirty="0">
              <a:latin typeface="Calibri"/>
            </a:rPr>
            <a:t>limited services</a:t>
          </a:r>
          <a:r>
            <a:rPr lang="en-GB" dirty="0"/>
            <a:t> i.e. Health </a:t>
          </a:r>
        </a:p>
      </dgm:t>
    </dgm:pt>
    <dgm:pt modelId="{A86159E8-8A7D-4C1F-B64A-E07B30E55595}" type="parTrans" cxnId="{624170F5-D95D-47B5-B41B-BC170833DEF9}">
      <dgm:prSet/>
      <dgm:spPr/>
      <dgm:t>
        <a:bodyPr/>
        <a:lstStyle/>
        <a:p>
          <a:endParaRPr lang="en-GB"/>
        </a:p>
      </dgm:t>
    </dgm:pt>
    <dgm:pt modelId="{FA9C52ED-20CA-480F-97C1-0427C11217C1}" type="sibTrans" cxnId="{624170F5-D95D-47B5-B41B-BC170833DEF9}">
      <dgm:prSet/>
      <dgm:spPr/>
      <dgm:t>
        <a:bodyPr/>
        <a:lstStyle/>
        <a:p>
          <a:endParaRPr lang="en-GB"/>
        </a:p>
      </dgm:t>
    </dgm:pt>
    <dgm:pt modelId="{52FD96B5-C0B4-454A-96FA-3CD3FEC2B005}">
      <dgm:prSet phldrT="[Text]"/>
      <dgm:spPr/>
      <dgm:t>
        <a:bodyPr/>
        <a:lstStyle/>
        <a:p>
          <a:pPr rtl="0"/>
          <a:r>
            <a:rPr lang="en-GB" dirty="0"/>
            <a:t>GDPR </a:t>
          </a:r>
          <a:r>
            <a:rPr lang="en-GB" dirty="0">
              <a:latin typeface="Calibri"/>
            </a:rPr>
            <a:t>used as a barrier to join the system up around the individual.</a:t>
          </a:r>
          <a:endParaRPr lang="en-GB" dirty="0"/>
        </a:p>
      </dgm:t>
    </dgm:pt>
    <dgm:pt modelId="{8BDC6CF2-13A0-4863-8E32-D7160D97672E}" type="parTrans" cxnId="{FCD1DD3B-C294-41BC-AB1C-5D71475FE6D1}">
      <dgm:prSet/>
      <dgm:spPr/>
      <dgm:t>
        <a:bodyPr/>
        <a:lstStyle/>
        <a:p>
          <a:endParaRPr lang="en-GB"/>
        </a:p>
      </dgm:t>
    </dgm:pt>
    <dgm:pt modelId="{84B406DE-704B-4B36-8EC2-7353A73DECAC}" type="sibTrans" cxnId="{FCD1DD3B-C294-41BC-AB1C-5D71475FE6D1}">
      <dgm:prSet/>
      <dgm:spPr/>
      <dgm:t>
        <a:bodyPr/>
        <a:lstStyle/>
        <a:p>
          <a:endParaRPr lang="en-GB"/>
        </a:p>
      </dgm:t>
    </dgm:pt>
    <dgm:pt modelId="{2321272A-FDF4-460E-94F6-164D87CE9E10}">
      <dgm:prSet phldrT="[Text]"/>
      <dgm:spPr/>
      <dgm:t>
        <a:bodyPr/>
        <a:lstStyle/>
        <a:p>
          <a:pPr rtl="0"/>
          <a:r>
            <a:rPr lang="en-GB" dirty="0"/>
            <a:t>Challenges</a:t>
          </a:r>
          <a:r>
            <a:rPr lang="en-GB" dirty="0">
              <a:latin typeface="Calibri"/>
            </a:rPr>
            <a:t> in accessing</a:t>
          </a:r>
          <a:r>
            <a:rPr lang="en-GB" dirty="0"/>
            <a:t> transportation</a:t>
          </a:r>
          <a:r>
            <a:rPr lang="en-GB" dirty="0">
              <a:latin typeface="Calibri"/>
            </a:rPr>
            <a:t> </a:t>
          </a:r>
          <a:r>
            <a:rPr lang="en-GB" dirty="0"/>
            <a:t>and </a:t>
          </a:r>
          <a:r>
            <a:rPr lang="en-GB" dirty="0">
              <a:latin typeface="Calibri"/>
            </a:rPr>
            <a:t>its cost.</a:t>
          </a:r>
          <a:endParaRPr lang="en-GB" dirty="0"/>
        </a:p>
      </dgm:t>
    </dgm:pt>
    <dgm:pt modelId="{21E4C12B-2A59-4C01-B441-75E513D85B7B}" type="parTrans" cxnId="{9D8FC155-B670-4B7C-8947-E12044C9B282}">
      <dgm:prSet/>
      <dgm:spPr/>
      <dgm:t>
        <a:bodyPr/>
        <a:lstStyle/>
        <a:p>
          <a:endParaRPr lang="en-GB"/>
        </a:p>
      </dgm:t>
    </dgm:pt>
    <dgm:pt modelId="{40831FD2-1F6F-4666-8BFF-BD5E353CB265}" type="sibTrans" cxnId="{9D8FC155-B670-4B7C-8947-E12044C9B282}">
      <dgm:prSet/>
      <dgm:spPr/>
      <dgm:t>
        <a:bodyPr/>
        <a:lstStyle/>
        <a:p>
          <a:endParaRPr lang="en-GB"/>
        </a:p>
      </dgm:t>
    </dgm:pt>
    <dgm:pt modelId="{90A2ED1D-14F0-4DF8-AB01-BA0747E081C3}">
      <dgm:prSet phldrT="[Text]"/>
      <dgm:spPr/>
      <dgm:t>
        <a:bodyPr/>
        <a:lstStyle/>
        <a:p>
          <a:r>
            <a:rPr lang="en-GB" dirty="0"/>
            <a:t>Careers advice availability and quality varies</a:t>
          </a:r>
        </a:p>
      </dgm:t>
    </dgm:pt>
    <dgm:pt modelId="{3D44A86D-7E8A-4828-8A4D-832CC31367A9}" type="parTrans" cxnId="{2191E6F6-AE32-4000-B831-EF986359AD97}">
      <dgm:prSet/>
      <dgm:spPr/>
      <dgm:t>
        <a:bodyPr/>
        <a:lstStyle/>
        <a:p>
          <a:endParaRPr lang="en-GB"/>
        </a:p>
      </dgm:t>
    </dgm:pt>
    <dgm:pt modelId="{3D8E6925-A3BA-446A-89D6-81F304B1B778}" type="sibTrans" cxnId="{2191E6F6-AE32-4000-B831-EF986359AD97}">
      <dgm:prSet/>
      <dgm:spPr/>
      <dgm:t>
        <a:bodyPr/>
        <a:lstStyle/>
        <a:p>
          <a:endParaRPr lang="en-GB"/>
        </a:p>
      </dgm:t>
    </dgm:pt>
    <dgm:pt modelId="{AA21FAD9-8E60-4993-B1BF-88FDC2C8BFAC}">
      <dgm:prSet phldrT="[Text]"/>
      <dgm:spPr/>
      <dgm:t>
        <a:bodyPr/>
        <a:lstStyle/>
        <a:p>
          <a:pPr rtl="0"/>
          <a:r>
            <a:rPr lang="en-GB" dirty="0"/>
            <a:t>Education engagement offer for NEETs</a:t>
          </a:r>
          <a:r>
            <a:rPr lang="en-GB" dirty="0">
              <a:latin typeface="Calibri"/>
            </a:rPr>
            <a:t> is variable </a:t>
          </a:r>
          <a:endParaRPr lang="en-GB" dirty="0"/>
        </a:p>
      </dgm:t>
    </dgm:pt>
    <dgm:pt modelId="{B54D2803-3FE3-4F5F-BB2F-09E03C3924E4}" type="parTrans" cxnId="{597B4BE6-158F-4BEE-B037-389B6729B0AE}">
      <dgm:prSet/>
      <dgm:spPr/>
      <dgm:t>
        <a:bodyPr/>
        <a:lstStyle/>
        <a:p>
          <a:endParaRPr lang="en-GB"/>
        </a:p>
      </dgm:t>
    </dgm:pt>
    <dgm:pt modelId="{56F32814-7D41-4FDC-8F0B-BE81DDED11FD}" type="sibTrans" cxnId="{597B4BE6-158F-4BEE-B037-389B6729B0AE}">
      <dgm:prSet/>
      <dgm:spPr/>
      <dgm:t>
        <a:bodyPr/>
        <a:lstStyle/>
        <a:p>
          <a:endParaRPr lang="en-GB"/>
        </a:p>
      </dgm:t>
    </dgm:pt>
    <dgm:pt modelId="{D4F43480-2D59-4917-8DF7-BF773E9EBA6F}">
      <dgm:prSet phldrT="[Text]"/>
      <dgm:spPr/>
      <dgm:t>
        <a:bodyPr/>
        <a:lstStyle/>
        <a:p>
          <a:pPr rtl="0"/>
          <a:r>
            <a:rPr lang="en-GB" dirty="0"/>
            <a:t>Further integration of services to aid </a:t>
          </a:r>
          <a:r>
            <a:rPr lang="en-GB" dirty="0">
              <a:latin typeface="Calibri"/>
            </a:rPr>
            <a:t>identifying</a:t>
          </a:r>
          <a:r>
            <a:rPr lang="en-GB" dirty="0"/>
            <a:t> those inactive residents</a:t>
          </a:r>
        </a:p>
      </dgm:t>
    </dgm:pt>
    <dgm:pt modelId="{6B4924A8-9DF4-4FB1-951E-8C30E8C10726}" type="parTrans" cxnId="{7BD91731-68A7-4E22-8E59-9DD0E85881A4}">
      <dgm:prSet/>
      <dgm:spPr/>
      <dgm:t>
        <a:bodyPr/>
        <a:lstStyle/>
        <a:p>
          <a:endParaRPr lang="en-GB"/>
        </a:p>
      </dgm:t>
    </dgm:pt>
    <dgm:pt modelId="{E039FF16-F52E-42EC-92F2-DC5568784F47}" type="sibTrans" cxnId="{7BD91731-68A7-4E22-8E59-9DD0E85881A4}">
      <dgm:prSet/>
      <dgm:spPr/>
      <dgm:t>
        <a:bodyPr/>
        <a:lstStyle/>
        <a:p>
          <a:endParaRPr lang="en-GB"/>
        </a:p>
      </dgm:t>
    </dgm:pt>
    <dgm:pt modelId="{489E15DB-B380-4A16-8A36-FA23265BEC7D}">
      <dgm:prSet phldrT="[Text]"/>
      <dgm:spPr/>
      <dgm:t>
        <a:bodyPr/>
        <a:lstStyle/>
        <a:p>
          <a:endParaRPr lang="en-GB" dirty="0"/>
        </a:p>
      </dgm:t>
    </dgm:pt>
    <dgm:pt modelId="{4A9FB11C-CC7B-4682-B0F4-0229A591A2E4}" type="parTrans" cxnId="{F8354B57-A56F-4780-BDD1-AAF3766C3386}">
      <dgm:prSet/>
      <dgm:spPr/>
      <dgm:t>
        <a:bodyPr/>
        <a:lstStyle/>
        <a:p>
          <a:endParaRPr lang="en-GB"/>
        </a:p>
      </dgm:t>
    </dgm:pt>
    <dgm:pt modelId="{82CD2FD5-F6F2-4DA9-A9C1-D3F0BB90F9B6}" type="sibTrans" cxnId="{F8354B57-A56F-4780-BDD1-AAF3766C3386}">
      <dgm:prSet/>
      <dgm:spPr/>
      <dgm:t>
        <a:bodyPr/>
        <a:lstStyle/>
        <a:p>
          <a:endParaRPr lang="en-GB"/>
        </a:p>
      </dgm:t>
    </dgm:pt>
    <dgm:pt modelId="{009A428C-5219-4571-921C-6F8A921FBBC9}">
      <dgm:prSet phldrT="[Text]"/>
      <dgm:spPr/>
      <dgm:t>
        <a:bodyPr/>
        <a:lstStyle/>
        <a:p>
          <a:pPr rtl="0"/>
          <a:r>
            <a:rPr lang="en-GB" dirty="0"/>
            <a:t>Holistic practices or need for more social prescribing </a:t>
          </a:r>
          <a:r>
            <a:rPr lang="en-GB" dirty="0">
              <a:latin typeface="Calibri"/>
            </a:rPr>
            <a:t>from health professionals.</a:t>
          </a:r>
          <a:endParaRPr lang="en-GB" dirty="0"/>
        </a:p>
      </dgm:t>
    </dgm:pt>
    <dgm:pt modelId="{95FF9D44-CCAB-4D85-88BD-856948861DDC}" type="parTrans" cxnId="{6A30D66C-ADE4-4EA1-9090-581FBA3982BD}">
      <dgm:prSet/>
      <dgm:spPr/>
      <dgm:t>
        <a:bodyPr/>
        <a:lstStyle/>
        <a:p>
          <a:endParaRPr lang="en-GB"/>
        </a:p>
      </dgm:t>
    </dgm:pt>
    <dgm:pt modelId="{CEB0E2ED-CEF8-4DCD-955B-F184175294D1}" type="sibTrans" cxnId="{6A30D66C-ADE4-4EA1-9090-581FBA3982BD}">
      <dgm:prSet/>
      <dgm:spPr/>
      <dgm:t>
        <a:bodyPr/>
        <a:lstStyle/>
        <a:p>
          <a:endParaRPr lang="en-GB"/>
        </a:p>
      </dgm:t>
    </dgm:pt>
    <dgm:pt modelId="{63EA4A43-9A4C-4B73-AF0E-A55303A64325}">
      <dgm:prSet phldrT="[Text]"/>
      <dgm:spPr/>
      <dgm:t>
        <a:bodyPr/>
        <a:lstStyle/>
        <a:p>
          <a:r>
            <a:rPr lang="en-GB" dirty="0"/>
            <a:t>Need for more holistic and intensive support </a:t>
          </a:r>
        </a:p>
      </dgm:t>
    </dgm:pt>
    <dgm:pt modelId="{FF253E33-A699-4A38-B654-CB506B84B881}" type="parTrans" cxnId="{CBB00C5D-7297-439D-8CC3-595932AE3BBB}">
      <dgm:prSet/>
      <dgm:spPr/>
      <dgm:t>
        <a:bodyPr/>
        <a:lstStyle/>
        <a:p>
          <a:endParaRPr lang="en-GB"/>
        </a:p>
      </dgm:t>
    </dgm:pt>
    <dgm:pt modelId="{98D27949-B77B-4DD6-ADBF-B8A92488F39A}" type="sibTrans" cxnId="{CBB00C5D-7297-439D-8CC3-595932AE3BBB}">
      <dgm:prSet/>
      <dgm:spPr/>
      <dgm:t>
        <a:bodyPr/>
        <a:lstStyle/>
        <a:p>
          <a:endParaRPr lang="en-GB"/>
        </a:p>
      </dgm:t>
    </dgm:pt>
    <dgm:pt modelId="{D673B5D0-C0CA-4D2C-9A99-16BBA8E2127C}">
      <dgm:prSet phldrT="[Text]"/>
      <dgm:spPr/>
      <dgm:t>
        <a:bodyPr/>
        <a:lstStyle/>
        <a:p>
          <a:r>
            <a:rPr lang="en-GB" dirty="0"/>
            <a:t>Limited provision – see above</a:t>
          </a:r>
        </a:p>
      </dgm:t>
    </dgm:pt>
    <dgm:pt modelId="{66E1C842-D557-49AF-97B4-E6F0FDB4D8E4}" type="parTrans" cxnId="{A73139ED-1FEF-4BFC-84B2-0971BCB4FC6D}">
      <dgm:prSet/>
      <dgm:spPr/>
      <dgm:t>
        <a:bodyPr/>
        <a:lstStyle/>
        <a:p>
          <a:endParaRPr lang="en-GB"/>
        </a:p>
      </dgm:t>
    </dgm:pt>
    <dgm:pt modelId="{52AC5C7A-60F2-426E-9E0F-84653B5E89D8}" type="sibTrans" cxnId="{A73139ED-1FEF-4BFC-84B2-0971BCB4FC6D}">
      <dgm:prSet/>
      <dgm:spPr/>
      <dgm:t>
        <a:bodyPr/>
        <a:lstStyle/>
        <a:p>
          <a:endParaRPr lang="en-GB"/>
        </a:p>
      </dgm:t>
    </dgm:pt>
    <dgm:pt modelId="{D3FCBC64-B549-41C4-A818-17FF8B4994E0}">
      <dgm:prSet phldrT="[Text]"/>
      <dgm:spPr/>
      <dgm:t>
        <a:bodyPr/>
        <a:lstStyle/>
        <a:p>
          <a:r>
            <a:rPr lang="en-GB" dirty="0"/>
            <a:t>Lack of Adult Skills offer to upskill in county and lack of desire/incentive to upskill </a:t>
          </a:r>
        </a:p>
      </dgm:t>
    </dgm:pt>
    <dgm:pt modelId="{C9562825-71AB-4308-BBCD-467CD2FF5CCB}" type="parTrans" cxnId="{2311A1AB-9D64-40AD-B209-7779A248E032}">
      <dgm:prSet/>
      <dgm:spPr/>
      <dgm:t>
        <a:bodyPr/>
        <a:lstStyle/>
        <a:p>
          <a:endParaRPr lang="en-GB"/>
        </a:p>
      </dgm:t>
    </dgm:pt>
    <dgm:pt modelId="{03F80F1B-249B-4389-A1DF-74E393B6851A}" type="sibTrans" cxnId="{2311A1AB-9D64-40AD-B209-7779A248E032}">
      <dgm:prSet/>
      <dgm:spPr/>
      <dgm:t>
        <a:bodyPr/>
        <a:lstStyle/>
        <a:p>
          <a:endParaRPr lang="en-GB"/>
        </a:p>
      </dgm:t>
    </dgm:pt>
    <dgm:pt modelId="{000B7F72-7981-4864-AFB7-9E5016322024}">
      <dgm:prSet phldrT="[Text]"/>
      <dgm:spPr/>
      <dgm:t>
        <a:bodyPr/>
        <a:lstStyle/>
        <a:p>
          <a:pPr rtl="0"/>
          <a:r>
            <a:rPr lang="en-GB" dirty="0"/>
            <a:t>Consideration of inactivity on </a:t>
          </a:r>
          <a:r>
            <a:rPr lang="en-GB" dirty="0">
              <a:latin typeface="Calibri"/>
            </a:rPr>
            <a:t>a long held Worcs economic</a:t>
          </a:r>
          <a:r>
            <a:rPr lang="en-GB" dirty="0"/>
            <a:t> policy </a:t>
          </a:r>
          <a:r>
            <a:rPr lang="en-GB" dirty="0">
              <a:latin typeface="Calibri"/>
            </a:rPr>
            <a:t>pursuing </a:t>
          </a:r>
          <a:r>
            <a:rPr lang="en-GB" dirty="0"/>
            <a:t> high skilled / high paid</a:t>
          </a:r>
          <a:r>
            <a:rPr lang="en-GB" dirty="0">
              <a:latin typeface="Calibri"/>
            </a:rPr>
            <a:t> jobs. </a:t>
          </a:r>
          <a:endParaRPr lang="en-GB" dirty="0"/>
        </a:p>
      </dgm:t>
    </dgm:pt>
    <dgm:pt modelId="{B73134C2-D019-492D-86B4-C3C6E365B347}" type="parTrans" cxnId="{64030DF2-7F3D-4010-9DCD-31CAD439644A}">
      <dgm:prSet/>
      <dgm:spPr/>
      <dgm:t>
        <a:bodyPr/>
        <a:lstStyle/>
        <a:p>
          <a:endParaRPr lang="en-GB"/>
        </a:p>
      </dgm:t>
    </dgm:pt>
    <dgm:pt modelId="{A0709464-858C-4ADB-A69C-304DFA6A7FAD}" type="sibTrans" cxnId="{64030DF2-7F3D-4010-9DCD-31CAD439644A}">
      <dgm:prSet/>
      <dgm:spPr/>
      <dgm:t>
        <a:bodyPr/>
        <a:lstStyle/>
        <a:p>
          <a:endParaRPr lang="en-GB"/>
        </a:p>
      </dgm:t>
    </dgm:pt>
    <dgm:pt modelId="{2558CFCB-4ECE-4518-9882-E7CC32DAFCDA}">
      <dgm:prSet phldrT="[Text]"/>
      <dgm:spPr/>
      <dgm:t>
        <a:bodyPr/>
        <a:lstStyle/>
        <a:p>
          <a:r>
            <a:rPr lang="en-GB" dirty="0"/>
            <a:t>Understanding of skills needs of employers in the county</a:t>
          </a:r>
        </a:p>
      </dgm:t>
    </dgm:pt>
    <dgm:pt modelId="{CC024FA5-53F3-4878-AECE-7790541854A7}" type="parTrans" cxnId="{116B33DD-CA03-4F12-B82C-C40E15AF28DE}">
      <dgm:prSet/>
      <dgm:spPr/>
      <dgm:t>
        <a:bodyPr/>
        <a:lstStyle/>
        <a:p>
          <a:endParaRPr lang="en-GB"/>
        </a:p>
      </dgm:t>
    </dgm:pt>
    <dgm:pt modelId="{4A4D7DED-304F-41E8-9D40-B36B94F29843}" type="sibTrans" cxnId="{116B33DD-CA03-4F12-B82C-C40E15AF28DE}">
      <dgm:prSet/>
      <dgm:spPr/>
      <dgm:t>
        <a:bodyPr/>
        <a:lstStyle/>
        <a:p>
          <a:endParaRPr lang="en-GB"/>
        </a:p>
      </dgm:t>
    </dgm:pt>
    <dgm:pt modelId="{C2AB6CEC-723A-49E3-B883-E7F0CCA37970}">
      <dgm:prSet phldrT="[Text]"/>
      <dgm:spPr/>
      <dgm:t>
        <a:bodyPr/>
        <a:lstStyle/>
        <a:p>
          <a:r>
            <a:rPr lang="en-GB" dirty="0"/>
            <a:t>Multiple “support” systems between partners fragmenting support landscape</a:t>
          </a:r>
        </a:p>
      </dgm:t>
    </dgm:pt>
    <dgm:pt modelId="{914CE469-2F20-4F5F-958C-DB28A032FAC2}" type="parTrans" cxnId="{63B6AF49-83BE-4D0F-AA56-36E38E9F0218}">
      <dgm:prSet/>
      <dgm:spPr/>
      <dgm:t>
        <a:bodyPr/>
        <a:lstStyle/>
        <a:p>
          <a:endParaRPr lang="en-GB"/>
        </a:p>
      </dgm:t>
    </dgm:pt>
    <dgm:pt modelId="{A1BE3AF2-6680-45F1-B3E9-E4151927D2B7}" type="sibTrans" cxnId="{63B6AF49-83BE-4D0F-AA56-36E38E9F0218}">
      <dgm:prSet/>
      <dgm:spPr/>
      <dgm:t>
        <a:bodyPr/>
        <a:lstStyle/>
        <a:p>
          <a:endParaRPr lang="en-GB"/>
        </a:p>
      </dgm:t>
    </dgm:pt>
    <dgm:pt modelId="{720B3BD5-E75B-47D5-A075-BF41F0705146}">
      <dgm:prSet phldrT="[Text]"/>
      <dgm:spPr/>
      <dgm:t>
        <a:bodyPr/>
        <a:lstStyle/>
        <a:p>
          <a:r>
            <a:rPr lang="en-GB" dirty="0"/>
            <a:t>Need more education provision in certain vocations.</a:t>
          </a:r>
        </a:p>
      </dgm:t>
    </dgm:pt>
    <dgm:pt modelId="{5E314C3D-BE3B-476C-8E6E-55DA5DC502CF}" type="parTrans" cxnId="{BA2EB668-FBF9-4036-AE9F-C5AB9F45C387}">
      <dgm:prSet/>
      <dgm:spPr/>
      <dgm:t>
        <a:bodyPr/>
        <a:lstStyle/>
        <a:p>
          <a:endParaRPr lang="en-GB"/>
        </a:p>
      </dgm:t>
    </dgm:pt>
    <dgm:pt modelId="{966F3091-6E9A-4441-93BA-76C0C5365B98}" type="sibTrans" cxnId="{BA2EB668-FBF9-4036-AE9F-C5AB9F45C387}">
      <dgm:prSet/>
      <dgm:spPr/>
      <dgm:t>
        <a:bodyPr/>
        <a:lstStyle/>
        <a:p>
          <a:endParaRPr lang="en-GB"/>
        </a:p>
      </dgm:t>
    </dgm:pt>
    <dgm:pt modelId="{2D99B365-7F0A-40BF-8505-2F14BA25E0DB}">
      <dgm:prSet phldr="0"/>
      <dgm:spPr/>
      <dgm:t>
        <a:bodyPr/>
        <a:lstStyle/>
        <a:p>
          <a:pPr rtl="0"/>
          <a:r>
            <a:rPr lang="en-GB" dirty="0">
              <a:latin typeface="Calibri"/>
            </a:rPr>
            <a:t>Employers not  having the capacity or resources to support the individual employee.   </a:t>
          </a:r>
        </a:p>
      </dgm:t>
    </dgm:pt>
    <dgm:pt modelId="{EA689E95-B682-400E-BEB3-97B9BDF754EB}" type="parTrans" cxnId="{C8CBCF84-5FBB-45B2-928C-CB1A2070B466}">
      <dgm:prSet/>
      <dgm:spPr/>
      <dgm:t>
        <a:bodyPr/>
        <a:lstStyle/>
        <a:p>
          <a:endParaRPr lang="en-GB"/>
        </a:p>
      </dgm:t>
    </dgm:pt>
    <dgm:pt modelId="{40146BDB-DD58-4E9C-978E-8484163ACB82}" type="sibTrans" cxnId="{C8CBCF84-5FBB-45B2-928C-CB1A2070B466}">
      <dgm:prSet/>
      <dgm:spPr/>
      <dgm:t>
        <a:bodyPr/>
        <a:lstStyle/>
        <a:p>
          <a:endParaRPr lang="en-GB"/>
        </a:p>
      </dgm:t>
    </dgm:pt>
    <dgm:pt modelId="{7AA1F183-2059-43D1-8F2C-83A802DBB1BD}" type="pres">
      <dgm:prSet presAssocID="{3B40115E-16F4-4A0D-A7C9-41155CEB7341}" presName="Name0" presStyleCnt="0">
        <dgm:presLayoutVars>
          <dgm:dir/>
          <dgm:animLvl val="lvl"/>
          <dgm:resizeHandles val="exact"/>
        </dgm:presLayoutVars>
      </dgm:prSet>
      <dgm:spPr/>
    </dgm:pt>
    <dgm:pt modelId="{39AFE6C5-A6D6-4D22-BF92-3FD0763128F4}" type="pres">
      <dgm:prSet presAssocID="{D44BA137-600C-4B39-BF6C-3B76AD13930B}" presName="composite" presStyleCnt="0"/>
      <dgm:spPr/>
    </dgm:pt>
    <dgm:pt modelId="{4617403C-AC5F-4EA1-ADCA-5C502AD6FB52}" type="pres">
      <dgm:prSet presAssocID="{D44BA137-600C-4B39-BF6C-3B76AD13930B}" presName="parTx" presStyleLbl="alignNode1" presStyleIdx="0" presStyleCnt="2">
        <dgm:presLayoutVars>
          <dgm:chMax val="0"/>
          <dgm:chPref val="0"/>
          <dgm:bulletEnabled val="1"/>
        </dgm:presLayoutVars>
      </dgm:prSet>
      <dgm:spPr/>
    </dgm:pt>
    <dgm:pt modelId="{674E2F95-4E9A-4F76-9E40-68C6EAAC2AF9}" type="pres">
      <dgm:prSet presAssocID="{D44BA137-600C-4B39-BF6C-3B76AD13930B}" presName="desTx" presStyleLbl="alignAccFollowNode1" presStyleIdx="0" presStyleCnt="2">
        <dgm:presLayoutVars>
          <dgm:bulletEnabled val="1"/>
        </dgm:presLayoutVars>
      </dgm:prSet>
      <dgm:spPr/>
    </dgm:pt>
    <dgm:pt modelId="{5DE04E99-DFB7-49A0-A9AE-4D8B8E303897}" type="pres">
      <dgm:prSet presAssocID="{2B8BE35A-E1DE-4047-9647-8026549752DC}" presName="space" presStyleCnt="0"/>
      <dgm:spPr/>
    </dgm:pt>
    <dgm:pt modelId="{DBD4C825-3229-441C-9690-4A3E610BECC5}" type="pres">
      <dgm:prSet presAssocID="{B3B8C653-745B-4B4F-8B0A-A90BB532ABE5}" presName="composite" presStyleCnt="0"/>
      <dgm:spPr/>
    </dgm:pt>
    <dgm:pt modelId="{BDD47FEA-DC34-46BD-806F-8D21F593AE13}" type="pres">
      <dgm:prSet presAssocID="{B3B8C653-745B-4B4F-8B0A-A90BB532ABE5}" presName="parTx" presStyleLbl="alignNode1" presStyleIdx="1" presStyleCnt="2">
        <dgm:presLayoutVars>
          <dgm:chMax val="0"/>
          <dgm:chPref val="0"/>
          <dgm:bulletEnabled val="1"/>
        </dgm:presLayoutVars>
      </dgm:prSet>
      <dgm:spPr/>
    </dgm:pt>
    <dgm:pt modelId="{2EE94C1B-5CB8-41E8-B286-3C54AEA623D8}" type="pres">
      <dgm:prSet presAssocID="{B3B8C653-745B-4B4F-8B0A-A90BB532ABE5}" presName="desTx" presStyleLbl="alignAccFollowNode1" presStyleIdx="1" presStyleCnt="2">
        <dgm:presLayoutVars>
          <dgm:bulletEnabled val="1"/>
        </dgm:presLayoutVars>
      </dgm:prSet>
      <dgm:spPr/>
    </dgm:pt>
  </dgm:ptLst>
  <dgm:cxnLst>
    <dgm:cxn modelId="{13579101-FE81-477E-8D41-2F19A7DFA4C8}" srcId="{B3B8C653-745B-4B4F-8B0A-A90BB532ABE5}" destId="{EC2ABC03-E766-45EE-AA89-659A58C919A4}" srcOrd="0" destOrd="0" parTransId="{6D02B9D9-8EF6-4ED5-AE82-4A16CC725D31}" sibTransId="{07065527-E107-4869-91A3-2D998028405D}"/>
    <dgm:cxn modelId="{C76C3F0B-489C-4C1A-BD3A-18A48235627A}" srcId="{D44BA137-600C-4B39-BF6C-3B76AD13930B}" destId="{4ED233D5-D317-4242-9825-C8832A3F3683}" srcOrd="2" destOrd="0" parTransId="{6FE2650D-092E-4CD0-9368-211EF7F33411}" sibTransId="{BB3CEFD8-E160-419E-8B36-0F3EDFC980C7}"/>
    <dgm:cxn modelId="{21BD7C0C-3E76-40DB-9BEE-C8B0B77F107F}" type="presOf" srcId="{829DB5FC-5F02-408B-BDCC-AE2797434439}" destId="{674E2F95-4E9A-4F76-9E40-68C6EAAC2AF9}" srcOrd="0" destOrd="0" presId="urn:microsoft.com/office/officeart/2005/8/layout/hList1"/>
    <dgm:cxn modelId="{7208280D-2309-44A3-98E4-09F73521F281}" type="presOf" srcId="{31897C98-E51A-4FF1-AC4E-9C708B6ECE0E}" destId="{674E2F95-4E9A-4F76-9E40-68C6EAAC2AF9}" srcOrd="0" destOrd="5" presId="urn:microsoft.com/office/officeart/2005/8/layout/hList1"/>
    <dgm:cxn modelId="{12FE251E-202A-4E81-8133-D1A61677851A}" srcId="{3B40115E-16F4-4A0D-A7C9-41155CEB7341}" destId="{B3B8C653-745B-4B4F-8B0A-A90BB532ABE5}" srcOrd="1" destOrd="0" parTransId="{3DB3DBF2-80DA-43FE-8C54-334A5CBEB84E}" sibTransId="{2DEF2709-7026-48C7-8F17-CB9628FCE3F5}"/>
    <dgm:cxn modelId="{E357511E-F404-4F42-9586-A72E14751951}" type="presOf" srcId="{9A16D43C-AE12-444B-8B65-7D040323408E}" destId="{674E2F95-4E9A-4F76-9E40-68C6EAAC2AF9}" srcOrd="0" destOrd="6" presId="urn:microsoft.com/office/officeart/2005/8/layout/hList1"/>
    <dgm:cxn modelId="{3F13A122-AD5D-4608-933F-06DF83CAB67B}" srcId="{B3B8C653-745B-4B4F-8B0A-A90BB532ABE5}" destId="{680CE16E-6233-4950-ABB8-F2D7A92A8BA5}" srcOrd="2" destOrd="0" parTransId="{5C331CE9-FDB0-41A9-814B-C5D849F3016E}" sibTransId="{771C31AE-B8BA-4EC1-B1C0-1FA58534AA55}"/>
    <dgm:cxn modelId="{2251EC27-D174-453A-B1DD-A72692D88BCD}" type="presOf" srcId="{B3B8C653-745B-4B4F-8B0A-A90BB532ABE5}" destId="{BDD47FEA-DC34-46BD-806F-8D21F593AE13}" srcOrd="0" destOrd="0" presId="urn:microsoft.com/office/officeart/2005/8/layout/hList1"/>
    <dgm:cxn modelId="{7BD91731-68A7-4E22-8E59-9DD0E85881A4}" srcId="{B3B8C653-745B-4B4F-8B0A-A90BB532ABE5}" destId="{D4F43480-2D59-4917-8DF7-BF773E9EBA6F}" srcOrd="5" destOrd="0" parTransId="{6B4924A8-9DF4-4FB1-951E-8C30E8C10726}" sibTransId="{E039FF16-F52E-42EC-92F2-DC5568784F47}"/>
    <dgm:cxn modelId="{FCD1DD3B-C294-41BC-AB1C-5D71475FE6D1}" srcId="{D44BA137-600C-4B39-BF6C-3B76AD13930B}" destId="{52FD96B5-C0B4-454A-96FA-3CD3FEC2B005}" srcOrd="7" destOrd="0" parTransId="{8BDC6CF2-13A0-4863-8E32-D7160D97672E}" sibTransId="{84B406DE-704B-4B36-8EC2-7353A73DECAC}"/>
    <dgm:cxn modelId="{D9D3645B-0995-442E-91C8-528CDF68C1AC}" type="presOf" srcId="{AA21FAD9-8E60-4993-B1BF-88FDC2C8BFAC}" destId="{2EE94C1B-5CB8-41E8-B286-3C54AEA623D8}" srcOrd="0" destOrd="4" presId="urn:microsoft.com/office/officeart/2005/8/layout/hList1"/>
    <dgm:cxn modelId="{CBB00C5D-7297-439D-8CC3-595932AE3BBB}" srcId="{D44BA137-600C-4B39-BF6C-3B76AD13930B}" destId="{63EA4A43-9A4C-4B73-AF0E-A55303A64325}" srcOrd="9" destOrd="0" parTransId="{FF253E33-A699-4A38-B654-CB506B84B881}" sibTransId="{98D27949-B77B-4DD6-ADBF-B8A92488F39A}"/>
    <dgm:cxn modelId="{471BB05E-ED45-47A5-8FDE-C68806EB3DC6}" srcId="{D44BA137-600C-4B39-BF6C-3B76AD13930B}" destId="{E91E149B-ECE4-4C34-9E3E-37C846466D48}" srcOrd="4" destOrd="0" parTransId="{4D668E87-9F4A-40C8-89B9-2540609EB0AB}" sibTransId="{43DC8826-9680-411A-86AF-65024E5E51F5}"/>
    <dgm:cxn modelId="{D9DAB841-97AF-42FE-9F78-788B029E09B4}" type="presOf" srcId="{259D52BD-4560-4958-B0BD-3360EBBCC8E2}" destId="{674E2F95-4E9A-4F76-9E40-68C6EAAC2AF9}" srcOrd="0" destOrd="3" presId="urn:microsoft.com/office/officeart/2005/8/layout/hList1"/>
    <dgm:cxn modelId="{F0EF0E43-CF8A-4BD3-BB84-CDDB573A9E84}" type="presOf" srcId="{D44BA137-600C-4B39-BF6C-3B76AD13930B}" destId="{4617403C-AC5F-4EA1-ADCA-5C502AD6FB52}" srcOrd="0" destOrd="0" presId="urn:microsoft.com/office/officeart/2005/8/layout/hList1"/>
    <dgm:cxn modelId="{4DCEE065-2FB6-4584-A8EA-731FA3404412}" srcId="{D44BA137-600C-4B39-BF6C-3B76AD13930B}" destId="{829DB5FC-5F02-408B-BDCC-AE2797434439}" srcOrd="0" destOrd="0" parTransId="{37F7C99F-A0D5-4CCD-86A6-609FFBDC5A8C}" sibTransId="{2B568E22-7129-4893-A07A-FE3F1605ADDD}"/>
    <dgm:cxn modelId="{3926C867-6B48-4CA5-802E-510D2578A19D}" type="presOf" srcId="{D4F43480-2D59-4917-8DF7-BF773E9EBA6F}" destId="{2EE94C1B-5CB8-41E8-B286-3C54AEA623D8}" srcOrd="0" destOrd="5" presId="urn:microsoft.com/office/officeart/2005/8/layout/hList1"/>
    <dgm:cxn modelId="{BA2EB668-FBF9-4036-AE9F-C5AB9F45C387}" srcId="{D44BA137-600C-4B39-BF6C-3B76AD13930B}" destId="{720B3BD5-E75B-47D5-A075-BF41F0705146}" srcOrd="11" destOrd="0" parTransId="{5E314C3D-BE3B-476C-8E6E-55DA5DC502CF}" sibTransId="{966F3091-6E9A-4441-93BA-76C0C5365B98}"/>
    <dgm:cxn modelId="{63B6AF49-83BE-4D0F-AA56-36E38E9F0218}" srcId="{D44BA137-600C-4B39-BF6C-3B76AD13930B}" destId="{C2AB6CEC-723A-49E3-B883-E7F0CCA37970}" srcOrd="10" destOrd="0" parTransId="{914CE469-2F20-4F5F-958C-DB28A032FAC2}" sibTransId="{A1BE3AF2-6680-45F1-B3E9-E4151927D2B7}"/>
    <dgm:cxn modelId="{DAA5294C-9FF5-42A4-92E0-B4E5D3AA2D7A}" type="presOf" srcId="{C2AB6CEC-723A-49E3-B883-E7F0CCA37970}" destId="{674E2F95-4E9A-4F76-9E40-68C6EAAC2AF9}" srcOrd="0" destOrd="10" presId="urn:microsoft.com/office/officeart/2005/8/layout/hList1"/>
    <dgm:cxn modelId="{6A30D66C-ADE4-4EA1-9090-581FBA3982BD}" srcId="{B3B8C653-745B-4B4F-8B0A-A90BB532ABE5}" destId="{009A428C-5219-4571-921C-6F8A921FBBC9}" srcOrd="6" destOrd="0" parTransId="{95FF9D44-CCAB-4D85-88BD-856948861DDC}" sibTransId="{CEB0E2ED-CEF8-4DCD-955B-F184175294D1}"/>
    <dgm:cxn modelId="{0BA6144D-DD23-4807-A527-E91B94598923}" srcId="{3B40115E-16F4-4A0D-A7C9-41155CEB7341}" destId="{D44BA137-600C-4B39-BF6C-3B76AD13930B}" srcOrd="0" destOrd="0" parTransId="{654BD388-CDD2-4DE8-8AFF-FF1656E4CEEE}" sibTransId="{2B8BE35A-E1DE-4047-9647-8026549752DC}"/>
    <dgm:cxn modelId="{9D8FC155-B670-4B7C-8947-E12044C9B282}" srcId="{D44BA137-600C-4B39-BF6C-3B76AD13930B}" destId="{2321272A-FDF4-460E-94F6-164D87CE9E10}" srcOrd="8" destOrd="0" parTransId="{21E4C12B-2A59-4C01-B441-75E513D85B7B}" sibTransId="{40831FD2-1F6F-4666-8BFF-BD5E353CB265}"/>
    <dgm:cxn modelId="{83A89856-1299-4471-B5BD-2C9C36A4D937}" type="presOf" srcId="{000B7F72-7981-4864-AFB7-9E5016322024}" destId="{2EE94C1B-5CB8-41E8-B286-3C54AEA623D8}" srcOrd="0" destOrd="9" presId="urn:microsoft.com/office/officeart/2005/8/layout/hList1"/>
    <dgm:cxn modelId="{5BC30A77-457C-482D-9BA8-4E8785E7A45D}" type="presOf" srcId="{52FD96B5-C0B4-454A-96FA-3CD3FEC2B005}" destId="{674E2F95-4E9A-4F76-9E40-68C6EAAC2AF9}" srcOrd="0" destOrd="7" presId="urn:microsoft.com/office/officeart/2005/8/layout/hList1"/>
    <dgm:cxn modelId="{BDA63557-84D9-4625-928D-AD25E9EB7A92}" type="presOf" srcId="{D3FCBC64-B549-41C4-A818-17FF8B4994E0}" destId="{2EE94C1B-5CB8-41E8-B286-3C54AEA623D8}" srcOrd="0" destOrd="7" presId="urn:microsoft.com/office/officeart/2005/8/layout/hList1"/>
    <dgm:cxn modelId="{F8354B57-A56F-4780-BDD1-AAF3766C3386}" srcId="{B3B8C653-745B-4B4F-8B0A-A90BB532ABE5}" destId="{489E15DB-B380-4A16-8A36-FA23265BEC7D}" srcOrd="10" destOrd="0" parTransId="{4A9FB11C-CC7B-4682-B0F4-0229A591A2E4}" sibTransId="{82CD2FD5-F6F2-4DA9-A9C1-D3F0BB90F9B6}"/>
    <dgm:cxn modelId="{532A9379-3954-41B7-AD9C-6D0E70BE70E0}" type="presOf" srcId="{009A428C-5219-4571-921C-6F8A921FBBC9}" destId="{2EE94C1B-5CB8-41E8-B286-3C54AEA623D8}" srcOrd="0" destOrd="6" presId="urn:microsoft.com/office/officeart/2005/8/layout/hList1"/>
    <dgm:cxn modelId="{F846337E-5450-470A-9071-C4D1CBCCB8B5}" type="presOf" srcId="{680CE16E-6233-4950-ABB8-F2D7A92A8BA5}" destId="{2EE94C1B-5CB8-41E8-B286-3C54AEA623D8}" srcOrd="0" destOrd="2" presId="urn:microsoft.com/office/officeart/2005/8/layout/hList1"/>
    <dgm:cxn modelId="{7E9D0182-4B6A-4E52-91EA-3C5DECF5A5E8}" type="presOf" srcId="{720B3BD5-E75B-47D5-A075-BF41F0705146}" destId="{674E2F95-4E9A-4F76-9E40-68C6EAAC2AF9}" srcOrd="0" destOrd="11" presId="urn:microsoft.com/office/officeart/2005/8/layout/hList1"/>
    <dgm:cxn modelId="{C8CBCF84-5FBB-45B2-928C-CB1A2070B466}" srcId="{B3B8C653-745B-4B4F-8B0A-A90BB532ABE5}" destId="{2D99B365-7F0A-40BF-8505-2F14BA25E0DB}" srcOrd="1" destOrd="0" parTransId="{EA689E95-B682-400E-BEB3-97B9BDF754EB}" sibTransId="{40146BDB-DD58-4E9C-978E-8484163ACB82}"/>
    <dgm:cxn modelId="{907DC190-759D-4D82-A242-0705EA48C05E}" type="presOf" srcId="{EC2ABC03-E766-45EE-AA89-659A58C919A4}" destId="{2EE94C1B-5CB8-41E8-B286-3C54AEA623D8}" srcOrd="0" destOrd="0" presId="urn:microsoft.com/office/officeart/2005/8/layout/hList1"/>
    <dgm:cxn modelId="{EA08CB9A-8103-4C53-9EFD-AC8ABFF8C9F3}" type="presOf" srcId="{3B40115E-16F4-4A0D-A7C9-41155CEB7341}" destId="{7AA1F183-2059-43D1-8F2C-83A802DBB1BD}" srcOrd="0" destOrd="0" presId="urn:microsoft.com/office/officeart/2005/8/layout/hList1"/>
    <dgm:cxn modelId="{79AFFBA0-4017-4237-A937-979B47A8AB3C}" type="presOf" srcId="{63EA4A43-9A4C-4B73-AF0E-A55303A64325}" destId="{674E2F95-4E9A-4F76-9E40-68C6EAAC2AF9}" srcOrd="0" destOrd="9" presId="urn:microsoft.com/office/officeart/2005/8/layout/hList1"/>
    <dgm:cxn modelId="{40AAD3A2-5D88-4C25-A406-F5F4EBB075EF}" type="presOf" srcId="{4ED233D5-D317-4242-9825-C8832A3F3683}" destId="{674E2F95-4E9A-4F76-9E40-68C6EAAC2AF9}" srcOrd="0" destOrd="2" presId="urn:microsoft.com/office/officeart/2005/8/layout/hList1"/>
    <dgm:cxn modelId="{8DAF39A5-7A76-4456-AF6A-398D863314BD}" srcId="{D44BA137-600C-4B39-BF6C-3B76AD13930B}" destId="{31897C98-E51A-4FF1-AC4E-9C708B6ECE0E}" srcOrd="5" destOrd="0" parTransId="{379EB3A3-4EB2-43EE-BEB2-29D40E7C06BC}" sibTransId="{DFF9D88C-3FAD-4215-8B1B-390376D95A18}"/>
    <dgm:cxn modelId="{77D3C2A9-0271-4F12-8857-3C1881CB536B}" type="presOf" srcId="{D673B5D0-C0CA-4D2C-9A99-16BBA8E2127C}" destId="{674E2F95-4E9A-4F76-9E40-68C6EAAC2AF9}" srcOrd="0" destOrd="1" presId="urn:microsoft.com/office/officeart/2005/8/layout/hList1"/>
    <dgm:cxn modelId="{2311A1AB-9D64-40AD-B209-7779A248E032}" srcId="{B3B8C653-745B-4B4F-8B0A-A90BB532ABE5}" destId="{D3FCBC64-B549-41C4-A818-17FF8B4994E0}" srcOrd="7" destOrd="0" parTransId="{C9562825-71AB-4308-BBCD-467CD2FF5CCB}" sibTransId="{03F80F1B-249B-4389-A1DF-74E393B6851A}"/>
    <dgm:cxn modelId="{6EF4D7AB-2788-483B-9A82-6B75F1E8F84E}" type="presOf" srcId="{2558CFCB-4ECE-4518-9882-E7CC32DAFCDA}" destId="{2EE94C1B-5CB8-41E8-B286-3C54AEA623D8}" srcOrd="0" destOrd="8" presId="urn:microsoft.com/office/officeart/2005/8/layout/hList1"/>
    <dgm:cxn modelId="{78FCEFB0-D296-48F3-981E-E59E8EA42ADE}" srcId="{D44BA137-600C-4B39-BF6C-3B76AD13930B}" destId="{259D52BD-4560-4958-B0BD-3360EBBCC8E2}" srcOrd="3" destOrd="0" parTransId="{B0B060FC-096A-4441-83D6-D525846D193C}" sibTransId="{49C366A6-98C4-42AF-9900-6B142154D9A3}"/>
    <dgm:cxn modelId="{D5C6B8B7-97C3-4068-8270-97FC9FA55919}" type="presOf" srcId="{2321272A-FDF4-460E-94F6-164D87CE9E10}" destId="{674E2F95-4E9A-4F76-9E40-68C6EAAC2AF9}" srcOrd="0" destOrd="8" presId="urn:microsoft.com/office/officeart/2005/8/layout/hList1"/>
    <dgm:cxn modelId="{B5E287C6-48E9-4505-8FB3-8A9E3A226E8E}" type="presOf" srcId="{2D99B365-7F0A-40BF-8505-2F14BA25E0DB}" destId="{2EE94C1B-5CB8-41E8-B286-3C54AEA623D8}" srcOrd="0" destOrd="1" presId="urn:microsoft.com/office/officeart/2005/8/layout/hList1"/>
    <dgm:cxn modelId="{8989D8CF-3668-426F-97AE-626DC5633F7E}" type="presOf" srcId="{489E15DB-B380-4A16-8A36-FA23265BEC7D}" destId="{2EE94C1B-5CB8-41E8-B286-3C54AEA623D8}" srcOrd="0" destOrd="10" presId="urn:microsoft.com/office/officeart/2005/8/layout/hList1"/>
    <dgm:cxn modelId="{94F1B3D9-74A8-4EEC-B466-467F45922150}" type="presOf" srcId="{E91E149B-ECE4-4C34-9E3E-37C846466D48}" destId="{674E2F95-4E9A-4F76-9E40-68C6EAAC2AF9}" srcOrd="0" destOrd="4" presId="urn:microsoft.com/office/officeart/2005/8/layout/hList1"/>
    <dgm:cxn modelId="{116B33DD-CA03-4F12-B82C-C40E15AF28DE}" srcId="{B3B8C653-745B-4B4F-8B0A-A90BB532ABE5}" destId="{2558CFCB-4ECE-4518-9882-E7CC32DAFCDA}" srcOrd="8" destOrd="0" parTransId="{CC024FA5-53F3-4878-AECE-7790541854A7}" sibTransId="{4A4D7DED-304F-41E8-9D40-B36B94F29843}"/>
    <dgm:cxn modelId="{597B4BE6-158F-4BEE-B037-389B6729B0AE}" srcId="{B3B8C653-745B-4B4F-8B0A-A90BB532ABE5}" destId="{AA21FAD9-8E60-4993-B1BF-88FDC2C8BFAC}" srcOrd="4" destOrd="0" parTransId="{B54D2803-3FE3-4F5F-BB2F-09E03C3924E4}" sibTransId="{56F32814-7D41-4FDC-8F0B-BE81DDED11FD}"/>
    <dgm:cxn modelId="{A73139ED-1FEF-4BFC-84B2-0971BCB4FC6D}" srcId="{D44BA137-600C-4B39-BF6C-3B76AD13930B}" destId="{D673B5D0-C0CA-4D2C-9A99-16BBA8E2127C}" srcOrd="1" destOrd="0" parTransId="{66E1C842-D557-49AF-97B4-E6F0FDB4D8E4}" sibTransId="{52AC5C7A-60F2-426E-9E0F-84653B5E89D8}"/>
    <dgm:cxn modelId="{BD7488F1-00FA-4E4E-AB8F-C81ECB02B9F5}" type="presOf" srcId="{90A2ED1D-14F0-4DF8-AB01-BA0747E081C3}" destId="{2EE94C1B-5CB8-41E8-B286-3C54AEA623D8}" srcOrd="0" destOrd="3" presId="urn:microsoft.com/office/officeart/2005/8/layout/hList1"/>
    <dgm:cxn modelId="{64030DF2-7F3D-4010-9DCD-31CAD439644A}" srcId="{B3B8C653-745B-4B4F-8B0A-A90BB532ABE5}" destId="{000B7F72-7981-4864-AFB7-9E5016322024}" srcOrd="9" destOrd="0" parTransId="{B73134C2-D019-492D-86B4-C3C6E365B347}" sibTransId="{A0709464-858C-4ADB-A69C-304DFA6A7FAD}"/>
    <dgm:cxn modelId="{624170F5-D95D-47B5-B41B-BC170833DEF9}" srcId="{D44BA137-600C-4B39-BF6C-3B76AD13930B}" destId="{9A16D43C-AE12-444B-8B65-7D040323408E}" srcOrd="6" destOrd="0" parTransId="{A86159E8-8A7D-4C1F-B64A-E07B30E55595}" sibTransId="{FA9C52ED-20CA-480F-97C1-0427C11217C1}"/>
    <dgm:cxn modelId="{2191E6F6-AE32-4000-B831-EF986359AD97}" srcId="{B3B8C653-745B-4B4F-8B0A-A90BB532ABE5}" destId="{90A2ED1D-14F0-4DF8-AB01-BA0747E081C3}" srcOrd="3" destOrd="0" parTransId="{3D44A86D-7E8A-4828-8A4D-832CC31367A9}" sibTransId="{3D8E6925-A3BA-446A-89D6-81F304B1B778}"/>
    <dgm:cxn modelId="{AD4E87EA-E5AC-4B67-A45D-33DA2C6C2313}" type="presParOf" srcId="{7AA1F183-2059-43D1-8F2C-83A802DBB1BD}" destId="{39AFE6C5-A6D6-4D22-BF92-3FD0763128F4}" srcOrd="0" destOrd="0" presId="urn:microsoft.com/office/officeart/2005/8/layout/hList1"/>
    <dgm:cxn modelId="{FF081D47-9622-4EFD-A617-467F89D9959D}" type="presParOf" srcId="{39AFE6C5-A6D6-4D22-BF92-3FD0763128F4}" destId="{4617403C-AC5F-4EA1-ADCA-5C502AD6FB52}" srcOrd="0" destOrd="0" presId="urn:microsoft.com/office/officeart/2005/8/layout/hList1"/>
    <dgm:cxn modelId="{8469793F-1503-4780-8E2F-0E134EA40A1E}" type="presParOf" srcId="{39AFE6C5-A6D6-4D22-BF92-3FD0763128F4}" destId="{674E2F95-4E9A-4F76-9E40-68C6EAAC2AF9}" srcOrd="1" destOrd="0" presId="urn:microsoft.com/office/officeart/2005/8/layout/hList1"/>
    <dgm:cxn modelId="{2A306292-7D8D-4C07-99F5-DC0A6C797719}" type="presParOf" srcId="{7AA1F183-2059-43D1-8F2C-83A802DBB1BD}" destId="{5DE04E99-DFB7-49A0-A9AE-4D8B8E303897}" srcOrd="1" destOrd="0" presId="urn:microsoft.com/office/officeart/2005/8/layout/hList1"/>
    <dgm:cxn modelId="{C3B88AD8-E855-47D3-B4A0-EEAEFAE23624}" type="presParOf" srcId="{7AA1F183-2059-43D1-8F2C-83A802DBB1BD}" destId="{DBD4C825-3229-441C-9690-4A3E610BECC5}" srcOrd="2" destOrd="0" presId="urn:microsoft.com/office/officeart/2005/8/layout/hList1"/>
    <dgm:cxn modelId="{92F7A360-2336-48A4-A3DE-2DDBF0879460}" type="presParOf" srcId="{DBD4C825-3229-441C-9690-4A3E610BECC5}" destId="{BDD47FEA-DC34-46BD-806F-8D21F593AE13}" srcOrd="0" destOrd="0" presId="urn:microsoft.com/office/officeart/2005/8/layout/hList1"/>
    <dgm:cxn modelId="{DF164EAF-BA6A-4C06-9586-82FAC3A806A6}" type="presParOf" srcId="{DBD4C825-3229-441C-9690-4A3E610BECC5}" destId="{2EE94C1B-5CB8-41E8-B286-3C54AEA623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DA71B8-BB50-4AA3-88EC-552031EFF123}"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GB"/>
        </a:p>
      </dgm:t>
    </dgm:pt>
    <dgm:pt modelId="{2FEB81FC-F8A4-4D8B-8BBF-256A6AC00B2C}">
      <dgm:prSet phldrT="[Text]"/>
      <dgm:spPr/>
      <dgm:t>
        <a:bodyPr/>
        <a:lstStyle/>
        <a:p>
          <a:r>
            <a:rPr lang="en-GB" dirty="0">
              <a:latin typeface="Poppins" panose="00000500000000000000" pitchFamily="2" charset="0"/>
              <a:cs typeface="Poppins" panose="00000500000000000000" pitchFamily="2" charset="0"/>
            </a:rPr>
            <a:t>Youth Employment and Transitions</a:t>
          </a:r>
        </a:p>
      </dgm:t>
    </dgm:pt>
    <dgm:pt modelId="{8BDA2FC0-B546-4F4B-B57B-B6AC67448F12}" type="parTrans" cxnId="{4EB3F24D-5542-4FA6-AD90-DB0F67907E94}">
      <dgm:prSet/>
      <dgm:spPr/>
      <dgm:t>
        <a:bodyPr/>
        <a:lstStyle/>
        <a:p>
          <a:endParaRPr lang="en-GB"/>
        </a:p>
      </dgm:t>
    </dgm:pt>
    <dgm:pt modelId="{13F96BC8-E07A-4AFE-A050-FC350543222A}" type="sibTrans" cxnId="{4EB3F24D-5542-4FA6-AD90-DB0F67907E94}">
      <dgm:prSet/>
      <dgm:spPr/>
      <dgm:t>
        <a:bodyPr/>
        <a:lstStyle/>
        <a:p>
          <a:endParaRPr lang="en-GB"/>
        </a:p>
      </dgm:t>
    </dgm:pt>
    <dgm:pt modelId="{71AE5371-A3B9-4493-AEEB-DFEED5322D9B}">
      <dgm:prSet phldrT="[Text]"/>
      <dgm:spPr/>
      <dgm:t>
        <a:bodyPr/>
        <a:lstStyle/>
        <a:p>
          <a:pPr rtl="0"/>
          <a:r>
            <a:rPr lang="en-GB" dirty="0">
              <a:latin typeface="Poppins" panose="00000500000000000000" pitchFamily="2" charset="0"/>
              <a:cs typeface="Poppins" panose="00000500000000000000" pitchFamily="2" charset="0"/>
            </a:rPr>
            <a:t>Inclusive and Healthy Workforces</a:t>
          </a:r>
        </a:p>
      </dgm:t>
    </dgm:pt>
    <dgm:pt modelId="{FE0E5CA4-78BC-477B-8508-1BE658D18F78}" type="parTrans" cxnId="{E3A111C9-C7E5-4E7F-9B3F-D16A424C33EB}">
      <dgm:prSet/>
      <dgm:spPr/>
      <dgm:t>
        <a:bodyPr/>
        <a:lstStyle/>
        <a:p>
          <a:endParaRPr lang="en-GB"/>
        </a:p>
      </dgm:t>
    </dgm:pt>
    <dgm:pt modelId="{F5C16C13-BD04-43F5-B41C-5B13BB42321A}" type="sibTrans" cxnId="{E3A111C9-C7E5-4E7F-9B3F-D16A424C33EB}">
      <dgm:prSet/>
      <dgm:spPr/>
      <dgm:t>
        <a:bodyPr/>
        <a:lstStyle/>
        <a:p>
          <a:endParaRPr lang="en-GB"/>
        </a:p>
      </dgm:t>
    </dgm:pt>
    <dgm:pt modelId="{F02FE101-BA84-43DC-98AD-2D1CBE41DC7D}">
      <dgm:prSet phldrT="[Text]"/>
      <dgm:spPr/>
      <dgm:t>
        <a:bodyPr/>
        <a:lstStyle/>
        <a:p>
          <a:pPr rtl="0"/>
          <a:r>
            <a:rPr lang="en-GB" dirty="0">
              <a:latin typeface="Poppins" panose="00000500000000000000" pitchFamily="2" charset="0"/>
              <a:cs typeface="Poppins" panose="00000500000000000000" pitchFamily="2" charset="0"/>
            </a:rPr>
            <a:t>Skills Development and Adult Learning</a:t>
          </a:r>
        </a:p>
      </dgm:t>
    </dgm:pt>
    <dgm:pt modelId="{CDCA2BBB-EA11-4A56-A982-C08E18E8DE31}" type="parTrans" cxnId="{124DFBFB-981B-4783-9B43-1F6FDC706270}">
      <dgm:prSet/>
      <dgm:spPr/>
      <dgm:t>
        <a:bodyPr/>
        <a:lstStyle/>
        <a:p>
          <a:endParaRPr lang="en-GB"/>
        </a:p>
      </dgm:t>
    </dgm:pt>
    <dgm:pt modelId="{7401CACB-EE07-428E-8B5B-37BD85B5F8E1}" type="sibTrans" cxnId="{124DFBFB-981B-4783-9B43-1F6FDC706270}">
      <dgm:prSet/>
      <dgm:spPr/>
      <dgm:t>
        <a:bodyPr/>
        <a:lstStyle/>
        <a:p>
          <a:endParaRPr lang="en-GB"/>
        </a:p>
      </dgm:t>
    </dgm:pt>
    <dgm:pt modelId="{781FD172-4FA1-4626-8645-18145B107307}">
      <dgm:prSet phldrT="[Text]"/>
      <dgm:spPr/>
      <dgm:t>
        <a:bodyPr/>
        <a:lstStyle/>
        <a:p>
          <a:pPr rtl="0"/>
          <a:r>
            <a:rPr lang="en-GB" dirty="0">
              <a:latin typeface="Poppins" panose="00000500000000000000" pitchFamily="2" charset="0"/>
              <a:cs typeface="Poppins" panose="00000500000000000000" pitchFamily="2" charset="0"/>
            </a:rPr>
            <a:t>Infrastructure and Accessibility</a:t>
          </a:r>
        </a:p>
      </dgm:t>
    </dgm:pt>
    <dgm:pt modelId="{D02F752F-0BC7-4D5B-BEB5-D9AA148B29CA}" type="parTrans" cxnId="{E6139513-C0A0-4E52-9662-4437C014C0E6}">
      <dgm:prSet/>
      <dgm:spPr/>
      <dgm:t>
        <a:bodyPr/>
        <a:lstStyle/>
        <a:p>
          <a:endParaRPr lang="en-GB"/>
        </a:p>
      </dgm:t>
    </dgm:pt>
    <dgm:pt modelId="{7B5D8A91-7E15-475B-98D8-136335FE7063}" type="sibTrans" cxnId="{E6139513-C0A0-4E52-9662-4437C014C0E6}">
      <dgm:prSet/>
      <dgm:spPr/>
      <dgm:t>
        <a:bodyPr/>
        <a:lstStyle/>
        <a:p>
          <a:endParaRPr lang="en-GB"/>
        </a:p>
      </dgm:t>
    </dgm:pt>
    <dgm:pt modelId="{C1344224-2E1D-444E-9F42-EEB152D25514}">
      <dgm:prSet phldrT="[Text]"/>
      <dgm:spPr/>
      <dgm:t>
        <a:bodyPr/>
        <a:lstStyle/>
        <a:p>
          <a:pPr rtl="0"/>
          <a:r>
            <a:rPr lang="en-GB" dirty="0">
              <a:latin typeface="Poppins" panose="00000500000000000000" pitchFamily="2" charset="0"/>
              <a:cs typeface="Poppins" panose="00000500000000000000" pitchFamily="2" charset="0"/>
            </a:rPr>
            <a:t>Employer and System Integration</a:t>
          </a:r>
        </a:p>
      </dgm:t>
    </dgm:pt>
    <dgm:pt modelId="{0BA2BACA-96B3-424B-8C25-2AC27B909504}" type="parTrans" cxnId="{08A67128-2A7E-4457-AB4A-7FC90F73828D}">
      <dgm:prSet/>
      <dgm:spPr/>
      <dgm:t>
        <a:bodyPr/>
        <a:lstStyle/>
        <a:p>
          <a:endParaRPr lang="en-GB"/>
        </a:p>
      </dgm:t>
    </dgm:pt>
    <dgm:pt modelId="{97862345-253E-459B-BADE-0B2879AD1514}" type="sibTrans" cxnId="{08A67128-2A7E-4457-AB4A-7FC90F73828D}">
      <dgm:prSet/>
      <dgm:spPr/>
      <dgm:t>
        <a:bodyPr/>
        <a:lstStyle/>
        <a:p>
          <a:endParaRPr lang="en-GB"/>
        </a:p>
      </dgm:t>
    </dgm:pt>
    <dgm:pt modelId="{B50D4F5E-D458-47FE-9D78-1A200F58002D}" type="pres">
      <dgm:prSet presAssocID="{31DA71B8-BB50-4AA3-88EC-552031EFF123}" presName="linear" presStyleCnt="0">
        <dgm:presLayoutVars>
          <dgm:dir/>
          <dgm:animLvl val="lvl"/>
          <dgm:resizeHandles val="exact"/>
        </dgm:presLayoutVars>
      </dgm:prSet>
      <dgm:spPr/>
    </dgm:pt>
    <dgm:pt modelId="{3939B9D9-50AF-4292-942F-4A4ECD4A802F}" type="pres">
      <dgm:prSet presAssocID="{2FEB81FC-F8A4-4D8B-8BBF-256A6AC00B2C}" presName="parentLin" presStyleCnt="0"/>
      <dgm:spPr/>
    </dgm:pt>
    <dgm:pt modelId="{04D12996-4F86-444A-A10A-428957DEACE0}" type="pres">
      <dgm:prSet presAssocID="{2FEB81FC-F8A4-4D8B-8BBF-256A6AC00B2C}" presName="parentLeftMargin" presStyleLbl="node1" presStyleIdx="0" presStyleCnt="5"/>
      <dgm:spPr/>
    </dgm:pt>
    <dgm:pt modelId="{57785886-E59F-433D-A401-B59B8645A3A7}" type="pres">
      <dgm:prSet presAssocID="{2FEB81FC-F8A4-4D8B-8BBF-256A6AC00B2C}" presName="parentText" presStyleLbl="node1" presStyleIdx="0" presStyleCnt="5" custLinFactNeighborY="987">
        <dgm:presLayoutVars>
          <dgm:chMax val="0"/>
          <dgm:bulletEnabled val="1"/>
        </dgm:presLayoutVars>
      </dgm:prSet>
      <dgm:spPr/>
    </dgm:pt>
    <dgm:pt modelId="{B24D1279-3B34-41D5-AC95-A0AC23A24CF0}" type="pres">
      <dgm:prSet presAssocID="{2FEB81FC-F8A4-4D8B-8BBF-256A6AC00B2C}" presName="negativeSpace" presStyleCnt="0"/>
      <dgm:spPr/>
    </dgm:pt>
    <dgm:pt modelId="{2F2360B5-7CB0-402C-8D45-AD3604FC1E5F}" type="pres">
      <dgm:prSet presAssocID="{2FEB81FC-F8A4-4D8B-8BBF-256A6AC00B2C}" presName="childText" presStyleLbl="conFgAcc1" presStyleIdx="0" presStyleCnt="5">
        <dgm:presLayoutVars>
          <dgm:bulletEnabled val="1"/>
        </dgm:presLayoutVars>
      </dgm:prSet>
      <dgm:spPr/>
    </dgm:pt>
    <dgm:pt modelId="{85B78B12-3FC4-4955-B04C-458412693EAA}" type="pres">
      <dgm:prSet presAssocID="{13F96BC8-E07A-4AFE-A050-FC350543222A}" presName="spaceBetweenRectangles" presStyleCnt="0"/>
      <dgm:spPr/>
    </dgm:pt>
    <dgm:pt modelId="{C877C3CB-D9E8-424A-8018-EDDD6450BD78}" type="pres">
      <dgm:prSet presAssocID="{71AE5371-A3B9-4493-AEEB-DFEED5322D9B}" presName="parentLin" presStyleCnt="0"/>
      <dgm:spPr/>
    </dgm:pt>
    <dgm:pt modelId="{427A5F86-AC56-4EBC-8820-9FB025F9C172}" type="pres">
      <dgm:prSet presAssocID="{71AE5371-A3B9-4493-AEEB-DFEED5322D9B}" presName="parentLeftMargin" presStyleLbl="node1" presStyleIdx="0" presStyleCnt="5"/>
      <dgm:spPr/>
    </dgm:pt>
    <dgm:pt modelId="{8BD420A3-9B4A-4026-86D5-2EF020149BDA}" type="pres">
      <dgm:prSet presAssocID="{71AE5371-A3B9-4493-AEEB-DFEED5322D9B}" presName="parentText" presStyleLbl="node1" presStyleIdx="1" presStyleCnt="5" custLinFactNeighborY="3840">
        <dgm:presLayoutVars>
          <dgm:chMax val="0"/>
          <dgm:bulletEnabled val="1"/>
        </dgm:presLayoutVars>
      </dgm:prSet>
      <dgm:spPr/>
    </dgm:pt>
    <dgm:pt modelId="{96781337-2322-4B16-B557-0F1DF9C61BD1}" type="pres">
      <dgm:prSet presAssocID="{71AE5371-A3B9-4493-AEEB-DFEED5322D9B}" presName="negativeSpace" presStyleCnt="0"/>
      <dgm:spPr/>
    </dgm:pt>
    <dgm:pt modelId="{1D39CB10-3BF0-4836-A3DC-CD1E921B73AF}" type="pres">
      <dgm:prSet presAssocID="{71AE5371-A3B9-4493-AEEB-DFEED5322D9B}" presName="childText" presStyleLbl="conFgAcc1" presStyleIdx="1" presStyleCnt="5">
        <dgm:presLayoutVars>
          <dgm:bulletEnabled val="1"/>
        </dgm:presLayoutVars>
      </dgm:prSet>
      <dgm:spPr/>
    </dgm:pt>
    <dgm:pt modelId="{F7417926-57E0-4DD9-9AB4-2EB94C1767B2}" type="pres">
      <dgm:prSet presAssocID="{F5C16C13-BD04-43F5-B41C-5B13BB42321A}" presName="spaceBetweenRectangles" presStyleCnt="0"/>
      <dgm:spPr/>
    </dgm:pt>
    <dgm:pt modelId="{6FA7EBAA-3CBB-4031-AAF3-7710BDA4A63C}" type="pres">
      <dgm:prSet presAssocID="{F02FE101-BA84-43DC-98AD-2D1CBE41DC7D}" presName="parentLin" presStyleCnt="0"/>
      <dgm:spPr/>
    </dgm:pt>
    <dgm:pt modelId="{D564BE66-3872-4F52-9C6B-92C0B8FE9F8E}" type="pres">
      <dgm:prSet presAssocID="{F02FE101-BA84-43DC-98AD-2D1CBE41DC7D}" presName="parentLeftMargin" presStyleLbl="node1" presStyleIdx="1" presStyleCnt="5"/>
      <dgm:spPr/>
    </dgm:pt>
    <dgm:pt modelId="{30436212-F587-4FE0-A38D-2A7F9CCF9709}" type="pres">
      <dgm:prSet presAssocID="{F02FE101-BA84-43DC-98AD-2D1CBE41DC7D}" presName="parentText" presStyleLbl="node1" presStyleIdx="2" presStyleCnt="5">
        <dgm:presLayoutVars>
          <dgm:chMax val="0"/>
          <dgm:bulletEnabled val="1"/>
        </dgm:presLayoutVars>
      </dgm:prSet>
      <dgm:spPr/>
    </dgm:pt>
    <dgm:pt modelId="{3AC54119-6311-48E1-A543-0371582FD45C}" type="pres">
      <dgm:prSet presAssocID="{F02FE101-BA84-43DC-98AD-2D1CBE41DC7D}" presName="negativeSpace" presStyleCnt="0"/>
      <dgm:spPr/>
    </dgm:pt>
    <dgm:pt modelId="{127683D3-C13D-46EA-B91E-A769CC350A75}" type="pres">
      <dgm:prSet presAssocID="{F02FE101-BA84-43DC-98AD-2D1CBE41DC7D}" presName="childText" presStyleLbl="conFgAcc1" presStyleIdx="2" presStyleCnt="5">
        <dgm:presLayoutVars>
          <dgm:bulletEnabled val="1"/>
        </dgm:presLayoutVars>
      </dgm:prSet>
      <dgm:spPr/>
    </dgm:pt>
    <dgm:pt modelId="{88C701AC-552E-4500-B901-15746B5CE7F3}" type="pres">
      <dgm:prSet presAssocID="{7401CACB-EE07-428E-8B5B-37BD85B5F8E1}" presName="spaceBetweenRectangles" presStyleCnt="0"/>
      <dgm:spPr/>
    </dgm:pt>
    <dgm:pt modelId="{5E076BBD-F076-44F7-A119-0CE0A01C160D}" type="pres">
      <dgm:prSet presAssocID="{C1344224-2E1D-444E-9F42-EEB152D25514}" presName="parentLin" presStyleCnt="0"/>
      <dgm:spPr/>
    </dgm:pt>
    <dgm:pt modelId="{033E82E6-4A82-4CE6-8080-3396E526292A}" type="pres">
      <dgm:prSet presAssocID="{C1344224-2E1D-444E-9F42-EEB152D25514}" presName="parentLeftMargin" presStyleLbl="node1" presStyleIdx="2" presStyleCnt="5"/>
      <dgm:spPr/>
    </dgm:pt>
    <dgm:pt modelId="{4CDA8682-7201-45B3-B0F8-4F8642E3B1AC}" type="pres">
      <dgm:prSet presAssocID="{C1344224-2E1D-444E-9F42-EEB152D25514}" presName="parentText" presStyleLbl="node1" presStyleIdx="3" presStyleCnt="5">
        <dgm:presLayoutVars>
          <dgm:chMax val="0"/>
          <dgm:bulletEnabled val="1"/>
        </dgm:presLayoutVars>
      </dgm:prSet>
      <dgm:spPr/>
    </dgm:pt>
    <dgm:pt modelId="{DD6B47CD-7758-4B77-9486-D5BC4A4FF35D}" type="pres">
      <dgm:prSet presAssocID="{C1344224-2E1D-444E-9F42-EEB152D25514}" presName="negativeSpace" presStyleCnt="0"/>
      <dgm:spPr/>
    </dgm:pt>
    <dgm:pt modelId="{6145261D-B0F2-4DBF-B77E-F9B1B086FC56}" type="pres">
      <dgm:prSet presAssocID="{C1344224-2E1D-444E-9F42-EEB152D25514}" presName="childText" presStyleLbl="conFgAcc1" presStyleIdx="3" presStyleCnt="5">
        <dgm:presLayoutVars>
          <dgm:bulletEnabled val="1"/>
        </dgm:presLayoutVars>
      </dgm:prSet>
      <dgm:spPr/>
    </dgm:pt>
    <dgm:pt modelId="{6549EBA1-03C4-4EA9-A691-CABE2DBD643E}" type="pres">
      <dgm:prSet presAssocID="{97862345-253E-459B-BADE-0B2879AD1514}" presName="spaceBetweenRectangles" presStyleCnt="0"/>
      <dgm:spPr/>
    </dgm:pt>
    <dgm:pt modelId="{918FA375-052B-4B33-8E9B-A0C8B11A5A96}" type="pres">
      <dgm:prSet presAssocID="{781FD172-4FA1-4626-8645-18145B107307}" presName="parentLin" presStyleCnt="0"/>
      <dgm:spPr/>
    </dgm:pt>
    <dgm:pt modelId="{2C7C3A42-A68F-41D8-91DB-9554BFC852C1}" type="pres">
      <dgm:prSet presAssocID="{781FD172-4FA1-4626-8645-18145B107307}" presName="parentLeftMargin" presStyleLbl="node1" presStyleIdx="3" presStyleCnt="5"/>
      <dgm:spPr/>
    </dgm:pt>
    <dgm:pt modelId="{1F270670-7148-4207-A027-863325D14E75}" type="pres">
      <dgm:prSet presAssocID="{781FD172-4FA1-4626-8645-18145B107307}" presName="parentText" presStyleLbl="node1" presStyleIdx="4" presStyleCnt="5">
        <dgm:presLayoutVars>
          <dgm:chMax val="0"/>
          <dgm:bulletEnabled val="1"/>
        </dgm:presLayoutVars>
      </dgm:prSet>
      <dgm:spPr/>
    </dgm:pt>
    <dgm:pt modelId="{4BAEA259-FCBA-4546-AD68-99F662FDC96A}" type="pres">
      <dgm:prSet presAssocID="{781FD172-4FA1-4626-8645-18145B107307}" presName="negativeSpace" presStyleCnt="0"/>
      <dgm:spPr/>
    </dgm:pt>
    <dgm:pt modelId="{E4D9AED8-63C0-42F0-8A77-18407C101272}" type="pres">
      <dgm:prSet presAssocID="{781FD172-4FA1-4626-8645-18145B107307}" presName="childText" presStyleLbl="conFgAcc1" presStyleIdx="4" presStyleCnt="5">
        <dgm:presLayoutVars>
          <dgm:bulletEnabled val="1"/>
        </dgm:presLayoutVars>
      </dgm:prSet>
      <dgm:spPr/>
    </dgm:pt>
  </dgm:ptLst>
  <dgm:cxnLst>
    <dgm:cxn modelId="{E6139513-C0A0-4E52-9662-4437C014C0E6}" srcId="{31DA71B8-BB50-4AA3-88EC-552031EFF123}" destId="{781FD172-4FA1-4626-8645-18145B107307}" srcOrd="4" destOrd="0" parTransId="{D02F752F-0BC7-4D5B-BEB5-D9AA148B29CA}" sibTransId="{7B5D8A91-7E15-475B-98D8-136335FE7063}"/>
    <dgm:cxn modelId="{08A67128-2A7E-4457-AB4A-7FC90F73828D}" srcId="{31DA71B8-BB50-4AA3-88EC-552031EFF123}" destId="{C1344224-2E1D-444E-9F42-EEB152D25514}" srcOrd="3" destOrd="0" parTransId="{0BA2BACA-96B3-424B-8C25-2AC27B909504}" sibTransId="{97862345-253E-459B-BADE-0B2879AD1514}"/>
    <dgm:cxn modelId="{4FA51F2A-D1B5-41DB-BB63-325016E26980}" type="presOf" srcId="{781FD172-4FA1-4626-8645-18145B107307}" destId="{2C7C3A42-A68F-41D8-91DB-9554BFC852C1}" srcOrd="0" destOrd="0" presId="urn:microsoft.com/office/officeart/2005/8/layout/list1"/>
    <dgm:cxn modelId="{52A89A2A-086F-429A-A4E2-52D8CEB022CF}" type="presOf" srcId="{F02FE101-BA84-43DC-98AD-2D1CBE41DC7D}" destId="{30436212-F587-4FE0-A38D-2A7F9CCF9709}" srcOrd="1" destOrd="0" presId="urn:microsoft.com/office/officeart/2005/8/layout/list1"/>
    <dgm:cxn modelId="{B997EA45-88C7-4F63-954D-FA415D210217}" type="presOf" srcId="{2FEB81FC-F8A4-4D8B-8BBF-256A6AC00B2C}" destId="{57785886-E59F-433D-A401-B59B8645A3A7}" srcOrd="1" destOrd="0" presId="urn:microsoft.com/office/officeart/2005/8/layout/list1"/>
    <dgm:cxn modelId="{F7F75768-F619-48C5-A445-19E983563D7A}" type="presOf" srcId="{71AE5371-A3B9-4493-AEEB-DFEED5322D9B}" destId="{427A5F86-AC56-4EBC-8820-9FB025F9C172}" srcOrd="0" destOrd="0" presId="urn:microsoft.com/office/officeart/2005/8/layout/list1"/>
    <dgm:cxn modelId="{0ACA816B-ABF1-450E-A665-13AE9291CEE6}" type="presOf" srcId="{F02FE101-BA84-43DC-98AD-2D1CBE41DC7D}" destId="{D564BE66-3872-4F52-9C6B-92C0B8FE9F8E}" srcOrd="0" destOrd="0" presId="urn:microsoft.com/office/officeart/2005/8/layout/list1"/>
    <dgm:cxn modelId="{4EB3F24D-5542-4FA6-AD90-DB0F67907E94}" srcId="{31DA71B8-BB50-4AA3-88EC-552031EFF123}" destId="{2FEB81FC-F8A4-4D8B-8BBF-256A6AC00B2C}" srcOrd="0" destOrd="0" parTransId="{8BDA2FC0-B546-4F4B-B57B-B6AC67448F12}" sibTransId="{13F96BC8-E07A-4AFE-A050-FC350543222A}"/>
    <dgm:cxn modelId="{C2298280-C911-45A2-B8DD-33C3AC604BC9}" type="presOf" srcId="{C1344224-2E1D-444E-9F42-EEB152D25514}" destId="{033E82E6-4A82-4CE6-8080-3396E526292A}" srcOrd="0" destOrd="0" presId="urn:microsoft.com/office/officeart/2005/8/layout/list1"/>
    <dgm:cxn modelId="{2D85DF85-81AE-42EC-BB1D-76E5C08B50A2}" type="presOf" srcId="{2FEB81FC-F8A4-4D8B-8BBF-256A6AC00B2C}" destId="{04D12996-4F86-444A-A10A-428957DEACE0}" srcOrd="0" destOrd="0" presId="urn:microsoft.com/office/officeart/2005/8/layout/list1"/>
    <dgm:cxn modelId="{A7B06787-57CC-4CB4-8454-90E10BD4B368}" type="presOf" srcId="{71AE5371-A3B9-4493-AEEB-DFEED5322D9B}" destId="{8BD420A3-9B4A-4026-86D5-2EF020149BDA}" srcOrd="1" destOrd="0" presId="urn:microsoft.com/office/officeart/2005/8/layout/list1"/>
    <dgm:cxn modelId="{4DCDDE98-40F4-42F5-9CAF-91AF7DD01B96}" type="presOf" srcId="{781FD172-4FA1-4626-8645-18145B107307}" destId="{1F270670-7148-4207-A027-863325D14E75}" srcOrd="1" destOrd="0" presId="urn:microsoft.com/office/officeart/2005/8/layout/list1"/>
    <dgm:cxn modelId="{E3A111C9-C7E5-4E7F-9B3F-D16A424C33EB}" srcId="{31DA71B8-BB50-4AA3-88EC-552031EFF123}" destId="{71AE5371-A3B9-4493-AEEB-DFEED5322D9B}" srcOrd="1" destOrd="0" parTransId="{FE0E5CA4-78BC-477B-8508-1BE658D18F78}" sibTransId="{F5C16C13-BD04-43F5-B41C-5B13BB42321A}"/>
    <dgm:cxn modelId="{FBF95ADE-650F-42BD-8E93-DEE4728FFC42}" type="presOf" srcId="{31DA71B8-BB50-4AA3-88EC-552031EFF123}" destId="{B50D4F5E-D458-47FE-9D78-1A200F58002D}" srcOrd="0" destOrd="0" presId="urn:microsoft.com/office/officeart/2005/8/layout/list1"/>
    <dgm:cxn modelId="{BC1F2EE6-1C8A-4645-B565-C966533B59B3}" type="presOf" srcId="{C1344224-2E1D-444E-9F42-EEB152D25514}" destId="{4CDA8682-7201-45B3-B0F8-4F8642E3B1AC}" srcOrd="1" destOrd="0" presId="urn:microsoft.com/office/officeart/2005/8/layout/list1"/>
    <dgm:cxn modelId="{124DFBFB-981B-4783-9B43-1F6FDC706270}" srcId="{31DA71B8-BB50-4AA3-88EC-552031EFF123}" destId="{F02FE101-BA84-43DC-98AD-2D1CBE41DC7D}" srcOrd="2" destOrd="0" parTransId="{CDCA2BBB-EA11-4A56-A982-C08E18E8DE31}" sibTransId="{7401CACB-EE07-428E-8B5B-37BD85B5F8E1}"/>
    <dgm:cxn modelId="{B90D4854-4429-4630-81B4-D7E3A8BA12B0}" type="presParOf" srcId="{B50D4F5E-D458-47FE-9D78-1A200F58002D}" destId="{3939B9D9-50AF-4292-942F-4A4ECD4A802F}" srcOrd="0" destOrd="0" presId="urn:microsoft.com/office/officeart/2005/8/layout/list1"/>
    <dgm:cxn modelId="{C7B6C2AB-7BDE-4986-B630-94A0FE3ADC5C}" type="presParOf" srcId="{3939B9D9-50AF-4292-942F-4A4ECD4A802F}" destId="{04D12996-4F86-444A-A10A-428957DEACE0}" srcOrd="0" destOrd="0" presId="urn:microsoft.com/office/officeart/2005/8/layout/list1"/>
    <dgm:cxn modelId="{7FEAFCFB-81C9-4B8C-B1BB-4F94F902BA43}" type="presParOf" srcId="{3939B9D9-50AF-4292-942F-4A4ECD4A802F}" destId="{57785886-E59F-433D-A401-B59B8645A3A7}" srcOrd="1" destOrd="0" presId="urn:microsoft.com/office/officeart/2005/8/layout/list1"/>
    <dgm:cxn modelId="{60BBFCD2-3D7E-4E4D-991B-41E4F49BDCDF}" type="presParOf" srcId="{B50D4F5E-D458-47FE-9D78-1A200F58002D}" destId="{B24D1279-3B34-41D5-AC95-A0AC23A24CF0}" srcOrd="1" destOrd="0" presId="urn:microsoft.com/office/officeart/2005/8/layout/list1"/>
    <dgm:cxn modelId="{E97D7BF5-A9E7-495A-8571-4FABBC8D5085}" type="presParOf" srcId="{B50D4F5E-D458-47FE-9D78-1A200F58002D}" destId="{2F2360B5-7CB0-402C-8D45-AD3604FC1E5F}" srcOrd="2" destOrd="0" presId="urn:microsoft.com/office/officeart/2005/8/layout/list1"/>
    <dgm:cxn modelId="{82DDD833-7A58-4AD9-ACC9-489A924B7676}" type="presParOf" srcId="{B50D4F5E-D458-47FE-9D78-1A200F58002D}" destId="{85B78B12-3FC4-4955-B04C-458412693EAA}" srcOrd="3" destOrd="0" presId="urn:microsoft.com/office/officeart/2005/8/layout/list1"/>
    <dgm:cxn modelId="{850A0E5F-8233-49CE-8B67-A14DB64D6D7E}" type="presParOf" srcId="{B50D4F5E-D458-47FE-9D78-1A200F58002D}" destId="{C877C3CB-D9E8-424A-8018-EDDD6450BD78}" srcOrd="4" destOrd="0" presId="urn:microsoft.com/office/officeart/2005/8/layout/list1"/>
    <dgm:cxn modelId="{227ADDEC-12C1-4A48-B7A3-5FBA8231052B}" type="presParOf" srcId="{C877C3CB-D9E8-424A-8018-EDDD6450BD78}" destId="{427A5F86-AC56-4EBC-8820-9FB025F9C172}" srcOrd="0" destOrd="0" presId="urn:microsoft.com/office/officeart/2005/8/layout/list1"/>
    <dgm:cxn modelId="{BF73C9B3-F967-4302-8C19-918650FD27CA}" type="presParOf" srcId="{C877C3CB-D9E8-424A-8018-EDDD6450BD78}" destId="{8BD420A3-9B4A-4026-86D5-2EF020149BDA}" srcOrd="1" destOrd="0" presId="urn:microsoft.com/office/officeart/2005/8/layout/list1"/>
    <dgm:cxn modelId="{BA763194-0C62-4F91-9301-5931AE04C215}" type="presParOf" srcId="{B50D4F5E-D458-47FE-9D78-1A200F58002D}" destId="{96781337-2322-4B16-B557-0F1DF9C61BD1}" srcOrd="5" destOrd="0" presId="urn:microsoft.com/office/officeart/2005/8/layout/list1"/>
    <dgm:cxn modelId="{A8C1615A-2200-438C-83EE-EDCE8B982AC4}" type="presParOf" srcId="{B50D4F5E-D458-47FE-9D78-1A200F58002D}" destId="{1D39CB10-3BF0-4836-A3DC-CD1E921B73AF}" srcOrd="6" destOrd="0" presId="urn:microsoft.com/office/officeart/2005/8/layout/list1"/>
    <dgm:cxn modelId="{E9327470-ED9D-4A20-8E3B-F7CE85BBF0C5}" type="presParOf" srcId="{B50D4F5E-D458-47FE-9D78-1A200F58002D}" destId="{F7417926-57E0-4DD9-9AB4-2EB94C1767B2}" srcOrd="7" destOrd="0" presId="urn:microsoft.com/office/officeart/2005/8/layout/list1"/>
    <dgm:cxn modelId="{EDFC362E-A3A8-48D8-8C43-3B0CD362D340}" type="presParOf" srcId="{B50D4F5E-D458-47FE-9D78-1A200F58002D}" destId="{6FA7EBAA-3CBB-4031-AAF3-7710BDA4A63C}" srcOrd="8" destOrd="0" presId="urn:microsoft.com/office/officeart/2005/8/layout/list1"/>
    <dgm:cxn modelId="{583EB870-DA27-4DE8-B5D0-BA606E1FA3A1}" type="presParOf" srcId="{6FA7EBAA-3CBB-4031-AAF3-7710BDA4A63C}" destId="{D564BE66-3872-4F52-9C6B-92C0B8FE9F8E}" srcOrd="0" destOrd="0" presId="urn:microsoft.com/office/officeart/2005/8/layout/list1"/>
    <dgm:cxn modelId="{D0DDDAA1-3F01-4748-8F83-E4AA201D0148}" type="presParOf" srcId="{6FA7EBAA-3CBB-4031-AAF3-7710BDA4A63C}" destId="{30436212-F587-4FE0-A38D-2A7F9CCF9709}" srcOrd="1" destOrd="0" presId="urn:microsoft.com/office/officeart/2005/8/layout/list1"/>
    <dgm:cxn modelId="{EEAFC21F-A8AC-4C76-A8B1-E4E30A0677BA}" type="presParOf" srcId="{B50D4F5E-D458-47FE-9D78-1A200F58002D}" destId="{3AC54119-6311-48E1-A543-0371582FD45C}" srcOrd="9" destOrd="0" presId="urn:microsoft.com/office/officeart/2005/8/layout/list1"/>
    <dgm:cxn modelId="{D92B3567-35A1-437D-A327-B87956A1D87E}" type="presParOf" srcId="{B50D4F5E-D458-47FE-9D78-1A200F58002D}" destId="{127683D3-C13D-46EA-B91E-A769CC350A75}" srcOrd="10" destOrd="0" presId="urn:microsoft.com/office/officeart/2005/8/layout/list1"/>
    <dgm:cxn modelId="{0125D6E4-6A1C-44AE-A806-55BF16B22D8D}" type="presParOf" srcId="{B50D4F5E-D458-47FE-9D78-1A200F58002D}" destId="{88C701AC-552E-4500-B901-15746B5CE7F3}" srcOrd="11" destOrd="0" presId="urn:microsoft.com/office/officeart/2005/8/layout/list1"/>
    <dgm:cxn modelId="{FFE3C654-04CE-432D-8450-80BE030694D3}" type="presParOf" srcId="{B50D4F5E-D458-47FE-9D78-1A200F58002D}" destId="{5E076BBD-F076-44F7-A119-0CE0A01C160D}" srcOrd="12" destOrd="0" presId="urn:microsoft.com/office/officeart/2005/8/layout/list1"/>
    <dgm:cxn modelId="{AB217F67-FD52-4B49-BFE1-68BC8EC4E6E6}" type="presParOf" srcId="{5E076BBD-F076-44F7-A119-0CE0A01C160D}" destId="{033E82E6-4A82-4CE6-8080-3396E526292A}" srcOrd="0" destOrd="0" presId="urn:microsoft.com/office/officeart/2005/8/layout/list1"/>
    <dgm:cxn modelId="{EB170154-4814-4EE7-A634-4FBCAC654EFF}" type="presParOf" srcId="{5E076BBD-F076-44F7-A119-0CE0A01C160D}" destId="{4CDA8682-7201-45B3-B0F8-4F8642E3B1AC}" srcOrd="1" destOrd="0" presId="urn:microsoft.com/office/officeart/2005/8/layout/list1"/>
    <dgm:cxn modelId="{52748F58-C2B8-440E-8974-2B81E00958FC}" type="presParOf" srcId="{B50D4F5E-D458-47FE-9D78-1A200F58002D}" destId="{DD6B47CD-7758-4B77-9486-D5BC4A4FF35D}" srcOrd="13" destOrd="0" presId="urn:microsoft.com/office/officeart/2005/8/layout/list1"/>
    <dgm:cxn modelId="{8119298C-40A1-49CD-9EF5-1064BFDB698F}" type="presParOf" srcId="{B50D4F5E-D458-47FE-9D78-1A200F58002D}" destId="{6145261D-B0F2-4DBF-B77E-F9B1B086FC56}" srcOrd="14" destOrd="0" presId="urn:microsoft.com/office/officeart/2005/8/layout/list1"/>
    <dgm:cxn modelId="{3CD8D5BA-A4E2-43EC-B66E-2818B6CD0A4E}" type="presParOf" srcId="{B50D4F5E-D458-47FE-9D78-1A200F58002D}" destId="{6549EBA1-03C4-4EA9-A691-CABE2DBD643E}" srcOrd="15" destOrd="0" presId="urn:microsoft.com/office/officeart/2005/8/layout/list1"/>
    <dgm:cxn modelId="{E1A4673E-2327-445C-BE67-3E8DB244B7C2}" type="presParOf" srcId="{B50D4F5E-D458-47FE-9D78-1A200F58002D}" destId="{918FA375-052B-4B33-8E9B-A0C8B11A5A96}" srcOrd="16" destOrd="0" presId="urn:microsoft.com/office/officeart/2005/8/layout/list1"/>
    <dgm:cxn modelId="{B32E4462-74E5-483C-A1D2-164BB10D6A4B}" type="presParOf" srcId="{918FA375-052B-4B33-8E9B-A0C8B11A5A96}" destId="{2C7C3A42-A68F-41D8-91DB-9554BFC852C1}" srcOrd="0" destOrd="0" presId="urn:microsoft.com/office/officeart/2005/8/layout/list1"/>
    <dgm:cxn modelId="{195F92F9-FA07-4E33-AA2C-AD22FD3D92E2}" type="presParOf" srcId="{918FA375-052B-4B33-8E9B-A0C8B11A5A96}" destId="{1F270670-7148-4207-A027-863325D14E75}" srcOrd="1" destOrd="0" presId="urn:microsoft.com/office/officeart/2005/8/layout/list1"/>
    <dgm:cxn modelId="{57D73E1E-5B6C-4F68-9759-CDFD3D75972D}" type="presParOf" srcId="{B50D4F5E-D458-47FE-9D78-1A200F58002D}" destId="{4BAEA259-FCBA-4546-AD68-99F662FDC96A}" srcOrd="17" destOrd="0" presId="urn:microsoft.com/office/officeart/2005/8/layout/list1"/>
    <dgm:cxn modelId="{FF3A3B8F-E2ED-4101-B465-3C9075D2F330}" type="presParOf" srcId="{B50D4F5E-D458-47FE-9D78-1A200F58002D}" destId="{E4D9AED8-63C0-42F0-8A77-18407C10127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ECE139-0589-487B-9902-FB92E1BBFEB5}"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GB"/>
        </a:p>
      </dgm:t>
    </dgm:pt>
    <dgm:pt modelId="{9E784312-6153-4E0F-97AA-B1860B6D9153}">
      <dgm:prSet/>
      <dgm:spPr>
        <a:solidFill>
          <a:srgbClr val="830D28"/>
        </a:solidFill>
      </dgm:spPr>
      <dgm:t>
        <a:bodyPr/>
        <a:lstStyle/>
        <a:p>
          <a:r>
            <a:rPr lang="en-GB" dirty="0">
              <a:latin typeface="Poppins" panose="00000500000000000000" pitchFamily="2" charset="0"/>
              <a:cs typeface="Poppins" panose="00000500000000000000" pitchFamily="2" charset="0"/>
            </a:rPr>
            <a:t>Focus on the creation of  Holistic and Integrated Support Systems</a:t>
          </a:r>
        </a:p>
      </dgm:t>
    </dgm:pt>
    <dgm:pt modelId="{6B1C9973-FA6C-4DED-8AE1-C46DEEC0F7D8}" type="parTrans" cxnId="{14CFD89D-33DA-4D92-8F1C-A1AD34789582}">
      <dgm:prSet/>
      <dgm:spPr/>
      <dgm:t>
        <a:bodyPr/>
        <a:lstStyle/>
        <a:p>
          <a:endParaRPr lang="en-GB">
            <a:latin typeface="Poppins" panose="00000500000000000000" pitchFamily="2" charset="0"/>
            <a:cs typeface="Poppins" panose="00000500000000000000" pitchFamily="2" charset="0"/>
          </a:endParaRPr>
        </a:p>
      </dgm:t>
    </dgm:pt>
    <dgm:pt modelId="{725BCECE-AD8D-483B-AF40-B9162A4163D2}" type="sibTrans" cxnId="{14CFD89D-33DA-4D92-8F1C-A1AD34789582}">
      <dgm:prSet/>
      <dgm:spPr/>
      <dgm:t>
        <a:bodyPr/>
        <a:lstStyle/>
        <a:p>
          <a:endParaRPr lang="en-GB">
            <a:latin typeface="Poppins" panose="00000500000000000000" pitchFamily="2" charset="0"/>
            <a:cs typeface="Poppins" panose="00000500000000000000" pitchFamily="2" charset="0"/>
          </a:endParaRPr>
        </a:p>
      </dgm:t>
    </dgm:pt>
    <dgm:pt modelId="{D0B8CD2C-78A2-43DC-9018-CA82C7DD8F32}">
      <dgm:prSet/>
      <dgm:spPr>
        <a:solidFill>
          <a:srgbClr val="830D28"/>
        </a:solidFill>
      </dgm:spPr>
      <dgm:t>
        <a:bodyPr/>
        <a:lstStyle/>
        <a:p>
          <a:r>
            <a:rPr lang="en-GB" dirty="0">
              <a:latin typeface="Poppins" panose="00000500000000000000" pitchFamily="2" charset="0"/>
              <a:cs typeface="Poppins" panose="00000500000000000000" pitchFamily="2" charset="0"/>
            </a:rPr>
            <a:t>Drive efficiencies in practice through standardisation and system changes</a:t>
          </a:r>
        </a:p>
      </dgm:t>
    </dgm:pt>
    <dgm:pt modelId="{B90A7D3B-3312-4003-9E06-5DEF6D0A9878}" type="parTrans" cxnId="{078C9166-F100-4A68-BB8D-A9F65030F4F9}">
      <dgm:prSet/>
      <dgm:spPr/>
      <dgm:t>
        <a:bodyPr/>
        <a:lstStyle/>
        <a:p>
          <a:endParaRPr lang="en-GB">
            <a:latin typeface="Poppins" panose="00000500000000000000" pitchFamily="2" charset="0"/>
            <a:cs typeface="Poppins" panose="00000500000000000000" pitchFamily="2" charset="0"/>
          </a:endParaRPr>
        </a:p>
      </dgm:t>
    </dgm:pt>
    <dgm:pt modelId="{626E18C3-D98D-49EF-9226-C27FC34D2513}" type="sibTrans" cxnId="{078C9166-F100-4A68-BB8D-A9F65030F4F9}">
      <dgm:prSet/>
      <dgm:spPr/>
      <dgm:t>
        <a:bodyPr/>
        <a:lstStyle/>
        <a:p>
          <a:endParaRPr lang="en-GB">
            <a:latin typeface="Poppins" panose="00000500000000000000" pitchFamily="2" charset="0"/>
            <a:cs typeface="Poppins" panose="00000500000000000000" pitchFamily="2" charset="0"/>
          </a:endParaRPr>
        </a:p>
      </dgm:t>
    </dgm:pt>
    <dgm:pt modelId="{7290BC88-06A1-4883-A409-690C35E7397C}">
      <dgm:prSet/>
      <dgm:spPr>
        <a:solidFill>
          <a:srgbClr val="830D28"/>
        </a:solidFill>
      </dgm:spPr>
      <dgm:t>
        <a:bodyPr/>
        <a:lstStyle/>
        <a:p>
          <a:r>
            <a:rPr lang="en-GB" dirty="0">
              <a:latin typeface="Poppins" panose="00000500000000000000" pitchFamily="2" charset="0"/>
              <a:cs typeface="Poppins" panose="00000500000000000000" pitchFamily="2" charset="0"/>
            </a:rPr>
            <a:t>Build greater employer engagement and workforce development</a:t>
          </a:r>
        </a:p>
      </dgm:t>
    </dgm:pt>
    <dgm:pt modelId="{ADF8B97E-AF12-4D53-8516-9666C9346337}" type="parTrans" cxnId="{7F3BD358-49EC-4785-A2F1-0776C4D3C5D6}">
      <dgm:prSet/>
      <dgm:spPr/>
      <dgm:t>
        <a:bodyPr/>
        <a:lstStyle/>
        <a:p>
          <a:endParaRPr lang="en-GB">
            <a:latin typeface="Poppins" panose="00000500000000000000" pitchFamily="2" charset="0"/>
            <a:cs typeface="Poppins" panose="00000500000000000000" pitchFamily="2" charset="0"/>
          </a:endParaRPr>
        </a:p>
      </dgm:t>
    </dgm:pt>
    <dgm:pt modelId="{B8512D3A-3EA2-4344-82CF-926A6B02E203}" type="sibTrans" cxnId="{7F3BD358-49EC-4785-A2F1-0776C4D3C5D6}">
      <dgm:prSet/>
      <dgm:spPr/>
      <dgm:t>
        <a:bodyPr/>
        <a:lstStyle/>
        <a:p>
          <a:endParaRPr lang="en-GB">
            <a:latin typeface="Poppins" panose="00000500000000000000" pitchFamily="2" charset="0"/>
            <a:cs typeface="Poppins" panose="00000500000000000000" pitchFamily="2" charset="0"/>
          </a:endParaRPr>
        </a:p>
      </dgm:t>
    </dgm:pt>
    <dgm:pt modelId="{69E5278D-2F82-4ED8-BA3C-639AD64AA99A}">
      <dgm:prSet/>
      <dgm:spPr>
        <a:solidFill>
          <a:srgbClr val="830D28"/>
        </a:solidFill>
      </dgm:spPr>
      <dgm:t>
        <a:bodyPr/>
        <a:lstStyle/>
        <a:p>
          <a:r>
            <a:rPr lang="en-GB" dirty="0">
              <a:latin typeface="Poppins" panose="00000500000000000000" pitchFamily="2" charset="0"/>
              <a:cs typeface="Poppins" panose="00000500000000000000" pitchFamily="2" charset="0"/>
            </a:rPr>
            <a:t>Continue to drive the quality of Careers and Employment support to young people</a:t>
          </a:r>
        </a:p>
      </dgm:t>
    </dgm:pt>
    <dgm:pt modelId="{80B0F813-B614-46C2-AC76-DCA0B952502D}" type="parTrans" cxnId="{76D6711B-FADB-47DA-925D-56628040EBBB}">
      <dgm:prSet/>
      <dgm:spPr/>
      <dgm:t>
        <a:bodyPr/>
        <a:lstStyle/>
        <a:p>
          <a:endParaRPr lang="en-GB">
            <a:latin typeface="Poppins" panose="00000500000000000000" pitchFamily="2" charset="0"/>
            <a:cs typeface="Poppins" panose="00000500000000000000" pitchFamily="2" charset="0"/>
          </a:endParaRPr>
        </a:p>
      </dgm:t>
    </dgm:pt>
    <dgm:pt modelId="{983D8ACF-BBD3-46EB-94D4-DF3063520686}" type="sibTrans" cxnId="{76D6711B-FADB-47DA-925D-56628040EBBB}">
      <dgm:prSet/>
      <dgm:spPr/>
      <dgm:t>
        <a:bodyPr/>
        <a:lstStyle/>
        <a:p>
          <a:endParaRPr lang="en-GB">
            <a:latin typeface="Poppins" panose="00000500000000000000" pitchFamily="2" charset="0"/>
            <a:cs typeface="Poppins" panose="00000500000000000000" pitchFamily="2" charset="0"/>
          </a:endParaRPr>
        </a:p>
      </dgm:t>
    </dgm:pt>
    <dgm:pt modelId="{7E06D17E-84A4-4A6A-8DC2-AD15E4E2CA36}">
      <dgm:prSet/>
      <dgm:spPr>
        <a:solidFill>
          <a:srgbClr val="830D28"/>
        </a:solidFill>
      </dgm:spPr>
      <dgm:t>
        <a:bodyPr/>
        <a:lstStyle/>
        <a:p>
          <a:r>
            <a:rPr lang="en-GB" dirty="0">
              <a:latin typeface="Poppins" panose="00000500000000000000" pitchFamily="2" charset="0"/>
              <a:cs typeface="Poppins" panose="00000500000000000000" pitchFamily="2" charset="0"/>
            </a:rPr>
            <a:t>Develop an Inclusive Economy and specific tailored approaches to Employment and Skills</a:t>
          </a:r>
        </a:p>
      </dgm:t>
    </dgm:pt>
    <dgm:pt modelId="{FAC9B4D0-AD88-45F6-B394-DAFAABB1AFD0}" type="parTrans" cxnId="{10F46B17-BE98-4A5A-8AD7-59F44683D0F6}">
      <dgm:prSet/>
      <dgm:spPr/>
      <dgm:t>
        <a:bodyPr/>
        <a:lstStyle/>
        <a:p>
          <a:endParaRPr lang="en-GB">
            <a:latin typeface="Poppins" panose="00000500000000000000" pitchFamily="2" charset="0"/>
            <a:cs typeface="Poppins" panose="00000500000000000000" pitchFamily="2" charset="0"/>
          </a:endParaRPr>
        </a:p>
      </dgm:t>
    </dgm:pt>
    <dgm:pt modelId="{C9655487-1CCF-4373-80C1-713A2EB280E2}" type="sibTrans" cxnId="{10F46B17-BE98-4A5A-8AD7-59F44683D0F6}">
      <dgm:prSet/>
      <dgm:spPr/>
      <dgm:t>
        <a:bodyPr/>
        <a:lstStyle/>
        <a:p>
          <a:endParaRPr lang="en-GB">
            <a:latin typeface="Poppins" panose="00000500000000000000" pitchFamily="2" charset="0"/>
            <a:cs typeface="Poppins" panose="00000500000000000000" pitchFamily="2" charset="0"/>
          </a:endParaRPr>
        </a:p>
      </dgm:t>
    </dgm:pt>
    <dgm:pt modelId="{90DFE2E0-F8BE-4142-B4EA-FDD6070DB455}">
      <dgm:prSet/>
      <dgm:spPr>
        <a:solidFill>
          <a:srgbClr val="830D28"/>
        </a:solidFill>
      </dgm:spPr>
      <dgm:t>
        <a:bodyPr/>
        <a:lstStyle/>
        <a:p>
          <a:r>
            <a:rPr lang="en-GB" dirty="0">
              <a:latin typeface="Poppins" panose="00000500000000000000" pitchFamily="2" charset="0"/>
              <a:cs typeface="Poppins" panose="00000500000000000000" pitchFamily="2" charset="0"/>
            </a:rPr>
            <a:t>Strengthen levels of skills within our Adult population</a:t>
          </a:r>
        </a:p>
      </dgm:t>
    </dgm:pt>
    <dgm:pt modelId="{0748D810-A070-4F50-ADA9-FF3BA5D71699}" type="parTrans" cxnId="{E779CEB7-6D7E-4FE0-9736-C4293170388F}">
      <dgm:prSet/>
      <dgm:spPr/>
      <dgm:t>
        <a:bodyPr/>
        <a:lstStyle/>
        <a:p>
          <a:endParaRPr lang="en-GB">
            <a:latin typeface="Poppins" panose="00000500000000000000" pitchFamily="2" charset="0"/>
            <a:cs typeface="Poppins" panose="00000500000000000000" pitchFamily="2" charset="0"/>
          </a:endParaRPr>
        </a:p>
      </dgm:t>
    </dgm:pt>
    <dgm:pt modelId="{47B4DACA-268D-47BD-A62C-E44ACABF1EE0}" type="sibTrans" cxnId="{E779CEB7-6D7E-4FE0-9736-C4293170388F}">
      <dgm:prSet/>
      <dgm:spPr/>
      <dgm:t>
        <a:bodyPr/>
        <a:lstStyle/>
        <a:p>
          <a:endParaRPr lang="en-GB">
            <a:latin typeface="Poppins" panose="00000500000000000000" pitchFamily="2" charset="0"/>
            <a:cs typeface="Poppins" panose="00000500000000000000" pitchFamily="2" charset="0"/>
          </a:endParaRPr>
        </a:p>
      </dgm:t>
    </dgm:pt>
    <dgm:pt modelId="{FCB73106-1127-489F-9426-8A79BBA96758}">
      <dgm:prSet/>
      <dgm:spPr>
        <a:solidFill>
          <a:srgbClr val="830D28"/>
        </a:solidFill>
      </dgm:spPr>
      <dgm:t>
        <a:bodyPr/>
        <a:lstStyle/>
        <a:p>
          <a:r>
            <a:rPr lang="en-GB" dirty="0">
              <a:latin typeface="Poppins" panose="00000500000000000000" pitchFamily="2" charset="0"/>
              <a:cs typeface="Poppins" panose="00000500000000000000" pitchFamily="2" charset="0"/>
            </a:rPr>
            <a:t>Seek funding opportunities for Worcestershire to grow its skills and employment offer</a:t>
          </a:r>
        </a:p>
      </dgm:t>
    </dgm:pt>
    <dgm:pt modelId="{F71CDE53-7952-4807-A8C7-AD9D3297FCA0}" type="parTrans" cxnId="{9F84367B-B690-4118-B714-27977276F79B}">
      <dgm:prSet/>
      <dgm:spPr/>
      <dgm:t>
        <a:bodyPr/>
        <a:lstStyle/>
        <a:p>
          <a:endParaRPr lang="en-GB">
            <a:latin typeface="Poppins" panose="00000500000000000000" pitchFamily="2" charset="0"/>
            <a:cs typeface="Poppins" panose="00000500000000000000" pitchFamily="2" charset="0"/>
          </a:endParaRPr>
        </a:p>
      </dgm:t>
    </dgm:pt>
    <dgm:pt modelId="{F001686E-DABA-406F-B8D0-EC75B073F223}" type="sibTrans" cxnId="{9F84367B-B690-4118-B714-27977276F79B}">
      <dgm:prSet/>
      <dgm:spPr/>
      <dgm:t>
        <a:bodyPr/>
        <a:lstStyle/>
        <a:p>
          <a:endParaRPr lang="en-GB">
            <a:latin typeface="Poppins" panose="00000500000000000000" pitchFamily="2" charset="0"/>
            <a:cs typeface="Poppins" panose="00000500000000000000" pitchFamily="2" charset="0"/>
          </a:endParaRPr>
        </a:p>
      </dgm:t>
    </dgm:pt>
    <dgm:pt modelId="{4ABFA021-57DA-4381-91A5-7CD34452C67C}">
      <dgm:prSet/>
      <dgm:spPr>
        <a:solidFill>
          <a:srgbClr val="830D28"/>
        </a:solidFill>
      </dgm:spPr>
      <dgm:t>
        <a:bodyPr/>
        <a:lstStyle/>
        <a:p>
          <a:pPr>
            <a:buFont typeface="Symbol" panose="05050102010706020507" pitchFamily="18" charset="2"/>
            <a:buNone/>
          </a:pPr>
          <a:r>
            <a:rPr lang="en-GB" dirty="0">
              <a:effectLst/>
              <a:latin typeface="Poppins" panose="00000500000000000000" pitchFamily="2" charset="0"/>
              <a:ea typeface="MS Mincho" panose="02020609040205080304" pitchFamily="49" charset="-128"/>
              <a:cs typeface="Poppins" panose="00000500000000000000" pitchFamily="2" charset="0"/>
            </a:rPr>
            <a:t>Create understanding of the impact of Good employment on Health of  residents</a:t>
          </a:r>
          <a:endParaRPr lang="en-GB" dirty="0">
            <a:latin typeface="Poppins" panose="00000500000000000000" pitchFamily="2" charset="0"/>
            <a:cs typeface="Poppins" panose="00000500000000000000" pitchFamily="2" charset="0"/>
          </a:endParaRPr>
        </a:p>
      </dgm:t>
    </dgm:pt>
    <dgm:pt modelId="{DB09F309-41FA-4881-8223-E4FF652BC8CF}" type="parTrans" cxnId="{290A00CE-2778-405E-967D-1C90847D885B}">
      <dgm:prSet/>
      <dgm:spPr/>
      <dgm:t>
        <a:bodyPr/>
        <a:lstStyle/>
        <a:p>
          <a:endParaRPr lang="en-GB">
            <a:latin typeface="Poppins" panose="00000500000000000000" pitchFamily="2" charset="0"/>
            <a:cs typeface="Poppins" panose="00000500000000000000" pitchFamily="2" charset="0"/>
          </a:endParaRPr>
        </a:p>
      </dgm:t>
    </dgm:pt>
    <dgm:pt modelId="{47F65B4E-E002-4CDC-92FB-1605F36A5CEC}" type="sibTrans" cxnId="{290A00CE-2778-405E-967D-1C90847D885B}">
      <dgm:prSet/>
      <dgm:spPr/>
      <dgm:t>
        <a:bodyPr/>
        <a:lstStyle/>
        <a:p>
          <a:endParaRPr lang="en-GB">
            <a:latin typeface="Poppins" panose="00000500000000000000" pitchFamily="2" charset="0"/>
            <a:cs typeface="Poppins" panose="00000500000000000000" pitchFamily="2" charset="0"/>
          </a:endParaRPr>
        </a:p>
      </dgm:t>
    </dgm:pt>
    <dgm:pt modelId="{979BB66D-5663-445A-AC10-B3E41A2DF3F4}" type="pres">
      <dgm:prSet presAssocID="{A1ECE139-0589-487B-9902-FB92E1BBFEB5}" presName="diagram" presStyleCnt="0">
        <dgm:presLayoutVars>
          <dgm:dir/>
          <dgm:resizeHandles val="exact"/>
        </dgm:presLayoutVars>
      </dgm:prSet>
      <dgm:spPr/>
    </dgm:pt>
    <dgm:pt modelId="{A40C2370-143D-43F2-B667-12E5EDD3F05C}" type="pres">
      <dgm:prSet presAssocID="{9E784312-6153-4E0F-97AA-B1860B6D9153}" presName="node" presStyleLbl="node1" presStyleIdx="0" presStyleCnt="8">
        <dgm:presLayoutVars>
          <dgm:bulletEnabled val="1"/>
        </dgm:presLayoutVars>
      </dgm:prSet>
      <dgm:spPr/>
    </dgm:pt>
    <dgm:pt modelId="{620FBAA2-358D-49E1-9C44-20413114D89C}" type="pres">
      <dgm:prSet presAssocID="{725BCECE-AD8D-483B-AF40-B9162A4163D2}" presName="sibTrans" presStyleCnt="0"/>
      <dgm:spPr/>
    </dgm:pt>
    <dgm:pt modelId="{800FCCC7-B987-4409-B90C-C9E808AB5CC3}" type="pres">
      <dgm:prSet presAssocID="{D0B8CD2C-78A2-43DC-9018-CA82C7DD8F32}" presName="node" presStyleLbl="node1" presStyleIdx="1" presStyleCnt="8">
        <dgm:presLayoutVars>
          <dgm:bulletEnabled val="1"/>
        </dgm:presLayoutVars>
      </dgm:prSet>
      <dgm:spPr/>
    </dgm:pt>
    <dgm:pt modelId="{A0976850-B911-472A-A5C5-B5CA5A206879}" type="pres">
      <dgm:prSet presAssocID="{626E18C3-D98D-49EF-9226-C27FC34D2513}" presName="sibTrans" presStyleCnt="0"/>
      <dgm:spPr/>
    </dgm:pt>
    <dgm:pt modelId="{16AD25FC-8A9B-455D-B6D9-266A48B1D68A}" type="pres">
      <dgm:prSet presAssocID="{7290BC88-06A1-4883-A409-690C35E7397C}" presName="node" presStyleLbl="node1" presStyleIdx="2" presStyleCnt="8">
        <dgm:presLayoutVars>
          <dgm:bulletEnabled val="1"/>
        </dgm:presLayoutVars>
      </dgm:prSet>
      <dgm:spPr/>
    </dgm:pt>
    <dgm:pt modelId="{612529DE-3D52-4FA8-A916-4CF903A23313}" type="pres">
      <dgm:prSet presAssocID="{B8512D3A-3EA2-4344-82CF-926A6B02E203}" presName="sibTrans" presStyleCnt="0"/>
      <dgm:spPr/>
    </dgm:pt>
    <dgm:pt modelId="{E5C77BAC-2C30-469D-9727-B75BAA866418}" type="pres">
      <dgm:prSet presAssocID="{69E5278D-2F82-4ED8-BA3C-639AD64AA99A}" presName="node" presStyleLbl="node1" presStyleIdx="3" presStyleCnt="8">
        <dgm:presLayoutVars>
          <dgm:bulletEnabled val="1"/>
        </dgm:presLayoutVars>
      </dgm:prSet>
      <dgm:spPr/>
    </dgm:pt>
    <dgm:pt modelId="{D1F8B1EB-6EE1-4354-BB71-285819134E9C}" type="pres">
      <dgm:prSet presAssocID="{983D8ACF-BBD3-46EB-94D4-DF3063520686}" presName="sibTrans" presStyleCnt="0"/>
      <dgm:spPr/>
    </dgm:pt>
    <dgm:pt modelId="{777D5879-AA0C-42B6-91D9-6B91C51E080B}" type="pres">
      <dgm:prSet presAssocID="{7E06D17E-84A4-4A6A-8DC2-AD15E4E2CA36}" presName="node" presStyleLbl="node1" presStyleIdx="4" presStyleCnt="8">
        <dgm:presLayoutVars>
          <dgm:bulletEnabled val="1"/>
        </dgm:presLayoutVars>
      </dgm:prSet>
      <dgm:spPr/>
    </dgm:pt>
    <dgm:pt modelId="{E62A7919-4F3D-4D66-98E6-790A9324CFB3}" type="pres">
      <dgm:prSet presAssocID="{C9655487-1CCF-4373-80C1-713A2EB280E2}" presName="sibTrans" presStyleCnt="0"/>
      <dgm:spPr/>
    </dgm:pt>
    <dgm:pt modelId="{1700175F-44DE-472E-BFD2-D96E07D12D8F}" type="pres">
      <dgm:prSet presAssocID="{90DFE2E0-F8BE-4142-B4EA-FDD6070DB455}" presName="node" presStyleLbl="node1" presStyleIdx="5" presStyleCnt="8">
        <dgm:presLayoutVars>
          <dgm:bulletEnabled val="1"/>
        </dgm:presLayoutVars>
      </dgm:prSet>
      <dgm:spPr/>
    </dgm:pt>
    <dgm:pt modelId="{FB89DF15-7D7F-4672-9876-A247811762FF}" type="pres">
      <dgm:prSet presAssocID="{47B4DACA-268D-47BD-A62C-E44ACABF1EE0}" presName="sibTrans" presStyleCnt="0"/>
      <dgm:spPr/>
    </dgm:pt>
    <dgm:pt modelId="{3D50C19A-BCC4-43BB-8D5F-69B10ED1C20C}" type="pres">
      <dgm:prSet presAssocID="{FCB73106-1127-489F-9426-8A79BBA96758}" presName="node" presStyleLbl="node1" presStyleIdx="6" presStyleCnt="8">
        <dgm:presLayoutVars>
          <dgm:bulletEnabled val="1"/>
        </dgm:presLayoutVars>
      </dgm:prSet>
      <dgm:spPr/>
    </dgm:pt>
    <dgm:pt modelId="{9D30C0DA-6106-4ABF-9440-DB2F611DB232}" type="pres">
      <dgm:prSet presAssocID="{F001686E-DABA-406F-B8D0-EC75B073F223}" presName="sibTrans" presStyleCnt="0"/>
      <dgm:spPr/>
    </dgm:pt>
    <dgm:pt modelId="{835953D7-B4DF-4077-9B01-86A1ABCCF857}" type="pres">
      <dgm:prSet presAssocID="{4ABFA021-57DA-4381-91A5-7CD34452C67C}" presName="node" presStyleLbl="node1" presStyleIdx="7" presStyleCnt="8">
        <dgm:presLayoutVars>
          <dgm:bulletEnabled val="1"/>
        </dgm:presLayoutVars>
      </dgm:prSet>
      <dgm:spPr/>
    </dgm:pt>
  </dgm:ptLst>
  <dgm:cxnLst>
    <dgm:cxn modelId="{10F46B17-BE98-4A5A-8AD7-59F44683D0F6}" srcId="{A1ECE139-0589-487B-9902-FB92E1BBFEB5}" destId="{7E06D17E-84A4-4A6A-8DC2-AD15E4E2CA36}" srcOrd="4" destOrd="0" parTransId="{FAC9B4D0-AD88-45F6-B394-DAFAABB1AFD0}" sibTransId="{C9655487-1CCF-4373-80C1-713A2EB280E2}"/>
    <dgm:cxn modelId="{76D6711B-FADB-47DA-925D-56628040EBBB}" srcId="{A1ECE139-0589-487B-9902-FB92E1BBFEB5}" destId="{69E5278D-2F82-4ED8-BA3C-639AD64AA99A}" srcOrd="3" destOrd="0" parTransId="{80B0F813-B614-46C2-AC76-DCA0B952502D}" sibTransId="{983D8ACF-BBD3-46EB-94D4-DF3063520686}"/>
    <dgm:cxn modelId="{5CBAAE2D-15E1-4AEE-B43E-C13A140C2E33}" type="presOf" srcId="{FCB73106-1127-489F-9426-8A79BBA96758}" destId="{3D50C19A-BCC4-43BB-8D5F-69B10ED1C20C}" srcOrd="0" destOrd="0" presId="urn:microsoft.com/office/officeart/2005/8/layout/default"/>
    <dgm:cxn modelId="{5159A83E-B6AF-4D44-B2DB-8AF099FFC648}" type="presOf" srcId="{A1ECE139-0589-487B-9902-FB92E1BBFEB5}" destId="{979BB66D-5663-445A-AC10-B3E41A2DF3F4}" srcOrd="0" destOrd="0" presId="urn:microsoft.com/office/officeart/2005/8/layout/default"/>
    <dgm:cxn modelId="{078C9166-F100-4A68-BB8D-A9F65030F4F9}" srcId="{A1ECE139-0589-487B-9902-FB92E1BBFEB5}" destId="{D0B8CD2C-78A2-43DC-9018-CA82C7DD8F32}" srcOrd="1" destOrd="0" parTransId="{B90A7D3B-3312-4003-9E06-5DEF6D0A9878}" sibTransId="{626E18C3-D98D-49EF-9226-C27FC34D2513}"/>
    <dgm:cxn modelId="{6572EC4A-E060-47FE-9E69-66B31C18C130}" type="presOf" srcId="{D0B8CD2C-78A2-43DC-9018-CA82C7DD8F32}" destId="{800FCCC7-B987-4409-B90C-C9E808AB5CC3}" srcOrd="0" destOrd="0" presId="urn:microsoft.com/office/officeart/2005/8/layout/default"/>
    <dgm:cxn modelId="{34249270-FE5C-4829-99CC-5E44BF199E50}" type="presOf" srcId="{9E784312-6153-4E0F-97AA-B1860B6D9153}" destId="{A40C2370-143D-43F2-B667-12E5EDD3F05C}" srcOrd="0" destOrd="0" presId="urn:microsoft.com/office/officeart/2005/8/layout/default"/>
    <dgm:cxn modelId="{EDB73C76-4B73-4B97-B4AD-FF5C69A33EBB}" type="presOf" srcId="{90DFE2E0-F8BE-4142-B4EA-FDD6070DB455}" destId="{1700175F-44DE-472E-BFD2-D96E07D12D8F}" srcOrd="0" destOrd="0" presId="urn:microsoft.com/office/officeart/2005/8/layout/default"/>
    <dgm:cxn modelId="{7F3BD358-49EC-4785-A2F1-0776C4D3C5D6}" srcId="{A1ECE139-0589-487B-9902-FB92E1BBFEB5}" destId="{7290BC88-06A1-4883-A409-690C35E7397C}" srcOrd="2" destOrd="0" parTransId="{ADF8B97E-AF12-4D53-8516-9666C9346337}" sibTransId="{B8512D3A-3EA2-4344-82CF-926A6B02E203}"/>
    <dgm:cxn modelId="{9F84367B-B690-4118-B714-27977276F79B}" srcId="{A1ECE139-0589-487B-9902-FB92E1BBFEB5}" destId="{FCB73106-1127-489F-9426-8A79BBA96758}" srcOrd="6" destOrd="0" parTransId="{F71CDE53-7952-4807-A8C7-AD9D3297FCA0}" sibTransId="{F001686E-DABA-406F-B8D0-EC75B073F223}"/>
    <dgm:cxn modelId="{34E3A987-DB4E-4AF0-87BB-53CA4469B6DA}" type="presOf" srcId="{7290BC88-06A1-4883-A409-690C35E7397C}" destId="{16AD25FC-8A9B-455D-B6D9-266A48B1D68A}" srcOrd="0" destOrd="0" presId="urn:microsoft.com/office/officeart/2005/8/layout/default"/>
    <dgm:cxn modelId="{8606E88C-964B-473B-893F-6D8008E7FE49}" type="presOf" srcId="{69E5278D-2F82-4ED8-BA3C-639AD64AA99A}" destId="{E5C77BAC-2C30-469D-9727-B75BAA866418}" srcOrd="0" destOrd="0" presId="urn:microsoft.com/office/officeart/2005/8/layout/default"/>
    <dgm:cxn modelId="{14CFD89D-33DA-4D92-8F1C-A1AD34789582}" srcId="{A1ECE139-0589-487B-9902-FB92E1BBFEB5}" destId="{9E784312-6153-4E0F-97AA-B1860B6D9153}" srcOrd="0" destOrd="0" parTransId="{6B1C9973-FA6C-4DED-8AE1-C46DEEC0F7D8}" sibTransId="{725BCECE-AD8D-483B-AF40-B9162A4163D2}"/>
    <dgm:cxn modelId="{E779CEB7-6D7E-4FE0-9736-C4293170388F}" srcId="{A1ECE139-0589-487B-9902-FB92E1BBFEB5}" destId="{90DFE2E0-F8BE-4142-B4EA-FDD6070DB455}" srcOrd="5" destOrd="0" parTransId="{0748D810-A070-4F50-ADA9-FF3BA5D71699}" sibTransId="{47B4DACA-268D-47BD-A62C-E44ACABF1EE0}"/>
    <dgm:cxn modelId="{F384FDB8-D0D0-4660-A4E8-7F4FFE92CE89}" type="presOf" srcId="{7E06D17E-84A4-4A6A-8DC2-AD15E4E2CA36}" destId="{777D5879-AA0C-42B6-91D9-6B91C51E080B}" srcOrd="0" destOrd="0" presId="urn:microsoft.com/office/officeart/2005/8/layout/default"/>
    <dgm:cxn modelId="{6657EEBC-211D-4546-9089-F11FD3DE61CE}" type="presOf" srcId="{4ABFA021-57DA-4381-91A5-7CD34452C67C}" destId="{835953D7-B4DF-4077-9B01-86A1ABCCF857}" srcOrd="0" destOrd="0" presId="urn:microsoft.com/office/officeart/2005/8/layout/default"/>
    <dgm:cxn modelId="{290A00CE-2778-405E-967D-1C90847D885B}" srcId="{A1ECE139-0589-487B-9902-FB92E1BBFEB5}" destId="{4ABFA021-57DA-4381-91A5-7CD34452C67C}" srcOrd="7" destOrd="0" parTransId="{DB09F309-41FA-4881-8223-E4FF652BC8CF}" sibTransId="{47F65B4E-E002-4CDC-92FB-1605F36A5CEC}"/>
    <dgm:cxn modelId="{7D2DFB74-AAF9-4EEB-AB5D-73FE609BE9BB}" type="presParOf" srcId="{979BB66D-5663-445A-AC10-B3E41A2DF3F4}" destId="{A40C2370-143D-43F2-B667-12E5EDD3F05C}" srcOrd="0" destOrd="0" presId="urn:microsoft.com/office/officeart/2005/8/layout/default"/>
    <dgm:cxn modelId="{13A46D66-779E-49A1-8C1F-2C98964E299A}" type="presParOf" srcId="{979BB66D-5663-445A-AC10-B3E41A2DF3F4}" destId="{620FBAA2-358D-49E1-9C44-20413114D89C}" srcOrd="1" destOrd="0" presId="urn:microsoft.com/office/officeart/2005/8/layout/default"/>
    <dgm:cxn modelId="{739DAA0E-60B8-4E23-B5EE-10043810013B}" type="presParOf" srcId="{979BB66D-5663-445A-AC10-B3E41A2DF3F4}" destId="{800FCCC7-B987-4409-B90C-C9E808AB5CC3}" srcOrd="2" destOrd="0" presId="urn:microsoft.com/office/officeart/2005/8/layout/default"/>
    <dgm:cxn modelId="{5A4BB54E-FF05-40CC-9249-92C69EABAC05}" type="presParOf" srcId="{979BB66D-5663-445A-AC10-B3E41A2DF3F4}" destId="{A0976850-B911-472A-A5C5-B5CA5A206879}" srcOrd="3" destOrd="0" presId="urn:microsoft.com/office/officeart/2005/8/layout/default"/>
    <dgm:cxn modelId="{7456334A-B4FA-4D59-B5DF-E1B888335642}" type="presParOf" srcId="{979BB66D-5663-445A-AC10-B3E41A2DF3F4}" destId="{16AD25FC-8A9B-455D-B6D9-266A48B1D68A}" srcOrd="4" destOrd="0" presId="urn:microsoft.com/office/officeart/2005/8/layout/default"/>
    <dgm:cxn modelId="{669ED9B9-BD68-45AF-B933-6A67D4480334}" type="presParOf" srcId="{979BB66D-5663-445A-AC10-B3E41A2DF3F4}" destId="{612529DE-3D52-4FA8-A916-4CF903A23313}" srcOrd="5" destOrd="0" presId="urn:microsoft.com/office/officeart/2005/8/layout/default"/>
    <dgm:cxn modelId="{E7AE9690-53F4-4FF5-8733-A338749B3D38}" type="presParOf" srcId="{979BB66D-5663-445A-AC10-B3E41A2DF3F4}" destId="{E5C77BAC-2C30-469D-9727-B75BAA866418}" srcOrd="6" destOrd="0" presId="urn:microsoft.com/office/officeart/2005/8/layout/default"/>
    <dgm:cxn modelId="{386E8EBE-B1DA-4A1B-83E8-75A61209398A}" type="presParOf" srcId="{979BB66D-5663-445A-AC10-B3E41A2DF3F4}" destId="{D1F8B1EB-6EE1-4354-BB71-285819134E9C}" srcOrd="7" destOrd="0" presId="urn:microsoft.com/office/officeart/2005/8/layout/default"/>
    <dgm:cxn modelId="{34B747DD-5AC4-4C00-9641-3F3B071BD5E5}" type="presParOf" srcId="{979BB66D-5663-445A-AC10-B3E41A2DF3F4}" destId="{777D5879-AA0C-42B6-91D9-6B91C51E080B}" srcOrd="8" destOrd="0" presId="urn:microsoft.com/office/officeart/2005/8/layout/default"/>
    <dgm:cxn modelId="{169C0F0D-C533-4F63-B97F-A4E093EF7E6E}" type="presParOf" srcId="{979BB66D-5663-445A-AC10-B3E41A2DF3F4}" destId="{E62A7919-4F3D-4D66-98E6-790A9324CFB3}" srcOrd="9" destOrd="0" presId="urn:microsoft.com/office/officeart/2005/8/layout/default"/>
    <dgm:cxn modelId="{FE223676-317A-44F3-8800-AE9043778D9C}" type="presParOf" srcId="{979BB66D-5663-445A-AC10-B3E41A2DF3F4}" destId="{1700175F-44DE-472E-BFD2-D96E07D12D8F}" srcOrd="10" destOrd="0" presId="urn:microsoft.com/office/officeart/2005/8/layout/default"/>
    <dgm:cxn modelId="{C187E571-F559-4085-B224-54D271216D27}" type="presParOf" srcId="{979BB66D-5663-445A-AC10-B3E41A2DF3F4}" destId="{FB89DF15-7D7F-4672-9876-A247811762FF}" srcOrd="11" destOrd="0" presId="urn:microsoft.com/office/officeart/2005/8/layout/default"/>
    <dgm:cxn modelId="{F3F85BC7-9878-4AE1-A59F-1E3E53F5CBDE}" type="presParOf" srcId="{979BB66D-5663-445A-AC10-B3E41A2DF3F4}" destId="{3D50C19A-BCC4-43BB-8D5F-69B10ED1C20C}" srcOrd="12" destOrd="0" presId="urn:microsoft.com/office/officeart/2005/8/layout/default"/>
    <dgm:cxn modelId="{BC21B312-34A0-4706-898D-AE44B5637C8F}" type="presParOf" srcId="{979BB66D-5663-445A-AC10-B3E41A2DF3F4}" destId="{9D30C0DA-6106-4ABF-9440-DB2F611DB232}" srcOrd="13" destOrd="0" presId="urn:microsoft.com/office/officeart/2005/8/layout/default"/>
    <dgm:cxn modelId="{80DAA0B1-3200-4A35-9C8E-31CD1198CF88}" type="presParOf" srcId="{979BB66D-5663-445A-AC10-B3E41A2DF3F4}" destId="{835953D7-B4DF-4077-9B01-86A1ABCCF85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47F8B-81E3-418E-9BD4-959E54F23F5D}">
      <dsp:nvSpPr>
        <dsp:cNvPr id="0" name=""/>
        <dsp:cNvSpPr/>
      </dsp:nvSpPr>
      <dsp:spPr>
        <a:xfrm>
          <a:off x="0" y="0"/>
          <a:ext cx="1583278" cy="5410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Economic Inactivity	</a:t>
          </a:r>
        </a:p>
      </dsp:txBody>
      <dsp:txXfrm>
        <a:off x="0" y="0"/>
        <a:ext cx="1583278" cy="1623060"/>
      </dsp:txXfrm>
    </dsp:sp>
    <dsp:sp modelId="{B40EB7E4-1D4F-472E-8DC2-241FC011DEAE}">
      <dsp:nvSpPr>
        <dsp:cNvPr id="0" name=""/>
        <dsp:cNvSpPr/>
      </dsp:nvSpPr>
      <dsp:spPr>
        <a:xfrm>
          <a:off x="166907" y="1623192"/>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18.8% of residents are inactive in Worcestershire</a:t>
          </a:r>
        </a:p>
      </dsp:txBody>
      <dsp:txXfrm>
        <a:off x="189991" y="1646276"/>
        <a:ext cx="1220455" cy="741982"/>
      </dsp:txXfrm>
    </dsp:sp>
    <dsp:sp modelId="{CAF2F26A-F879-4643-91B3-AB14DDDBCEBA}">
      <dsp:nvSpPr>
        <dsp:cNvPr id="0" name=""/>
        <dsp:cNvSpPr/>
      </dsp:nvSpPr>
      <dsp:spPr>
        <a:xfrm>
          <a:off x="166907" y="2532597"/>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Largest number is those aged 50-64 at 26’800 (23.8%) , but this should be considered with 14% retired</a:t>
          </a:r>
        </a:p>
      </dsp:txBody>
      <dsp:txXfrm>
        <a:off x="189991" y="2555681"/>
        <a:ext cx="1220455" cy="741982"/>
      </dsp:txXfrm>
    </dsp:sp>
    <dsp:sp modelId="{9EF1A017-C2EB-4E71-A195-58B17C866D8F}">
      <dsp:nvSpPr>
        <dsp:cNvPr id="0" name=""/>
        <dsp:cNvSpPr/>
      </dsp:nvSpPr>
      <dsp:spPr>
        <a:xfrm>
          <a:off x="166907" y="3442001"/>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Rates of inactivity due to long term health condition is 5% lower in Worcs than England and 4 % in WM </a:t>
          </a:r>
        </a:p>
      </dsp:txBody>
      <dsp:txXfrm>
        <a:off x="189991" y="3465085"/>
        <a:ext cx="1220455" cy="741982"/>
      </dsp:txXfrm>
    </dsp:sp>
    <dsp:sp modelId="{945636DF-EB23-4BAA-AB34-55ED9B8C597A}">
      <dsp:nvSpPr>
        <dsp:cNvPr id="0" name=""/>
        <dsp:cNvSpPr/>
      </dsp:nvSpPr>
      <dsp:spPr>
        <a:xfrm>
          <a:off x="166907" y="4351406"/>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Of those with no qualifications , 44% are inactive</a:t>
          </a:r>
        </a:p>
      </dsp:txBody>
      <dsp:txXfrm>
        <a:off x="189991" y="4374490"/>
        <a:ext cx="1220455" cy="741982"/>
      </dsp:txXfrm>
    </dsp:sp>
    <dsp:sp modelId="{838DA5C6-3F6B-4175-BA79-7FB04461B4C0}">
      <dsp:nvSpPr>
        <dsp:cNvPr id="0" name=""/>
        <dsp:cNvSpPr/>
      </dsp:nvSpPr>
      <dsp:spPr>
        <a:xfrm>
          <a:off x="1710604" y="0"/>
          <a:ext cx="1583278" cy="5410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Unemployment </a:t>
          </a:r>
        </a:p>
      </dsp:txBody>
      <dsp:txXfrm>
        <a:off x="1710604" y="0"/>
        <a:ext cx="1583278" cy="1623060"/>
      </dsp:txXfrm>
    </dsp:sp>
    <dsp:sp modelId="{59DE4791-B769-4EDA-8093-C725D1EE83EB}">
      <dsp:nvSpPr>
        <dsp:cNvPr id="0" name=""/>
        <dsp:cNvSpPr/>
      </dsp:nvSpPr>
      <dsp:spPr>
        <a:xfrm>
          <a:off x="1868489" y="1615784"/>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Unemployment is at 3.2%</a:t>
          </a:r>
        </a:p>
      </dsp:txBody>
      <dsp:txXfrm>
        <a:off x="1891573" y="1638868"/>
        <a:ext cx="1220455" cy="741982"/>
      </dsp:txXfrm>
    </dsp:sp>
    <dsp:sp modelId="{0E91D48C-A15A-444C-BFB9-4754CA4A195D}">
      <dsp:nvSpPr>
        <dsp:cNvPr id="0" name=""/>
        <dsp:cNvSpPr/>
      </dsp:nvSpPr>
      <dsp:spPr>
        <a:xfrm>
          <a:off x="1868932" y="2532597"/>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However, Youth unemployment is higher at 5.1%</a:t>
          </a:r>
        </a:p>
      </dsp:txBody>
      <dsp:txXfrm>
        <a:off x="1892016" y="2555681"/>
        <a:ext cx="1220455" cy="741982"/>
      </dsp:txXfrm>
    </dsp:sp>
    <dsp:sp modelId="{03884D1E-433C-49C0-AB2A-8BF4B413AC45}">
      <dsp:nvSpPr>
        <dsp:cNvPr id="0" name=""/>
        <dsp:cNvSpPr/>
      </dsp:nvSpPr>
      <dsp:spPr>
        <a:xfrm>
          <a:off x="1868932" y="3442001"/>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Youth Employment in Redditch are at all time high of 7%</a:t>
          </a:r>
        </a:p>
      </dsp:txBody>
      <dsp:txXfrm>
        <a:off x="1892016" y="3465085"/>
        <a:ext cx="1220455" cy="741982"/>
      </dsp:txXfrm>
    </dsp:sp>
    <dsp:sp modelId="{3EEDCA14-A848-4306-A6C4-A62F03BA177E}">
      <dsp:nvSpPr>
        <dsp:cNvPr id="0" name=""/>
        <dsp:cNvSpPr/>
      </dsp:nvSpPr>
      <dsp:spPr>
        <a:xfrm>
          <a:off x="1868932" y="4351406"/>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Over 50s unemployment over the last 12 months has grown by 250 people</a:t>
          </a:r>
        </a:p>
      </dsp:txBody>
      <dsp:txXfrm>
        <a:off x="1892016" y="4374490"/>
        <a:ext cx="1220455" cy="741982"/>
      </dsp:txXfrm>
    </dsp:sp>
    <dsp:sp modelId="{CB37AA86-EDDA-4A5C-AF84-4DFC8B06E34D}">
      <dsp:nvSpPr>
        <dsp:cNvPr id="0" name=""/>
        <dsp:cNvSpPr/>
      </dsp:nvSpPr>
      <dsp:spPr>
        <a:xfrm>
          <a:off x="3412629" y="0"/>
          <a:ext cx="1583278" cy="5410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NEET Rates </a:t>
          </a:r>
        </a:p>
      </dsp:txBody>
      <dsp:txXfrm>
        <a:off x="3412629" y="0"/>
        <a:ext cx="1583278" cy="1623060"/>
      </dsp:txXfrm>
    </dsp:sp>
    <dsp:sp modelId="{D9D417B2-7309-407C-8018-0D39E8FB70E1}">
      <dsp:nvSpPr>
        <dsp:cNvPr id="0" name=""/>
        <dsp:cNvSpPr/>
      </dsp:nvSpPr>
      <dsp:spPr>
        <a:xfrm>
          <a:off x="3570957" y="1623363"/>
          <a:ext cx="1266623" cy="9701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624 young people are NEET in Worcestershire ( May 2025)</a:t>
          </a:r>
        </a:p>
      </dsp:txBody>
      <dsp:txXfrm>
        <a:off x="3599372" y="1651778"/>
        <a:ext cx="1209793" cy="913334"/>
      </dsp:txXfrm>
    </dsp:sp>
    <dsp:sp modelId="{F31DD7AD-94F1-4C61-BADB-54C8AEA9ECA7}">
      <dsp:nvSpPr>
        <dsp:cNvPr id="0" name=""/>
        <dsp:cNvSpPr/>
      </dsp:nvSpPr>
      <dsp:spPr>
        <a:xfrm>
          <a:off x="3570957" y="2742783"/>
          <a:ext cx="1266623" cy="9701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Young people in Care and with EHCP have significantly higher rates</a:t>
          </a:r>
        </a:p>
      </dsp:txBody>
      <dsp:txXfrm>
        <a:off x="3599372" y="2771198"/>
        <a:ext cx="1209793" cy="913334"/>
      </dsp:txXfrm>
    </dsp:sp>
    <dsp:sp modelId="{90D9DB33-954C-453D-8DBA-C801962CC0B1}">
      <dsp:nvSpPr>
        <dsp:cNvPr id="0" name=""/>
        <dsp:cNvSpPr/>
      </dsp:nvSpPr>
      <dsp:spPr>
        <a:xfrm>
          <a:off x="3492850" y="3815900"/>
          <a:ext cx="1347978" cy="12771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t" anchorCtr="0">
          <a:noAutofit/>
        </a:bodyPr>
        <a:lstStyle/>
        <a:p>
          <a:pPr marL="0" lvl="0" indent="0" algn="l" defTabSz="466725">
            <a:lnSpc>
              <a:spcPct val="90000"/>
            </a:lnSpc>
            <a:spcBef>
              <a:spcPct val="0"/>
            </a:spcBef>
            <a:spcAft>
              <a:spcPct val="35000"/>
            </a:spcAft>
            <a:buNone/>
          </a:pPr>
          <a:r>
            <a:rPr lang="en-GB" sz="1050" kern="1200" dirty="0"/>
            <a:t>NEET Rates are influenced by a variety of factors from :</a:t>
          </a:r>
        </a:p>
        <a:p>
          <a:pPr marL="57150" lvl="1" indent="-57150" algn="l" defTabSz="400050">
            <a:lnSpc>
              <a:spcPct val="90000"/>
            </a:lnSpc>
            <a:spcBef>
              <a:spcPct val="0"/>
            </a:spcBef>
            <a:spcAft>
              <a:spcPct val="15000"/>
            </a:spcAft>
            <a:buChar char="•"/>
          </a:pPr>
          <a:r>
            <a:rPr lang="en-GB" sz="900" kern="1200" dirty="0"/>
            <a:t>Provision availability</a:t>
          </a:r>
        </a:p>
        <a:p>
          <a:pPr marL="57150" lvl="1" indent="-57150" algn="l" defTabSz="400050">
            <a:lnSpc>
              <a:spcPct val="90000"/>
            </a:lnSpc>
            <a:spcBef>
              <a:spcPct val="0"/>
            </a:spcBef>
            <a:spcAft>
              <a:spcPct val="15000"/>
            </a:spcAft>
            <a:buChar char="•"/>
          </a:pPr>
          <a:r>
            <a:rPr lang="en-GB" sz="900" kern="1200" dirty="0"/>
            <a:t>Health provision</a:t>
          </a:r>
        </a:p>
        <a:p>
          <a:pPr marL="57150" lvl="1" indent="-57150" algn="l" defTabSz="400050">
            <a:lnSpc>
              <a:spcPct val="90000"/>
            </a:lnSpc>
            <a:spcBef>
              <a:spcPct val="0"/>
            </a:spcBef>
            <a:spcAft>
              <a:spcPct val="15000"/>
            </a:spcAft>
            <a:buChar char="•"/>
          </a:pPr>
          <a:r>
            <a:rPr lang="en-GB" sz="900" kern="1200" dirty="0"/>
            <a:t>Availability of careers advice</a:t>
          </a:r>
        </a:p>
        <a:p>
          <a:pPr marL="57150" lvl="1" indent="-57150" algn="l" defTabSz="400050">
            <a:lnSpc>
              <a:spcPct val="90000"/>
            </a:lnSpc>
            <a:spcBef>
              <a:spcPct val="0"/>
            </a:spcBef>
            <a:spcAft>
              <a:spcPct val="15000"/>
            </a:spcAft>
            <a:buChar char="•"/>
          </a:pPr>
          <a:r>
            <a:rPr lang="en-GB" sz="900" kern="1200" dirty="0"/>
            <a:t>Transport accessibility</a:t>
          </a:r>
        </a:p>
      </dsp:txBody>
      <dsp:txXfrm>
        <a:off x="3530257" y="3853307"/>
        <a:ext cx="1273164" cy="1202368"/>
      </dsp:txXfrm>
    </dsp:sp>
    <dsp:sp modelId="{D2239E54-A018-487D-9679-5EADC02D827B}">
      <dsp:nvSpPr>
        <dsp:cNvPr id="0" name=""/>
        <dsp:cNvSpPr/>
      </dsp:nvSpPr>
      <dsp:spPr>
        <a:xfrm>
          <a:off x="5114654" y="0"/>
          <a:ext cx="1583278" cy="5410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 Qualifications</a:t>
          </a:r>
        </a:p>
      </dsp:txBody>
      <dsp:txXfrm>
        <a:off x="5114654" y="0"/>
        <a:ext cx="1583278" cy="1623060"/>
      </dsp:txXfrm>
    </dsp:sp>
    <dsp:sp modelId="{DEECC4E8-9F20-4068-B252-38E5060A0E3F}">
      <dsp:nvSpPr>
        <dsp:cNvPr id="0" name=""/>
        <dsp:cNvSpPr/>
      </dsp:nvSpPr>
      <dsp:spPr>
        <a:xfrm>
          <a:off x="5272462" y="1611040"/>
          <a:ext cx="1266623" cy="10628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6% of working age population have no qualifications </a:t>
          </a:r>
        </a:p>
      </dsp:txBody>
      <dsp:txXfrm>
        <a:off x="5303593" y="1642171"/>
        <a:ext cx="1204361" cy="1000625"/>
      </dsp:txXfrm>
    </dsp:sp>
    <dsp:sp modelId="{1A0CE7DE-E465-4794-AB52-C1DBE6A637E1}">
      <dsp:nvSpPr>
        <dsp:cNvPr id="0" name=""/>
        <dsp:cNvSpPr/>
      </dsp:nvSpPr>
      <dsp:spPr>
        <a:xfrm>
          <a:off x="5272981" y="2849931"/>
          <a:ext cx="1266623" cy="10628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46% of the population have qualifications above Level 4</a:t>
          </a:r>
        </a:p>
      </dsp:txBody>
      <dsp:txXfrm>
        <a:off x="5304112" y="2881062"/>
        <a:ext cx="1204361" cy="1000625"/>
      </dsp:txXfrm>
    </dsp:sp>
    <dsp:sp modelId="{E7E42C48-961D-4092-AF97-FDA112BE836C}">
      <dsp:nvSpPr>
        <dsp:cNvPr id="0" name=""/>
        <dsp:cNvSpPr/>
      </dsp:nvSpPr>
      <dsp:spPr>
        <a:xfrm>
          <a:off x="5272981" y="4076340"/>
          <a:ext cx="1266623" cy="10628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40% of the population have highest qualifications at Levels 2 and 3</a:t>
          </a:r>
        </a:p>
      </dsp:txBody>
      <dsp:txXfrm>
        <a:off x="5304112" y="4107471"/>
        <a:ext cx="1204361" cy="1000625"/>
      </dsp:txXfrm>
    </dsp:sp>
    <dsp:sp modelId="{6165C334-CDEB-4544-91CF-6EAD6E225537}">
      <dsp:nvSpPr>
        <dsp:cNvPr id="0" name=""/>
        <dsp:cNvSpPr/>
      </dsp:nvSpPr>
      <dsp:spPr>
        <a:xfrm>
          <a:off x="6816678" y="0"/>
          <a:ext cx="1583278" cy="5410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Vacancy Rates</a:t>
          </a:r>
        </a:p>
      </dsp:txBody>
      <dsp:txXfrm>
        <a:off x="6816678" y="0"/>
        <a:ext cx="1583278" cy="1623060"/>
      </dsp:txXfrm>
    </dsp:sp>
    <dsp:sp modelId="{2DBB763F-05D1-48CA-B855-CDBAD5A13418}">
      <dsp:nvSpPr>
        <dsp:cNvPr id="0" name=""/>
        <dsp:cNvSpPr/>
      </dsp:nvSpPr>
      <dsp:spPr>
        <a:xfrm>
          <a:off x="6975006" y="1623192"/>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Since 2023, Worcestershire sees at any time around 10’000 vacancies</a:t>
          </a:r>
        </a:p>
      </dsp:txBody>
      <dsp:txXfrm>
        <a:off x="6998090" y="1646276"/>
        <a:ext cx="1220455" cy="741982"/>
      </dsp:txXfrm>
    </dsp:sp>
    <dsp:sp modelId="{5F38DB8E-FB0D-4C79-99D6-3E2D1F7C11CA}">
      <dsp:nvSpPr>
        <dsp:cNvPr id="0" name=""/>
        <dsp:cNvSpPr/>
      </dsp:nvSpPr>
      <dsp:spPr>
        <a:xfrm>
          <a:off x="6975006" y="2532597"/>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Largest number of vacancies is in Healthcare</a:t>
          </a:r>
        </a:p>
      </dsp:txBody>
      <dsp:txXfrm>
        <a:off x="6998090" y="2555681"/>
        <a:ext cx="1220455" cy="741982"/>
      </dsp:txXfrm>
    </dsp:sp>
    <dsp:sp modelId="{4527BD46-A3B7-4F12-8AB0-68D6A9D4FD4D}">
      <dsp:nvSpPr>
        <dsp:cNvPr id="0" name=""/>
        <dsp:cNvSpPr/>
      </dsp:nvSpPr>
      <dsp:spPr>
        <a:xfrm>
          <a:off x="6975006" y="3442001"/>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 83% of the businesses who responded to the HW Chamber Salary survey attempted to recruit in last 12 months</a:t>
          </a:r>
        </a:p>
      </dsp:txBody>
      <dsp:txXfrm>
        <a:off x="6998090" y="3465085"/>
        <a:ext cx="1220455" cy="741982"/>
      </dsp:txXfrm>
    </dsp:sp>
    <dsp:sp modelId="{229E9255-E18E-493B-B73E-A97AFC88185F}">
      <dsp:nvSpPr>
        <dsp:cNvPr id="0" name=""/>
        <dsp:cNvSpPr/>
      </dsp:nvSpPr>
      <dsp:spPr>
        <a:xfrm>
          <a:off x="6975006" y="4351406"/>
          <a:ext cx="1266623" cy="7881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66% of those experienced challenges in recruitment </a:t>
          </a:r>
        </a:p>
      </dsp:txBody>
      <dsp:txXfrm>
        <a:off x="6998090" y="4374490"/>
        <a:ext cx="1220455" cy="741982"/>
      </dsp:txXfrm>
    </dsp:sp>
    <dsp:sp modelId="{41529347-3AC0-491D-8FA0-8E7E361F423C}">
      <dsp:nvSpPr>
        <dsp:cNvPr id="0" name=""/>
        <dsp:cNvSpPr/>
      </dsp:nvSpPr>
      <dsp:spPr>
        <a:xfrm>
          <a:off x="8518703" y="0"/>
          <a:ext cx="1583278" cy="5410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Pay</a:t>
          </a:r>
        </a:p>
      </dsp:txBody>
      <dsp:txXfrm>
        <a:off x="8518703" y="0"/>
        <a:ext cx="1583278" cy="1623060"/>
      </dsp:txXfrm>
    </dsp:sp>
    <dsp:sp modelId="{68C6ABA0-800E-4842-A8A8-301C7FCDD3C7}">
      <dsp:nvSpPr>
        <dsp:cNvPr id="0" name=""/>
        <dsp:cNvSpPr/>
      </dsp:nvSpPr>
      <dsp:spPr>
        <a:xfrm>
          <a:off x="8677031" y="1624645"/>
          <a:ext cx="1266623" cy="1631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Employees who work in Worcestershire earn £72 less per month than the UK average</a:t>
          </a:r>
        </a:p>
      </dsp:txBody>
      <dsp:txXfrm>
        <a:off x="8714129" y="1661743"/>
        <a:ext cx="1192427" cy="1557053"/>
      </dsp:txXfrm>
    </dsp:sp>
    <dsp:sp modelId="{94E6329A-6F6E-443C-B726-B0E0D9F40BDE}">
      <dsp:nvSpPr>
        <dsp:cNvPr id="0" name=""/>
        <dsp:cNvSpPr/>
      </dsp:nvSpPr>
      <dsp:spPr>
        <a:xfrm>
          <a:off x="8677031" y="3506855"/>
          <a:ext cx="1266623" cy="16312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Workplace average earnings in Worcestershire are £1157 less than average earning per resident  annually</a:t>
          </a:r>
        </a:p>
      </dsp:txBody>
      <dsp:txXfrm>
        <a:off x="8714129" y="3543953"/>
        <a:ext cx="1192427" cy="1557053"/>
      </dsp:txXfrm>
    </dsp:sp>
    <dsp:sp modelId="{F7BBEE71-6432-4CC2-B4A0-F6AB3069AD74}">
      <dsp:nvSpPr>
        <dsp:cNvPr id="0" name=""/>
        <dsp:cNvSpPr/>
      </dsp:nvSpPr>
      <dsp:spPr>
        <a:xfrm>
          <a:off x="10220728" y="0"/>
          <a:ext cx="1583278" cy="5410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Health and Employment </a:t>
          </a:r>
        </a:p>
      </dsp:txBody>
      <dsp:txXfrm>
        <a:off x="10220728" y="0"/>
        <a:ext cx="1583278" cy="1623060"/>
      </dsp:txXfrm>
    </dsp:sp>
    <dsp:sp modelId="{534C2904-0156-4F20-9352-424944C67F7E}">
      <dsp:nvSpPr>
        <dsp:cNvPr id="0" name=""/>
        <dsp:cNvSpPr/>
      </dsp:nvSpPr>
      <dsp:spPr>
        <a:xfrm>
          <a:off x="10379056" y="1623522"/>
          <a:ext cx="1266623" cy="10628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Highest rate of conditions impacting work are Mental Health conditions</a:t>
          </a:r>
        </a:p>
      </dsp:txBody>
      <dsp:txXfrm>
        <a:off x="10410187" y="1654653"/>
        <a:ext cx="1204361" cy="1000625"/>
      </dsp:txXfrm>
    </dsp:sp>
    <dsp:sp modelId="{2E725BA1-607A-4443-BEB4-A6E1A24D7CCA}">
      <dsp:nvSpPr>
        <dsp:cNvPr id="0" name=""/>
        <dsp:cNvSpPr/>
      </dsp:nvSpPr>
      <dsp:spPr>
        <a:xfrm>
          <a:off x="10379056" y="2849931"/>
          <a:ext cx="1266623" cy="10628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Estimates show that 2.3% of the workforce ( had a day off last week</a:t>
          </a:r>
        </a:p>
      </dsp:txBody>
      <dsp:txXfrm>
        <a:off x="10410187" y="2881062"/>
        <a:ext cx="1204361" cy="1000625"/>
      </dsp:txXfrm>
    </dsp:sp>
    <dsp:sp modelId="{35B01208-8185-4AA8-9207-B33339CEC41F}">
      <dsp:nvSpPr>
        <dsp:cNvPr id="0" name=""/>
        <dsp:cNvSpPr/>
      </dsp:nvSpPr>
      <dsp:spPr>
        <a:xfrm>
          <a:off x="10379056" y="4076340"/>
          <a:ext cx="1266623" cy="10628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Fit notes – 2850 a week across H&amp;W with rates increasing</a:t>
          </a:r>
        </a:p>
      </dsp:txBody>
      <dsp:txXfrm>
        <a:off x="10410187" y="4107471"/>
        <a:ext cx="1204361" cy="1000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6BC23-5DD5-4473-9033-0685E68936BE}">
      <dsp:nvSpPr>
        <dsp:cNvPr id="0" name=""/>
        <dsp:cNvSpPr/>
      </dsp:nvSpPr>
      <dsp:spPr>
        <a:xfrm>
          <a:off x="0" y="36603"/>
          <a:ext cx="8128000" cy="5472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Positives</a:t>
          </a:r>
        </a:p>
      </dsp:txBody>
      <dsp:txXfrm>
        <a:off x="0" y="36603"/>
        <a:ext cx="8128000" cy="547200"/>
      </dsp:txXfrm>
    </dsp:sp>
    <dsp:sp modelId="{21367836-98C5-4CC9-8F61-2F2578E815C6}">
      <dsp:nvSpPr>
        <dsp:cNvPr id="0" name=""/>
        <dsp:cNvSpPr/>
      </dsp:nvSpPr>
      <dsp:spPr>
        <a:xfrm>
          <a:off x="0" y="583803"/>
          <a:ext cx="8128000" cy="4798259"/>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Relationships are strong in Worcestershire – NHS , DWP , Local Government,  Employability Providers, Schools, FE and Training/Apprenticeship Providers.</a:t>
          </a:r>
        </a:p>
        <a:p>
          <a:pPr marL="171450" lvl="1" indent="-171450" algn="l" defTabSz="844550">
            <a:lnSpc>
              <a:spcPct val="90000"/>
            </a:lnSpc>
            <a:spcBef>
              <a:spcPct val="0"/>
            </a:spcBef>
            <a:spcAft>
              <a:spcPct val="15000"/>
            </a:spcAft>
            <a:buChar char="•"/>
          </a:pPr>
          <a:r>
            <a:rPr lang="en-GB" sz="1900" kern="1200" dirty="0"/>
            <a:t> Focus on Young People has supported to understand the challenge , whilst resource has been limited, outcomes have been strong across Youth Hubs, Apprenticeships and Early Careers work.</a:t>
          </a:r>
        </a:p>
        <a:p>
          <a:pPr marL="171450" lvl="1" indent="-171450" algn="l" defTabSz="844550">
            <a:lnSpc>
              <a:spcPct val="90000"/>
            </a:lnSpc>
            <a:spcBef>
              <a:spcPct val="0"/>
            </a:spcBef>
            <a:spcAft>
              <a:spcPct val="15000"/>
            </a:spcAft>
            <a:buChar char="•"/>
          </a:pPr>
          <a:r>
            <a:rPr lang="en-GB" sz="1900" kern="1200" dirty="0"/>
            <a:t>Worcestershire hosts three committed FE colleges with a variety of specialisms which provide a good spread of curriculum, but the focus is lacking in adult provision</a:t>
          </a:r>
        </a:p>
        <a:p>
          <a:pPr marL="171450" lvl="1" indent="-171450" algn="l" defTabSz="844550">
            <a:lnSpc>
              <a:spcPct val="90000"/>
            </a:lnSpc>
            <a:spcBef>
              <a:spcPct val="0"/>
            </a:spcBef>
            <a:spcAft>
              <a:spcPct val="15000"/>
            </a:spcAft>
            <a:buChar char="•"/>
          </a:pPr>
          <a:r>
            <a:rPr lang="en-GB" sz="1900" kern="1200" dirty="0"/>
            <a:t>Worcestershire’s HE provision matches the key sectors of our economy – Education, Healthcare and Local Government</a:t>
          </a:r>
        </a:p>
        <a:p>
          <a:pPr marL="171450" lvl="1" indent="-171450" algn="l" defTabSz="844550">
            <a:lnSpc>
              <a:spcPct val="90000"/>
            </a:lnSpc>
            <a:spcBef>
              <a:spcPct val="0"/>
            </a:spcBef>
            <a:spcAft>
              <a:spcPct val="15000"/>
            </a:spcAft>
            <a:buChar char="•"/>
          </a:pPr>
          <a:r>
            <a:rPr lang="en-GB" sz="1900" kern="1200" dirty="0"/>
            <a:t>Worcestershire understands the challenges but our ability to address is always limited by size and funding</a:t>
          </a:r>
        </a:p>
        <a:p>
          <a:pPr marL="171450" lvl="1" indent="-171450" algn="l" defTabSz="844550">
            <a:lnSpc>
              <a:spcPct val="90000"/>
            </a:lnSpc>
            <a:spcBef>
              <a:spcPct val="0"/>
            </a:spcBef>
            <a:spcAft>
              <a:spcPct val="15000"/>
            </a:spcAft>
            <a:buChar char="•"/>
          </a:pPr>
          <a:r>
            <a:rPr lang="en-GB" sz="1900" kern="1200" dirty="0"/>
            <a:t>Business engagement is good and we have strong mechanisms to continue to develop in this space</a:t>
          </a:r>
        </a:p>
        <a:p>
          <a:pPr marL="171450" lvl="1" indent="-171450" algn="l" defTabSz="844550">
            <a:lnSpc>
              <a:spcPct val="90000"/>
            </a:lnSpc>
            <a:spcBef>
              <a:spcPct val="0"/>
            </a:spcBef>
            <a:spcAft>
              <a:spcPct val="15000"/>
            </a:spcAft>
            <a:buChar char="•"/>
          </a:pPr>
          <a:r>
            <a:rPr lang="en-GB" sz="1900" kern="1200" dirty="0"/>
            <a:t>Data suggests we are within the 80% employment rate but there are pockets of challenges to address</a:t>
          </a:r>
        </a:p>
      </dsp:txBody>
      <dsp:txXfrm>
        <a:off x="0" y="583803"/>
        <a:ext cx="8128000" cy="4798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7403C-AC5F-4EA1-ADCA-5C502AD6FB52}">
      <dsp:nvSpPr>
        <dsp:cNvPr id="0" name=""/>
        <dsp:cNvSpPr/>
      </dsp:nvSpPr>
      <dsp:spPr>
        <a:xfrm>
          <a:off x="57" y="6012"/>
          <a:ext cx="5519846" cy="4896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dirty="0"/>
            <a:t>Challenges</a:t>
          </a:r>
        </a:p>
      </dsp:txBody>
      <dsp:txXfrm>
        <a:off x="57" y="6012"/>
        <a:ext cx="5519846" cy="489600"/>
      </dsp:txXfrm>
    </dsp:sp>
    <dsp:sp modelId="{674E2F95-4E9A-4F76-9E40-68C6EAAC2AF9}">
      <dsp:nvSpPr>
        <dsp:cNvPr id="0" name=""/>
        <dsp:cNvSpPr/>
      </dsp:nvSpPr>
      <dsp:spPr>
        <a:xfrm>
          <a:off x="57" y="495612"/>
          <a:ext cx="5519846" cy="4908574"/>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t>Limited Funding, only touching sides of challenges creating limited ability to address all issues, creating silos, gaps and duplication in agendas </a:t>
          </a:r>
        </a:p>
        <a:p>
          <a:pPr marL="171450" lvl="1" indent="-171450" algn="l" defTabSz="755650">
            <a:lnSpc>
              <a:spcPct val="90000"/>
            </a:lnSpc>
            <a:spcBef>
              <a:spcPct val="0"/>
            </a:spcBef>
            <a:spcAft>
              <a:spcPct val="15000"/>
            </a:spcAft>
            <a:buChar char="•"/>
          </a:pPr>
          <a:r>
            <a:rPr lang="en-GB" sz="1700" kern="1200" dirty="0"/>
            <a:t>Limited provision – see above</a:t>
          </a:r>
        </a:p>
        <a:p>
          <a:pPr marL="171450" lvl="1" indent="-171450" algn="l" defTabSz="755650">
            <a:lnSpc>
              <a:spcPct val="90000"/>
            </a:lnSpc>
            <a:spcBef>
              <a:spcPct val="0"/>
            </a:spcBef>
            <a:spcAft>
              <a:spcPct val="15000"/>
            </a:spcAft>
            <a:buChar char="•"/>
          </a:pPr>
          <a:r>
            <a:rPr lang="en-GB" sz="1700" kern="1200" dirty="0"/>
            <a:t>Multiple front doors and confusing access points</a:t>
          </a:r>
        </a:p>
        <a:p>
          <a:pPr marL="171450" lvl="1" indent="-171450" algn="l" defTabSz="755650">
            <a:lnSpc>
              <a:spcPct val="90000"/>
            </a:lnSpc>
            <a:spcBef>
              <a:spcPct val="0"/>
            </a:spcBef>
            <a:spcAft>
              <a:spcPct val="15000"/>
            </a:spcAft>
            <a:buChar char="•"/>
          </a:pPr>
          <a:r>
            <a:rPr lang="en-GB" sz="1700" kern="1200" dirty="0"/>
            <a:t>Fragmented system – Health , Public Health, LA , DWP etc</a:t>
          </a:r>
        </a:p>
        <a:p>
          <a:pPr marL="171450" lvl="1" indent="-171450" algn="l" defTabSz="755650">
            <a:lnSpc>
              <a:spcPct val="90000"/>
            </a:lnSpc>
            <a:spcBef>
              <a:spcPct val="0"/>
            </a:spcBef>
            <a:spcAft>
              <a:spcPct val="15000"/>
            </a:spcAft>
            <a:buChar char="•"/>
          </a:pPr>
          <a:r>
            <a:rPr lang="en-GB" sz="1700" kern="1200" dirty="0"/>
            <a:t>Short term funding and programmes</a:t>
          </a:r>
        </a:p>
        <a:p>
          <a:pPr marL="171450" lvl="1" indent="-171450" algn="l" defTabSz="755650">
            <a:lnSpc>
              <a:spcPct val="90000"/>
            </a:lnSpc>
            <a:spcBef>
              <a:spcPct val="0"/>
            </a:spcBef>
            <a:spcAft>
              <a:spcPct val="15000"/>
            </a:spcAft>
            <a:buChar char="•"/>
          </a:pPr>
          <a:r>
            <a:rPr lang="en-GB" sz="1700" kern="1200" dirty="0"/>
            <a:t>SME Landscape of employers , lots of asks and lots of employers ! </a:t>
          </a:r>
        </a:p>
        <a:p>
          <a:pPr marL="171450" lvl="1" indent="-171450" algn="l" defTabSz="755650" rtl="0">
            <a:lnSpc>
              <a:spcPct val="90000"/>
            </a:lnSpc>
            <a:spcBef>
              <a:spcPct val="0"/>
            </a:spcBef>
            <a:spcAft>
              <a:spcPct val="15000"/>
            </a:spcAft>
            <a:buChar char="•"/>
          </a:pPr>
          <a:r>
            <a:rPr lang="en-GB" sz="1700" kern="1200" dirty="0">
              <a:latin typeface="Calibri"/>
            </a:rPr>
            <a:t>High demand</a:t>
          </a:r>
          <a:r>
            <a:rPr lang="en-GB" sz="1700" kern="1200" dirty="0"/>
            <a:t> for </a:t>
          </a:r>
          <a:r>
            <a:rPr lang="en-GB" sz="1700" kern="1200" dirty="0">
              <a:latin typeface="Calibri"/>
            </a:rPr>
            <a:t>limited services</a:t>
          </a:r>
          <a:r>
            <a:rPr lang="en-GB" sz="1700" kern="1200" dirty="0"/>
            <a:t> i.e. Health </a:t>
          </a:r>
        </a:p>
        <a:p>
          <a:pPr marL="171450" lvl="1" indent="-171450" algn="l" defTabSz="755650" rtl="0">
            <a:lnSpc>
              <a:spcPct val="90000"/>
            </a:lnSpc>
            <a:spcBef>
              <a:spcPct val="0"/>
            </a:spcBef>
            <a:spcAft>
              <a:spcPct val="15000"/>
            </a:spcAft>
            <a:buChar char="•"/>
          </a:pPr>
          <a:r>
            <a:rPr lang="en-GB" sz="1700" kern="1200" dirty="0"/>
            <a:t>GDPR </a:t>
          </a:r>
          <a:r>
            <a:rPr lang="en-GB" sz="1700" kern="1200" dirty="0">
              <a:latin typeface="Calibri"/>
            </a:rPr>
            <a:t>used as a barrier to join the system up around the individual.</a:t>
          </a:r>
          <a:endParaRPr lang="en-GB" sz="1700" kern="1200" dirty="0"/>
        </a:p>
        <a:p>
          <a:pPr marL="171450" lvl="1" indent="-171450" algn="l" defTabSz="755650" rtl="0">
            <a:lnSpc>
              <a:spcPct val="90000"/>
            </a:lnSpc>
            <a:spcBef>
              <a:spcPct val="0"/>
            </a:spcBef>
            <a:spcAft>
              <a:spcPct val="15000"/>
            </a:spcAft>
            <a:buChar char="•"/>
          </a:pPr>
          <a:r>
            <a:rPr lang="en-GB" sz="1700" kern="1200" dirty="0"/>
            <a:t>Challenges</a:t>
          </a:r>
          <a:r>
            <a:rPr lang="en-GB" sz="1700" kern="1200" dirty="0">
              <a:latin typeface="Calibri"/>
            </a:rPr>
            <a:t> in accessing</a:t>
          </a:r>
          <a:r>
            <a:rPr lang="en-GB" sz="1700" kern="1200" dirty="0"/>
            <a:t> transportation</a:t>
          </a:r>
          <a:r>
            <a:rPr lang="en-GB" sz="1700" kern="1200" dirty="0">
              <a:latin typeface="Calibri"/>
            </a:rPr>
            <a:t> </a:t>
          </a:r>
          <a:r>
            <a:rPr lang="en-GB" sz="1700" kern="1200" dirty="0"/>
            <a:t>and </a:t>
          </a:r>
          <a:r>
            <a:rPr lang="en-GB" sz="1700" kern="1200" dirty="0">
              <a:latin typeface="Calibri"/>
            </a:rPr>
            <a:t>its cost.</a:t>
          </a:r>
          <a:endParaRPr lang="en-GB" sz="1700" kern="1200" dirty="0"/>
        </a:p>
        <a:p>
          <a:pPr marL="171450" lvl="1" indent="-171450" algn="l" defTabSz="755650">
            <a:lnSpc>
              <a:spcPct val="90000"/>
            </a:lnSpc>
            <a:spcBef>
              <a:spcPct val="0"/>
            </a:spcBef>
            <a:spcAft>
              <a:spcPct val="15000"/>
            </a:spcAft>
            <a:buChar char="•"/>
          </a:pPr>
          <a:r>
            <a:rPr lang="en-GB" sz="1700" kern="1200" dirty="0"/>
            <a:t>Need for more holistic and intensive support </a:t>
          </a:r>
        </a:p>
        <a:p>
          <a:pPr marL="171450" lvl="1" indent="-171450" algn="l" defTabSz="755650">
            <a:lnSpc>
              <a:spcPct val="90000"/>
            </a:lnSpc>
            <a:spcBef>
              <a:spcPct val="0"/>
            </a:spcBef>
            <a:spcAft>
              <a:spcPct val="15000"/>
            </a:spcAft>
            <a:buChar char="•"/>
          </a:pPr>
          <a:r>
            <a:rPr lang="en-GB" sz="1700" kern="1200" dirty="0"/>
            <a:t>Multiple “support” systems between partners fragmenting support landscape</a:t>
          </a:r>
        </a:p>
        <a:p>
          <a:pPr marL="171450" lvl="1" indent="-171450" algn="l" defTabSz="755650">
            <a:lnSpc>
              <a:spcPct val="90000"/>
            </a:lnSpc>
            <a:spcBef>
              <a:spcPct val="0"/>
            </a:spcBef>
            <a:spcAft>
              <a:spcPct val="15000"/>
            </a:spcAft>
            <a:buChar char="•"/>
          </a:pPr>
          <a:r>
            <a:rPr lang="en-GB" sz="1700" kern="1200" dirty="0"/>
            <a:t>Need more education provision in certain vocations.</a:t>
          </a:r>
        </a:p>
      </dsp:txBody>
      <dsp:txXfrm>
        <a:off x="57" y="495612"/>
        <a:ext cx="5519846" cy="4908574"/>
      </dsp:txXfrm>
    </dsp:sp>
    <dsp:sp modelId="{BDD47FEA-DC34-46BD-806F-8D21F593AE13}">
      <dsp:nvSpPr>
        <dsp:cNvPr id="0" name=""/>
        <dsp:cNvSpPr/>
      </dsp:nvSpPr>
      <dsp:spPr>
        <a:xfrm>
          <a:off x="6292682" y="6012"/>
          <a:ext cx="5519846" cy="4896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dirty="0"/>
            <a:t>Gaps</a:t>
          </a:r>
          <a:r>
            <a:rPr lang="en-GB" sz="1700" kern="1200" dirty="0"/>
            <a:t> </a:t>
          </a:r>
        </a:p>
      </dsp:txBody>
      <dsp:txXfrm>
        <a:off x="6292682" y="6012"/>
        <a:ext cx="5519846" cy="489600"/>
      </dsp:txXfrm>
    </dsp:sp>
    <dsp:sp modelId="{2EE94C1B-5CB8-41E8-B286-3C54AEA623D8}">
      <dsp:nvSpPr>
        <dsp:cNvPr id="0" name=""/>
        <dsp:cNvSpPr/>
      </dsp:nvSpPr>
      <dsp:spPr>
        <a:xfrm>
          <a:off x="6292682" y="495612"/>
          <a:ext cx="5519846" cy="4908574"/>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GB" sz="1700" kern="1200" dirty="0"/>
            <a:t>Joint messaging </a:t>
          </a:r>
          <a:r>
            <a:rPr lang="en-GB" sz="1700" kern="1200" dirty="0">
              <a:latin typeface="Calibri"/>
            </a:rPr>
            <a:t>–</a:t>
          </a:r>
          <a:r>
            <a:rPr lang="en-GB" sz="1700" kern="1200" dirty="0"/>
            <a:t> </a:t>
          </a:r>
          <a:r>
            <a:rPr lang="en-GB" sz="1700" kern="1200" dirty="0">
              <a:latin typeface="Calibri"/>
            </a:rPr>
            <a:t>Each partner is communicating with employers in a piecemeal way through their lense. </a:t>
          </a:r>
          <a:endParaRPr lang="en-GB" sz="1700" kern="1200" dirty="0"/>
        </a:p>
        <a:p>
          <a:pPr marL="171450" lvl="1" indent="-171450" algn="l" defTabSz="755650" rtl="0">
            <a:lnSpc>
              <a:spcPct val="90000"/>
            </a:lnSpc>
            <a:spcBef>
              <a:spcPct val="0"/>
            </a:spcBef>
            <a:spcAft>
              <a:spcPct val="15000"/>
            </a:spcAft>
            <a:buChar char="•"/>
          </a:pPr>
          <a:r>
            <a:rPr lang="en-GB" sz="1700" kern="1200" dirty="0">
              <a:latin typeface="Calibri"/>
            </a:rPr>
            <a:t>Employers not  having the capacity or resources to support the individual employee.   </a:t>
          </a:r>
        </a:p>
        <a:p>
          <a:pPr marL="171450" lvl="1" indent="-171450" algn="l" defTabSz="755650" rtl="0">
            <a:lnSpc>
              <a:spcPct val="90000"/>
            </a:lnSpc>
            <a:spcBef>
              <a:spcPct val="0"/>
            </a:spcBef>
            <a:spcAft>
              <a:spcPct val="15000"/>
            </a:spcAft>
            <a:buChar char="•"/>
          </a:pPr>
          <a:r>
            <a:rPr lang="en-GB" sz="1700" kern="1200" dirty="0"/>
            <a:t>Need more delivery in localities</a:t>
          </a:r>
          <a:r>
            <a:rPr lang="en-GB" sz="1700" kern="1200" dirty="0">
              <a:latin typeface="Calibri"/>
            </a:rPr>
            <a:t>, as the local</a:t>
          </a:r>
          <a:r>
            <a:rPr lang="en-GB" sz="1700" kern="1200" dirty="0"/>
            <a:t> challenges are different and ability to </a:t>
          </a:r>
          <a:r>
            <a:rPr lang="en-GB" sz="1700" kern="1200" dirty="0">
              <a:latin typeface="Calibri"/>
            </a:rPr>
            <a:t>flex support</a:t>
          </a:r>
          <a:r>
            <a:rPr lang="en-GB" sz="1700" kern="1200" dirty="0"/>
            <a:t> is limited</a:t>
          </a:r>
        </a:p>
        <a:p>
          <a:pPr marL="171450" lvl="1" indent="-171450" algn="l" defTabSz="755650">
            <a:lnSpc>
              <a:spcPct val="90000"/>
            </a:lnSpc>
            <a:spcBef>
              <a:spcPct val="0"/>
            </a:spcBef>
            <a:spcAft>
              <a:spcPct val="15000"/>
            </a:spcAft>
            <a:buChar char="•"/>
          </a:pPr>
          <a:r>
            <a:rPr lang="en-GB" sz="1700" kern="1200" dirty="0"/>
            <a:t>Careers advice availability and quality varies</a:t>
          </a:r>
        </a:p>
        <a:p>
          <a:pPr marL="171450" lvl="1" indent="-171450" algn="l" defTabSz="755650" rtl="0">
            <a:lnSpc>
              <a:spcPct val="90000"/>
            </a:lnSpc>
            <a:spcBef>
              <a:spcPct val="0"/>
            </a:spcBef>
            <a:spcAft>
              <a:spcPct val="15000"/>
            </a:spcAft>
            <a:buChar char="•"/>
          </a:pPr>
          <a:r>
            <a:rPr lang="en-GB" sz="1700" kern="1200" dirty="0"/>
            <a:t>Education engagement offer for NEETs</a:t>
          </a:r>
          <a:r>
            <a:rPr lang="en-GB" sz="1700" kern="1200" dirty="0">
              <a:latin typeface="Calibri"/>
            </a:rPr>
            <a:t> is variable </a:t>
          </a:r>
          <a:endParaRPr lang="en-GB" sz="1700" kern="1200" dirty="0"/>
        </a:p>
        <a:p>
          <a:pPr marL="171450" lvl="1" indent="-171450" algn="l" defTabSz="755650" rtl="0">
            <a:lnSpc>
              <a:spcPct val="90000"/>
            </a:lnSpc>
            <a:spcBef>
              <a:spcPct val="0"/>
            </a:spcBef>
            <a:spcAft>
              <a:spcPct val="15000"/>
            </a:spcAft>
            <a:buChar char="•"/>
          </a:pPr>
          <a:r>
            <a:rPr lang="en-GB" sz="1700" kern="1200" dirty="0"/>
            <a:t>Further integration of services to aid </a:t>
          </a:r>
          <a:r>
            <a:rPr lang="en-GB" sz="1700" kern="1200" dirty="0">
              <a:latin typeface="Calibri"/>
            </a:rPr>
            <a:t>identifying</a:t>
          </a:r>
          <a:r>
            <a:rPr lang="en-GB" sz="1700" kern="1200" dirty="0"/>
            <a:t> those inactive residents</a:t>
          </a:r>
        </a:p>
        <a:p>
          <a:pPr marL="171450" lvl="1" indent="-171450" algn="l" defTabSz="755650" rtl="0">
            <a:lnSpc>
              <a:spcPct val="90000"/>
            </a:lnSpc>
            <a:spcBef>
              <a:spcPct val="0"/>
            </a:spcBef>
            <a:spcAft>
              <a:spcPct val="15000"/>
            </a:spcAft>
            <a:buChar char="•"/>
          </a:pPr>
          <a:r>
            <a:rPr lang="en-GB" sz="1700" kern="1200" dirty="0"/>
            <a:t>Holistic practices or need for more social prescribing </a:t>
          </a:r>
          <a:r>
            <a:rPr lang="en-GB" sz="1700" kern="1200" dirty="0">
              <a:latin typeface="Calibri"/>
            </a:rPr>
            <a:t>from health professionals.</a:t>
          </a:r>
          <a:endParaRPr lang="en-GB" sz="1700" kern="1200" dirty="0"/>
        </a:p>
        <a:p>
          <a:pPr marL="171450" lvl="1" indent="-171450" algn="l" defTabSz="755650">
            <a:lnSpc>
              <a:spcPct val="90000"/>
            </a:lnSpc>
            <a:spcBef>
              <a:spcPct val="0"/>
            </a:spcBef>
            <a:spcAft>
              <a:spcPct val="15000"/>
            </a:spcAft>
            <a:buChar char="•"/>
          </a:pPr>
          <a:r>
            <a:rPr lang="en-GB" sz="1700" kern="1200" dirty="0"/>
            <a:t>Lack of Adult Skills offer to upskill in county and lack of desire/incentive to upskill </a:t>
          </a:r>
        </a:p>
        <a:p>
          <a:pPr marL="171450" lvl="1" indent="-171450" algn="l" defTabSz="755650">
            <a:lnSpc>
              <a:spcPct val="90000"/>
            </a:lnSpc>
            <a:spcBef>
              <a:spcPct val="0"/>
            </a:spcBef>
            <a:spcAft>
              <a:spcPct val="15000"/>
            </a:spcAft>
            <a:buChar char="•"/>
          </a:pPr>
          <a:r>
            <a:rPr lang="en-GB" sz="1700" kern="1200" dirty="0"/>
            <a:t>Understanding of skills needs of employers in the county</a:t>
          </a:r>
        </a:p>
        <a:p>
          <a:pPr marL="171450" lvl="1" indent="-171450" algn="l" defTabSz="755650" rtl="0">
            <a:lnSpc>
              <a:spcPct val="90000"/>
            </a:lnSpc>
            <a:spcBef>
              <a:spcPct val="0"/>
            </a:spcBef>
            <a:spcAft>
              <a:spcPct val="15000"/>
            </a:spcAft>
            <a:buChar char="•"/>
          </a:pPr>
          <a:r>
            <a:rPr lang="en-GB" sz="1700" kern="1200" dirty="0"/>
            <a:t>Consideration of inactivity on </a:t>
          </a:r>
          <a:r>
            <a:rPr lang="en-GB" sz="1700" kern="1200" dirty="0">
              <a:latin typeface="Calibri"/>
            </a:rPr>
            <a:t>a long held Worcs economic</a:t>
          </a:r>
          <a:r>
            <a:rPr lang="en-GB" sz="1700" kern="1200" dirty="0"/>
            <a:t> policy </a:t>
          </a:r>
          <a:r>
            <a:rPr lang="en-GB" sz="1700" kern="1200" dirty="0">
              <a:latin typeface="Calibri"/>
            </a:rPr>
            <a:t>pursuing </a:t>
          </a:r>
          <a:r>
            <a:rPr lang="en-GB" sz="1700" kern="1200" dirty="0"/>
            <a:t> high skilled / high paid</a:t>
          </a:r>
          <a:r>
            <a:rPr lang="en-GB" sz="1700" kern="1200" dirty="0">
              <a:latin typeface="Calibri"/>
            </a:rPr>
            <a:t> jobs. </a:t>
          </a:r>
          <a:endParaRPr lang="en-GB" sz="1700" kern="1200" dirty="0"/>
        </a:p>
        <a:p>
          <a:pPr marL="171450" lvl="1" indent="-171450" algn="l" defTabSz="755650">
            <a:lnSpc>
              <a:spcPct val="90000"/>
            </a:lnSpc>
            <a:spcBef>
              <a:spcPct val="0"/>
            </a:spcBef>
            <a:spcAft>
              <a:spcPct val="15000"/>
            </a:spcAft>
            <a:buChar char="•"/>
          </a:pPr>
          <a:endParaRPr lang="en-GB" sz="1700" kern="1200" dirty="0"/>
        </a:p>
      </dsp:txBody>
      <dsp:txXfrm>
        <a:off x="6292682" y="495612"/>
        <a:ext cx="5519846" cy="4908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360B5-7CB0-402C-8D45-AD3604FC1E5F}">
      <dsp:nvSpPr>
        <dsp:cNvPr id="0" name=""/>
        <dsp:cNvSpPr/>
      </dsp:nvSpPr>
      <dsp:spPr>
        <a:xfrm>
          <a:off x="0" y="385607"/>
          <a:ext cx="9398000" cy="604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785886-E59F-433D-A401-B59B8645A3A7}">
      <dsp:nvSpPr>
        <dsp:cNvPr id="0" name=""/>
        <dsp:cNvSpPr/>
      </dsp:nvSpPr>
      <dsp:spPr>
        <a:xfrm>
          <a:off x="469900" y="38359"/>
          <a:ext cx="6578600" cy="7084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655" tIns="0" rIns="248655" bIns="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Poppins" panose="00000500000000000000" pitchFamily="2" charset="0"/>
              <a:cs typeface="Poppins" panose="00000500000000000000" pitchFamily="2" charset="0"/>
            </a:rPr>
            <a:t>Youth Employment and Transitions</a:t>
          </a:r>
        </a:p>
      </dsp:txBody>
      <dsp:txXfrm>
        <a:off x="504485" y="72944"/>
        <a:ext cx="6509430" cy="639310"/>
      </dsp:txXfrm>
    </dsp:sp>
    <dsp:sp modelId="{1D39CB10-3BF0-4836-A3DC-CD1E921B73AF}">
      <dsp:nvSpPr>
        <dsp:cNvPr id="0" name=""/>
        <dsp:cNvSpPr/>
      </dsp:nvSpPr>
      <dsp:spPr>
        <a:xfrm>
          <a:off x="0" y="1474247"/>
          <a:ext cx="9398000" cy="604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D420A3-9B4A-4026-86D5-2EF020149BDA}">
      <dsp:nvSpPr>
        <dsp:cNvPr id="0" name=""/>
        <dsp:cNvSpPr/>
      </dsp:nvSpPr>
      <dsp:spPr>
        <a:xfrm>
          <a:off x="469900" y="1147212"/>
          <a:ext cx="6578600" cy="7084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655" tIns="0" rIns="248655" bIns="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Poppins" panose="00000500000000000000" pitchFamily="2" charset="0"/>
              <a:cs typeface="Poppins" panose="00000500000000000000" pitchFamily="2" charset="0"/>
            </a:rPr>
            <a:t>Inclusive and Healthy Workforces</a:t>
          </a:r>
        </a:p>
      </dsp:txBody>
      <dsp:txXfrm>
        <a:off x="504485" y="1181797"/>
        <a:ext cx="6509430" cy="639310"/>
      </dsp:txXfrm>
    </dsp:sp>
    <dsp:sp modelId="{127683D3-C13D-46EA-B91E-A769CC350A75}">
      <dsp:nvSpPr>
        <dsp:cNvPr id="0" name=""/>
        <dsp:cNvSpPr/>
      </dsp:nvSpPr>
      <dsp:spPr>
        <a:xfrm>
          <a:off x="0" y="2562887"/>
          <a:ext cx="9398000" cy="604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36212-F587-4FE0-A38D-2A7F9CCF9709}">
      <dsp:nvSpPr>
        <dsp:cNvPr id="0" name=""/>
        <dsp:cNvSpPr/>
      </dsp:nvSpPr>
      <dsp:spPr>
        <a:xfrm>
          <a:off x="469900" y="2208647"/>
          <a:ext cx="6578600" cy="7084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655" tIns="0" rIns="248655" bIns="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Poppins" panose="00000500000000000000" pitchFamily="2" charset="0"/>
              <a:cs typeface="Poppins" panose="00000500000000000000" pitchFamily="2" charset="0"/>
            </a:rPr>
            <a:t>Skills Development and Adult Learning</a:t>
          </a:r>
        </a:p>
      </dsp:txBody>
      <dsp:txXfrm>
        <a:off x="504485" y="2243232"/>
        <a:ext cx="6509430" cy="639310"/>
      </dsp:txXfrm>
    </dsp:sp>
    <dsp:sp modelId="{6145261D-B0F2-4DBF-B77E-F9B1B086FC56}">
      <dsp:nvSpPr>
        <dsp:cNvPr id="0" name=""/>
        <dsp:cNvSpPr/>
      </dsp:nvSpPr>
      <dsp:spPr>
        <a:xfrm>
          <a:off x="0" y="3651526"/>
          <a:ext cx="9398000" cy="604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A8682-7201-45B3-B0F8-4F8642E3B1AC}">
      <dsp:nvSpPr>
        <dsp:cNvPr id="0" name=""/>
        <dsp:cNvSpPr/>
      </dsp:nvSpPr>
      <dsp:spPr>
        <a:xfrm>
          <a:off x="469900" y="3297286"/>
          <a:ext cx="6578600" cy="7084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655" tIns="0" rIns="248655" bIns="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Poppins" panose="00000500000000000000" pitchFamily="2" charset="0"/>
              <a:cs typeface="Poppins" panose="00000500000000000000" pitchFamily="2" charset="0"/>
            </a:rPr>
            <a:t>Employer and System Integration</a:t>
          </a:r>
        </a:p>
      </dsp:txBody>
      <dsp:txXfrm>
        <a:off x="504485" y="3331871"/>
        <a:ext cx="6509430" cy="639310"/>
      </dsp:txXfrm>
    </dsp:sp>
    <dsp:sp modelId="{E4D9AED8-63C0-42F0-8A77-18407C101272}">
      <dsp:nvSpPr>
        <dsp:cNvPr id="0" name=""/>
        <dsp:cNvSpPr/>
      </dsp:nvSpPr>
      <dsp:spPr>
        <a:xfrm>
          <a:off x="0" y="4740166"/>
          <a:ext cx="9398000" cy="604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70670-7148-4207-A027-863325D14E75}">
      <dsp:nvSpPr>
        <dsp:cNvPr id="0" name=""/>
        <dsp:cNvSpPr/>
      </dsp:nvSpPr>
      <dsp:spPr>
        <a:xfrm>
          <a:off x="469900" y="4385926"/>
          <a:ext cx="6578600" cy="7084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655" tIns="0" rIns="248655" bIns="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Poppins" panose="00000500000000000000" pitchFamily="2" charset="0"/>
              <a:cs typeface="Poppins" panose="00000500000000000000" pitchFamily="2" charset="0"/>
            </a:rPr>
            <a:t>Infrastructure and Accessibility</a:t>
          </a:r>
        </a:p>
      </dsp:txBody>
      <dsp:txXfrm>
        <a:off x="504485" y="4420511"/>
        <a:ext cx="6509430"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C2370-143D-43F2-B667-12E5EDD3F05C}">
      <dsp:nvSpPr>
        <dsp:cNvPr id="0" name=""/>
        <dsp:cNvSpPr/>
      </dsp:nvSpPr>
      <dsp:spPr>
        <a:xfrm>
          <a:off x="3460" y="920522"/>
          <a:ext cx="2745503" cy="1647302"/>
        </a:xfrm>
        <a:prstGeom prst="rect">
          <a:avLst/>
        </a:prstGeom>
        <a:solidFill>
          <a:srgbClr val="830D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Poppins" panose="00000500000000000000" pitchFamily="2" charset="0"/>
              <a:cs typeface="Poppins" panose="00000500000000000000" pitchFamily="2" charset="0"/>
            </a:rPr>
            <a:t>Focus on the creation of  Holistic and Integrated Support Systems</a:t>
          </a:r>
        </a:p>
      </dsp:txBody>
      <dsp:txXfrm>
        <a:off x="3460" y="920522"/>
        <a:ext cx="2745503" cy="1647302"/>
      </dsp:txXfrm>
    </dsp:sp>
    <dsp:sp modelId="{800FCCC7-B987-4409-B90C-C9E808AB5CC3}">
      <dsp:nvSpPr>
        <dsp:cNvPr id="0" name=""/>
        <dsp:cNvSpPr/>
      </dsp:nvSpPr>
      <dsp:spPr>
        <a:xfrm>
          <a:off x="3023514" y="920522"/>
          <a:ext cx="2745503" cy="1647302"/>
        </a:xfrm>
        <a:prstGeom prst="rect">
          <a:avLst/>
        </a:prstGeom>
        <a:solidFill>
          <a:srgbClr val="830D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Poppins" panose="00000500000000000000" pitchFamily="2" charset="0"/>
              <a:cs typeface="Poppins" panose="00000500000000000000" pitchFamily="2" charset="0"/>
            </a:rPr>
            <a:t>Drive efficiencies in practice through standardisation and system changes</a:t>
          </a:r>
        </a:p>
      </dsp:txBody>
      <dsp:txXfrm>
        <a:off x="3023514" y="920522"/>
        <a:ext cx="2745503" cy="1647302"/>
      </dsp:txXfrm>
    </dsp:sp>
    <dsp:sp modelId="{16AD25FC-8A9B-455D-B6D9-266A48B1D68A}">
      <dsp:nvSpPr>
        <dsp:cNvPr id="0" name=""/>
        <dsp:cNvSpPr/>
      </dsp:nvSpPr>
      <dsp:spPr>
        <a:xfrm>
          <a:off x="6043568" y="920522"/>
          <a:ext cx="2745503" cy="1647302"/>
        </a:xfrm>
        <a:prstGeom prst="rect">
          <a:avLst/>
        </a:prstGeom>
        <a:solidFill>
          <a:srgbClr val="830D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Poppins" panose="00000500000000000000" pitchFamily="2" charset="0"/>
              <a:cs typeface="Poppins" panose="00000500000000000000" pitchFamily="2" charset="0"/>
            </a:rPr>
            <a:t>Build greater employer engagement and workforce development</a:t>
          </a:r>
        </a:p>
      </dsp:txBody>
      <dsp:txXfrm>
        <a:off x="6043568" y="920522"/>
        <a:ext cx="2745503" cy="1647302"/>
      </dsp:txXfrm>
    </dsp:sp>
    <dsp:sp modelId="{E5C77BAC-2C30-469D-9727-B75BAA866418}">
      <dsp:nvSpPr>
        <dsp:cNvPr id="0" name=""/>
        <dsp:cNvSpPr/>
      </dsp:nvSpPr>
      <dsp:spPr>
        <a:xfrm>
          <a:off x="9063622" y="920522"/>
          <a:ext cx="2745503" cy="1647302"/>
        </a:xfrm>
        <a:prstGeom prst="rect">
          <a:avLst/>
        </a:prstGeom>
        <a:solidFill>
          <a:srgbClr val="830D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Poppins" panose="00000500000000000000" pitchFamily="2" charset="0"/>
              <a:cs typeface="Poppins" panose="00000500000000000000" pitchFamily="2" charset="0"/>
            </a:rPr>
            <a:t>Continue to drive the quality of Careers and Employment support to young people</a:t>
          </a:r>
        </a:p>
      </dsp:txBody>
      <dsp:txXfrm>
        <a:off x="9063622" y="920522"/>
        <a:ext cx="2745503" cy="1647302"/>
      </dsp:txXfrm>
    </dsp:sp>
    <dsp:sp modelId="{777D5879-AA0C-42B6-91D9-6B91C51E080B}">
      <dsp:nvSpPr>
        <dsp:cNvPr id="0" name=""/>
        <dsp:cNvSpPr/>
      </dsp:nvSpPr>
      <dsp:spPr>
        <a:xfrm>
          <a:off x="3460" y="2842375"/>
          <a:ext cx="2745503" cy="1647302"/>
        </a:xfrm>
        <a:prstGeom prst="rect">
          <a:avLst/>
        </a:prstGeom>
        <a:solidFill>
          <a:srgbClr val="830D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Poppins" panose="00000500000000000000" pitchFamily="2" charset="0"/>
              <a:cs typeface="Poppins" panose="00000500000000000000" pitchFamily="2" charset="0"/>
            </a:rPr>
            <a:t>Develop an Inclusive Economy and specific tailored approaches to Employment and Skills</a:t>
          </a:r>
        </a:p>
      </dsp:txBody>
      <dsp:txXfrm>
        <a:off x="3460" y="2842375"/>
        <a:ext cx="2745503" cy="1647302"/>
      </dsp:txXfrm>
    </dsp:sp>
    <dsp:sp modelId="{1700175F-44DE-472E-BFD2-D96E07D12D8F}">
      <dsp:nvSpPr>
        <dsp:cNvPr id="0" name=""/>
        <dsp:cNvSpPr/>
      </dsp:nvSpPr>
      <dsp:spPr>
        <a:xfrm>
          <a:off x="3023514" y="2842375"/>
          <a:ext cx="2745503" cy="1647302"/>
        </a:xfrm>
        <a:prstGeom prst="rect">
          <a:avLst/>
        </a:prstGeom>
        <a:solidFill>
          <a:srgbClr val="830D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Poppins" panose="00000500000000000000" pitchFamily="2" charset="0"/>
              <a:cs typeface="Poppins" panose="00000500000000000000" pitchFamily="2" charset="0"/>
            </a:rPr>
            <a:t>Strengthen levels of skills within our Adult population</a:t>
          </a:r>
        </a:p>
      </dsp:txBody>
      <dsp:txXfrm>
        <a:off x="3023514" y="2842375"/>
        <a:ext cx="2745503" cy="1647302"/>
      </dsp:txXfrm>
    </dsp:sp>
    <dsp:sp modelId="{3D50C19A-BCC4-43BB-8D5F-69B10ED1C20C}">
      <dsp:nvSpPr>
        <dsp:cNvPr id="0" name=""/>
        <dsp:cNvSpPr/>
      </dsp:nvSpPr>
      <dsp:spPr>
        <a:xfrm>
          <a:off x="6043568" y="2842375"/>
          <a:ext cx="2745503" cy="1647302"/>
        </a:xfrm>
        <a:prstGeom prst="rect">
          <a:avLst/>
        </a:prstGeom>
        <a:solidFill>
          <a:srgbClr val="830D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Poppins" panose="00000500000000000000" pitchFamily="2" charset="0"/>
              <a:cs typeface="Poppins" panose="00000500000000000000" pitchFamily="2" charset="0"/>
            </a:rPr>
            <a:t>Seek funding opportunities for Worcestershire to grow its skills and employment offer</a:t>
          </a:r>
        </a:p>
      </dsp:txBody>
      <dsp:txXfrm>
        <a:off x="6043568" y="2842375"/>
        <a:ext cx="2745503" cy="1647302"/>
      </dsp:txXfrm>
    </dsp:sp>
    <dsp:sp modelId="{835953D7-B4DF-4077-9B01-86A1ABCCF857}">
      <dsp:nvSpPr>
        <dsp:cNvPr id="0" name=""/>
        <dsp:cNvSpPr/>
      </dsp:nvSpPr>
      <dsp:spPr>
        <a:xfrm>
          <a:off x="9063622" y="2842375"/>
          <a:ext cx="2745503" cy="1647302"/>
        </a:xfrm>
        <a:prstGeom prst="rect">
          <a:avLst/>
        </a:prstGeom>
        <a:solidFill>
          <a:srgbClr val="830D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n-GB" sz="1700" kern="1200" dirty="0">
              <a:effectLst/>
              <a:latin typeface="Poppins" panose="00000500000000000000" pitchFamily="2" charset="0"/>
              <a:ea typeface="MS Mincho" panose="02020609040205080304" pitchFamily="49" charset="-128"/>
              <a:cs typeface="Poppins" panose="00000500000000000000" pitchFamily="2" charset="0"/>
            </a:rPr>
            <a:t>Create understanding of the impact of Good employment on Health of  residents</a:t>
          </a:r>
          <a:endParaRPr lang="en-GB" sz="1700" kern="1200" dirty="0">
            <a:latin typeface="Poppins" panose="00000500000000000000" pitchFamily="2" charset="0"/>
            <a:cs typeface="Poppins" panose="00000500000000000000" pitchFamily="2" charset="0"/>
          </a:endParaRPr>
        </a:p>
      </dsp:txBody>
      <dsp:txXfrm>
        <a:off x="9063622" y="2842375"/>
        <a:ext cx="2745503" cy="164730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62405-BBBB-4D0C-AB3B-4E2B5BBECDE7}" type="datetimeFigureOut">
              <a:rPr lang="en-GB" smtClean="0"/>
              <a:t>23/06/2025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DB15F-1B3E-47F4-BD66-D9F04F771127}" type="slidenum">
              <a:rPr lang="en-GB" smtClean="0"/>
              <a:t>‹#›</a:t>
            </a:fld>
            <a:endParaRPr lang="en-GB" dirty="0"/>
          </a:p>
        </p:txBody>
      </p:sp>
    </p:spTree>
    <p:extLst>
      <p:ext uri="{BB962C8B-B14F-4D97-AF65-F5344CB8AC3E}">
        <p14:creationId xmlns:p14="http://schemas.microsoft.com/office/powerpoint/2010/main" val="243313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1</a:t>
            </a:fld>
            <a:endParaRPr lang="en-GB" dirty="0"/>
          </a:p>
        </p:txBody>
      </p:sp>
    </p:spTree>
    <p:extLst>
      <p:ext uri="{BB962C8B-B14F-4D97-AF65-F5344CB8AC3E}">
        <p14:creationId xmlns:p14="http://schemas.microsoft.com/office/powerpoint/2010/main" val="2221024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11</a:t>
            </a:fld>
            <a:endParaRPr lang="en-GB" dirty="0"/>
          </a:p>
        </p:txBody>
      </p:sp>
    </p:spTree>
    <p:extLst>
      <p:ext uri="{BB962C8B-B14F-4D97-AF65-F5344CB8AC3E}">
        <p14:creationId xmlns:p14="http://schemas.microsoft.com/office/powerpoint/2010/main" val="290277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Ie Community Services Directory and Joy App </a:t>
            </a:r>
          </a:p>
          <a:p>
            <a:endParaRPr lang="en-GB" dirty="0"/>
          </a:p>
          <a:p>
            <a:endParaRPr lang="en-GB" dirty="0"/>
          </a:p>
          <a:p>
            <a:r>
              <a:rPr lang="en-GB" dirty="0"/>
              <a:t>Challenges – Funding is Limited _ worse than ever at mo. Not touching sides , we have 66100 inactive people , with 22000 because of health and a 5 yr programme that will help just over 2000. </a:t>
            </a:r>
          </a:p>
          <a:p>
            <a:r>
              <a:rPr lang="en-GB" dirty="0"/>
              <a:t>Leads to issues – silos of provision, protectiveness over finance etc</a:t>
            </a:r>
          </a:p>
          <a:p>
            <a:r>
              <a:rPr lang="en-GB" dirty="0"/>
              <a:t>Same with provision  -not enough funding…..</a:t>
            </a:r>
          </a:p>
          <a:p>
            <a:r>
              <a:rPr lang="en-GB" dirty="0"/>
              <a:t>Its hard to access what you need , you get passed around…</a:t>
            </a:r>
          </a:p>
          <a:p>
            <a:r>
              <a:rPr lang="en-GB" dirty="0"/>
              <a:t>System is fragmented</a:t>
            </a:r>
          </a:p>
          <a:p>
            <a:r>
              <a:rPr lang="en-GB" dirty="0"/>
              <a:t>What funding we have is short term and in skills this is really challenging and often leads to those easier to help getting help</a:t>
            </a:r>
          </a:p>
          <a:p>
            <a:r>
              <a:rPr lang="en-GB" dirty="0"/>
              <a:t>Lots of SMEs</a:t>
            </a:r>
          </a:p>
          <a:p>
            <a:r>
              <a:rPr lang="en-GB" dirty="0"/>
              <a:t>High demand for services </a:t>
            </a:r>
          </a:p>
          <a:p>
            <a:r>
              <a:rPr lang="en-GB" dirty="0"/>
              <a:t>GDPR   sharing information to allow us to be more effective is an issue</a:t>
            </a:r>
          </a:p>
          <a:p>
            <a:r>
              <a:rPr lang="en-GB" dirty="0"/>
              <a:t>Transport and the cost of it</a:t>
            </a:r>
          </a:p>
          <a:p>
            <a:r>
              <a:rPr lang="en-GB" dirty="0"/>
              <a:t>Multiple support systems – showing that fragmentation – Joy App and Community Directory good example</a:t>
            </a:r>
          </a:p>
          <a:p>
            <a:r>
              <a:rPr lang="en-GB" dirty="0"/>
              <a:t>Need more education – more apprenticeships – there is demand and we cant meet it </a:t>
            </a:r>
          </a:p>
          <a:p>
            <a:endParaRPr lang="en-GB" dirty="0"/>
          </a:p>
          <a:p>
            <a:endParaRPr lang="en-GB" dirty="0"/>
          </a:p>
          <a:p>
            <a:r>
              <a:rPr lang="en-GB" dirty="0"/>
              <a:t>GAPS</a:t>
            </a:r>
          </a:p>
          <a:p>
            <a:r>
              <a:rPr lang="en-GB" dirty="0"/>
              <a:t>One common message from partners</a:t>
            </a:r>
          </a:p>
          <a:p>
            <a:r>
              <a:rPr lang="en-GB" dirty="0"/>
              <a:t>Employers are challenged to resource and support employees then throw health conditions into the mix</a:t>
            </a:r>
          </a:p>
          <a:p>
            <a:r>
              <a:rPr lang="en-GB" dirty="0"/>
              <a:t>Challenges in pockets – small need , very intensive work , high cost</a:t>
            </a:r>
          </a:p>
          <a:p>
            <a:r>
              <a:rPr lang="en-GB" dirty="0"/>
              <a:t>Careers advice quality is varied</a:t>
            </a:r>
          </a:p>
          <a:p>
            <a:r>
              <a:rPr lang="en-GB" dirty="0"/>
              <a:t>Education offer for NEETs – a gap</a:t>
            </a:r>
          </a:p>
          <a:p>
            <a:r>
              <a:rPr lang="en-GB" dirty="0"/>
              <a:t>Integration of services to better identify – no wrong door</a:t>
            </a:r>
          </a:p>
          <a:p>
            <a:r>
              <a:rPr lang="en-GB" dirty="0"/>
              <a:t>Lack of adult skills offer in county and a lack of “desire “ found in LSIP</a:t>
            </a:r>
          </a:p>
          <a:p>
            <a:r>
              <a:rPr lang="en-GB" dirty="0"/>
              <a:t>Need more understanding of future skills needs</a:t>
            </a:r>
          </a:p>
          <a:p>
            <a:r>
              <a:rPr lang="en-GB" dirty="0"/>
              <a:t>Economic policy and the interaction</a:t>
            </a:r>
          </a:p>
        </p:txBody>
      </p:sp>
      <p:sp>
        <p:nvSpPr>
          <p:cNvPr id="4" name="Slide Number Placeholder 3"/>
          <p:cNvSpPr>
            <a:spLocks noGrp="1"/>
          </p:cNvSpPr>
          <p:nvPr>
            <p:ph type="sldNum" sz="quarter" idx="5"/>
          </p:nvPr>
        </p:nvSpPr>
        <p:spPr/>
        <p:txBody>
          <a:bodyPr/>
          <a:lstStyle/>
          <a:p>
            <a:fld id="{16DDB15F-1B3E-47F4-BD66-D9F04F771127}" type="slidenum">
              <a:rPr lang="en-GB" smtClean="0"/>
              <a:t>12</a:t>
            </a:fld>
            <a:endParaRPr lang="en-GB" dirty="0"/>
          </a:p>
        </p:txBody>
      </p:sp>
    </p:spTree>
    <p:extLst>
      <p:ext uri="{BB962C8B-B14F-4D97-AF65-F5344CB8AC3E}">
        <p14:creationId xmlns:p14="http://schemas.microsoft.com/office/powerpoint/2010/main" val="330483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13</a:t>
            </a:fld>
            <a:endParaRPr lang="en-GB" dirty="0"/>
          </a:p>
        </p:txBody>
      </p:sp>
    </p:spTree>
    <p:extLst>
      <p:ext uri="{BB962C8B-B14F-4D97-AF65-F5344CB8AC3E}">
        <p14:creationId xmlns:p14="http://schemas.microsoft.com/office/powerpoint/2010/main" val="96888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17</a:t>
            </a:fld>
            <a:endParaRPr lang="en-GB" dirty="0"/>
          </a:p>
        </p:txBody>
      </p:sp>
    </p:spTree>
    <p:extLst>
      <p:ext uri="{BB962C8B-B14F-4D97-AF65-F5344CB8AC3E}">
        <p14:creationId xmlns:p14="http://schemas.microsoft.com/office/powerpoint/2010/main" val="288229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18</a:t>
            </a:fld>
            <a:endParaRPr lang="en-GB" dirty="0"/>
          </a:p>
        </p:txBody>
      </p:sp>
    </p:spTree>
    <p:extLst>
      <p:ext uri="{BB962C8B-B14F-4D97-AF65-F5344CB8AC3E}">
        <p14:creationId xmlns:p14="http://schemas.microsoft.com/office/powerpoint/2010/main" val="60277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21</a:t>
            </a:fld>
            <a:endParaRPr lang="en-GB" dirty="0"/>
          </a:p>
        </p:txBody>
      </p:sp>
    </p:spTree>
    <p:extLst>
      <p:ext uri="{BB962C8B-B14F-4D97-AF65-F5344CB8AC3E}">
        <p14:creationId xmlns:p14="http://schemas.microsoft.com/office/powerpoint/2010/main" val="121421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785ED-6318-9017-12A6-02ACFE2BF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B7238-00BC-30F3-05C6-0CA545F28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E8623-3343-FB62-55E2-E516326354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A71A66-F16D-A797-321F-7183A98C85C5}"/>
              </a:ext>
            </a:extLst>
          </p:cNvPr>
          <p:cNvSpPr>
            <a:spLocks noGrp="1"/>
          </p:cNvSpPr>
          <p:nvPr>
            <p:ph type="sldNum" sz="quarter" idx="5"/>
          </p:nvPr>
        </p:nvSpPr>
        <p:spPr/>
        <p:txBody>
          <a:bodyPr/>
          <a:lstStyle/>
          <a:p>
            <a:fld id="{16DDB15F-1B3E-47F4-BD66-D9F04F771127}" type="slidenum">
              <a:rPr lang="en-GB" smtClean="0"/>
              <a:t>22</a:t>
            </a:fld>
            <a:endParaRPr lang="en-GB" dirty="0"/>
          </a:p>
        </p:txBody>
      </p:sp>
    </p:spTree>
    <p:extLst>
      <p:ext uri="{BB962C8B-B14F-4D97-AF65-F5344CB8AC3E}">
        <p14:creationId xmlns:p14="http://schemas.microsoft.com/office/powerpoint/2010/main" val="1610693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26</a:t>
            </a:fld>
            <a:endParaRPr lang="en-GB" dirty="0"/>
          </a:p>
        </p:txBody>
      </p:sp>
    </p:spTree>
    <p:extLst>
      <p:ext uri="{BB962C8B-B14F-4D97-AF65-F5344CB8AC3E}">
        <p14:creationId xmlns:p14="http://schemas.microsoft.com/office/powerpoint/2010/main" val="460105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27</a:t>
            </a:fld>
            <a:endParaRPr lang="en-GB" dirty="0"/>
          </a:p>
        </p:txBody>
      </p:sp>
    </p:spTree>
    <p:extLst>
      <p:ext uri="{BB962C8B-B14F-4D97-AF65-F5344CB8AC3E}">
        <p14:creationId xmlns:p14="http://schemas.microsoft.com/office/powerpoint/2010/main" val="46010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2</a:t>
            </a:fld>
            <a:endParaRPr lang="en-GB" dirty="0"/>
          </a:p>
        </p:txBody>
      </p:sp>
    </p:spTree>
    <p:extLst>
      <p:ext uri="{BB962C8B-B14F-4D97-AF65-F5344CB8AC3E}">
        <p14:creationId xmlns:p14="http://schemas.microsoft.com/office/powerpoint/2010/main" val="226913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4</a:t>
            </a:fld>
            <a:endParaRPr lang="en-GB" dirty="0"/>
          </a:p>
        </p:txBody>
      </p:sp>
    </p:spTree>
    <p:extLst>
      <p:ext uri="{BB962C8B-B14F-4D97-AF65-F5344CB8AC3E}">
        <p14:creationId xmlns:p14="http://schemas.microsoft.com/office/powerpoint/2010/main" val="270619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5</a:t>
            </a:fld>
            <a:endParaRPr lang="en-GB" dirty="0"/>
          </a:p>
        </p:txBody>
      </p:sp>
    </p:spTree>
    <p:extLst>
      <p:ext uri="{BB962C8B-B14F-4D97-AF65-F5344CB8AC3E}">
        <p14:creationId xmlns:p14="http://schemas.microsoft.com/office/powerpoint/2010/main" val="113517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6</a:t>
            </a:fld>
            <a:endParaRPr lang="en-GB" dirty="0"/>
          </a:p>
        </p:txBody>
      </p:sp>
    </p:spTree>
    <p:extLst>
      <p:ext uri="{BB962C8B-B14F-4D97-AF65-F5344CB8AC3E}">
        <p14:creationId xmlns:p14="http://schemas.microsoft.com/office/powerpoint/2010/main" val="332696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7</a:t>
            </a:fld>
            <a:endParaRPr lang="en-GB" dirty="0"/>
          </a:p>
        </p:txBody>
      </p:sp>
    </p:spTree>
    <p:extLst>
      <p:ext uri="{BB962C8B-B14F-4D97-AF65-F5344CB8AC3E}">
        <p14:creationId xmlns:p14="http://schemas.microsoft.com/office/powerpoint/2010/main" val="298641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8</a:t>
            </a:fld>
            <a:endParaRPr lang="en-GB" dirty="0"/>
          </a:p>
        </p:txBody>
      </p:sp>
    </p:spTree>
    <p:extLst>
      <p:ext uri="{BB962C8B-B14F-4D97-AF65-F5344CB8AC3E}">
        <p14:creationId xmlns:p14="http://schemas.microsoft.com/office/powerpoint/2010/main" val="107489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9</a:t>
            </a:fld>
            <a:endParaRPr lang="en-GB" dirty="0"/>
          </a:p>
        </p:txBody>
      </p:sp>
    </p:spTree>
    <p:extLst>
      <p:ext uri="{BB962C8B-B14F-4D97-AF65-F5344CB8AC3E}">
        <p14:creationId xmlns:p14="http://schemas.microsoft.com/office/powerpoint/2010/main" val="367880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DB15F-1B3E-47F4-BD66-D9F04F771127}" type="slidenum">
              <a:rPr lang="en-GB" smtClean="0"/>
              <a:t>10</a:t>
            </a:fld>
            <a:endParaRPr lang="en-GB" dirty="0"/>
          </a:p>
        </p:txBody>
      </p:sp>
    </p:spTree>
    <p:extLst>
      <p:ext uri="{BB962C8B-B14F-4D97-AF65-F5344CB8AC3E}">
        <p14:creationId xmlns:p14="http://schemas.microsoft.com/office/powerpoint/2010/main" val="300924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830D28"/>
        </a:solidFill>
        <a:effectLst/>
      </p:bgPr>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5901428A-B539-BD97-7EB9-660A81C1802A}"/>
              </a:ext>
              <a:ext uri="{C183D7F6-B498-43B3-948B-1728B52AA6E4}">
                <adec:decorative xmlns:adec="http://schemas.microsoft.com/office/drawing/2017/decorative" val="1"/>
              </a:ext>
            </a:extLst>
          </p:cNvPr>
          <p:cNvSpPr/>
          <p:nvPr userDrawn="1"/>
        </p:nvSpPr>
        <p:spPr>
          <a:xfrm>
            <a:off x="10063002" y="6284815"/>
            <a:ext cx="1937974" cy="390721"/>
          </a:xfrm>
          <a:custGeom>
            <a:avLst/>
            <a:gdLst/>
            <a:ahLst/>
            <a:cxnLst/>
            <a:rect l="l" t="t" r="r" b="b"/>
            <a:pathLst>
              <a:path w="2906961" h="586081">
                <a:moveTo>
                  <a:pt x="0" y="0"/>
                </a:moveTo>
                <a:lnTo>
                  <a:pt x="2906960" y="0"/>
                </a:lnTo>
                <a:lnTo>
                  <a:pt x="2906960" y="586081"/>
                </a:lnTo>
                <a:lnTo>
                  <a:pt x="0" y="586081"/>
                </a:lnTo>
                <a:lnTo>
                  <a:pt x="0" y="0"/>
                </a:lnTo>
                <a:close/>
              </a:path>
            </a:pathLst>
          </a:custGeom>
          <a:blipFill>
            <a:blip r:embed="rId2"/>
            <a:stretch>
              <a:fillRect/>
            </a:stretch>
          </a:blipFill>
        </p:spPr>
        <p:txBody>
          <a:bodyPr/>
          <a:lstStyle/>
          <a:p>
            <a:endParaRPr lang="en-GB" sz="800" dirty="0"/>
          </a:p>
        </p:txBody>
      </p:sp>
      <p:sp>
        <p:nvSpPr>
          <p:cNvPr id="8" name="AutoShape 3">
            <a:extLst>
              <a:ext uri="{FF2B5EF4-FFF2-40B4-BE49-F238E27FC236}">
                <a16:creationId xmlns:a16="http://schemas.microsoft.com/office/drawing/2014/main" id="{AAEF00B3-33E8-3904-0CFD-075EEE54FB67}"/>
              </a:ext>
              <a:ext uri="{C183D7F6-B498-43B3-948B-1728B52AA6E4}">
                <adec:decorative xmlns:adec="http://schemas.microsoft.com/office/drawing/2017/decorative" val="1"/>
              </a:ext>
            </a:extLst>
          </p:cNvPr>
          <p:cNvSpPr/>
          <p:nvPr userDrawn="1"/>
        </p:nvSpPr>
        <p:spPr>
          <a:xfrm>
            <a:off x="-102334" y="6492875"/>
            <a:ext cx="7309518" cy="0"/>
          </a:xfrm>
          <a:prstGeom prst="line">
            <a:avLst/>
          </a:prstGeom>
          <a:ln w="47625" cap="flat">
            <a:solidFill>
              <a:srgbClr val="FFFFFF"/>
            </a:solidFill>
            <a:prstDash val="solid"/>
            <a:headEnd type="none" w="sm" len="sm"/>
            <a:tailEnd type="none" w="sm" len="sm"/>
          </a:ln>
        </p:spPr>
        <p:txBody>
          <a:bodyPr/>
          <a:lstStyle/>
          <a:p>
            <a:endParaRPr lang="en-GB" sz="800" dirty="0"/>
          </a:p>
        </p:txBody>
      </p:sp>
      <p:sp>
        <p:nvSpPr>
          <p:cNvPr id="9" name="AutoShape 4">
            <a:extLst>
              <a:ext uri="{FF2B5EF4-FFF2-40B4-BE49-F238E27FC236}">
                <a16:creationId xmlns:a16="http://schemas.microsoft.com/office/drawing/2014/main" id="{B5AB867C-68FC-E30C-AA44-F9FEC4D475E1}"/>
              </a:ext>
              <a:ext uri="{C183D7F6-B498-43B3-948B-1728B52AA6E4}">
                <adec:decorative xmlns:adec="http://schemas.microsoft.com/office/drawing/2017/decorative" val="1"/>
              </a:ext>
            </a:extLst>
          </p:cNvPr>
          <p:cNvSpPr/>
          <p:nvPr userDrawn="1"/>
        </p:nvSpPr>
        <p:spPr>
          <a:xfrm flipV="1">
            <a:off x="6248401" y="4976497"/>
            <a:ext cx="5752574" cy="0"/>
          </a:xfrm>
          <a:prstGeom prst="line">
            <a:avLst/>
          </a:prstGeom>
          <a:ln w="95250" cap="flat">
            <a:solidFill>
              <a:srgbClr val="FFFFFF"/>
            </a:solidFill>
            <a:prstDash val="solid"/>
            <a:headEnd type="none" w="sm" len="sm"/>
            <a:tailEnd type="none" w="sm" len="sm"/>
          </a:ln>
        </p:spPr>
        <p:txBody>
          <a:bodyPr/>
          <a:lstStyle/>
          <a:p>
            <a:endParaRPr lang="en-GB" sz="800" dirty="0"/>
          </a:p>
        </p:txBody>
      </p:sp>
      <p:pic>
        <p:nvPicPr>
          <p:cNvPr id="12" name="Picture 11">
            <a:extLst>
              <a:ext uri="{FF2B5EF4-FFF2-40B4-BE49-F238E27FC236}">
                <a16:creationId xmlns:a16="http://schemas.microsoft.com/office/drawing/2014/main" id="{4ABE6EFF-C694-E977-63C9-1737D57F833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7279" y="6324362"/>
            <a:ext cx="2095629" cy="344579"/>
          </a:xfrm>
          <a:prstGeom prst="rect">
            <a:avLst/>
          </a:prstGeom>
        </p:spPr>
      </p:pic>
      <p:sp>
        <p:nvSpPr>
          <p:cNvPr id="2" name="Title 1"/>
          <p:cNvSpPr>
            <a:spLocks noGrp="1"/>
          </p:cNvSpPr>
          <p:nvPr>
            <p:ph type="ctrTitle"/>
          </p:nvPr>
        </p:nvSpPr>
        <p:spPr>
          <a:xfrm>
            <a:off x="6248400" y="1066803"/>
            <a:ext cx="5752574" cy="3657599"/>
          </a:xfrm>
        </p:spPr>
        <p:txBody>
          <a:bodyPr anchor="b">
            <a:noAutofit/>
          </a:bodyPr>
          <a:lstStyle>
            <a:lvl1pPr algn="l">
              <a:defRPr sz="4500">
                <a:solidFill>
                  <a:schemeClr val="bg1"/>
                </a:solidFill>
                <a:latin typeface="Poppins Black" panose="00000A00000000000000" pitchFamily="2" charset="0"/>
                <a:cs typeface="Poppins Black" panose="00000A00000000000000" pitchFamily="2" charset="0"/>
              </a:defRPr>
            </a:lvl1pPr>
          </a:lstStyle>
          <a:p>
            <a:r>
              <a:rPr lang="en-US" dirty="0"/>
              <a:t>Click to edit Master title style</a:t>
            </a:r>
          </a:p>
        </p:txBody>
      </p:sp>
      <p:sp>
        <p:nvSpPr>
          <p:cNvPr id="3" name="Subtitle 2"/>
          <p:cNvSpPr>
            <a:spLocks noGrp="1"/>
          </p:cNvSpPr>
          <p:nvPr>
            <p:ph type="subTitle" idx="1"/>
          </p:nvPr>
        </p:nvSpPr>
        <p:spPr>
          <a:xfrm>
            <a:off x="6248399" y="5181602"/>
            <a:ext cx="5752573" cy="685798"/>
          </a:xfrm>
        </p:spPr>
        <p:txBody>
          <a:bodyPr>
            <a:noAutofit/>
          </a:bodyPr>
          <a:lstStyle>
            <a:lvl1pPr marL="0" indent="0" algn="l">
              <a:buNone/>
              <a:defRPr sz="1800">
                <a:solidFill>
                  <a:schemeClr val="bg1"/>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dirty="0"/>
              <a:t>Click to edit Master subtitle style</a:t>
            </a:r>
          </a:p>
        </p:txBody>
      </p:sp>
      <p:pic>
        <p:nvPicPr>
          <p:cNvPr id="5" name="Picture 4">
            <a:extLst>
              <a:ext uri="{FF2B5EF4-FFF2-40B4-BE49-F238E27FC236}">
                <a16:creationId xmlns:a16="http://schemas.microsoft.com/office/drawing/2014/main" id="{4C5077CB-3F3C-8A3F-23FE-B050057A295A}"/>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11956" b="1493"/>
          <a:stretch/>
        </p:blipFill>
        <p:spPr>
          <a:xfrm>
            <a:off x="0" y="228600"/>
            <a:ext cx="6172200" cy="6705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B81017CB-A5E5-3516-0D22-3CA604EF0B73}"/>
              </a:ext>
              <a:ext uri="{C183D7F6-B498-43B3-948B-1728B52AA6E4}">
                <adec:decorative xmlns:adec="http://schemas.microsoft.com/office/drawing/2017/decorative" val="1"/>
              </a:ext>
            </a:extLst>
          </p:cNvPr>
          <p:cNvSpPr/>
          <p:nvPr userDrawn="1"/>
        </p:nvSpPr>
        <p:spPr>
          <a:xfrm>
            <a:off x="10063002" y="6274006"/>
            <a:ext cx="1937974" cy="393846"/>
          </a:xfrm>
          <a:custGeom>
            <a:avLst/>
            <a:gdLst/>
            <a:ahLst/>
            <a:cxnLst/>
            <a:rect l="l" t="t" r="r" b="b"/>
            <a:pathLst>
              <a:path w="2906961" h="590769">
                <a:moveTo>
                  <a:pt x="0" y="0"/>
                </a:moveTo>
                <a:lnTo>
                  <a:pt x="2906960" y="0"/>
                </a:lnTo>
                <a:lnTo>
                  <a:pt x="2906960" y="590770"/>
                </a:lnTo>
                <a:lnTo>
                  <a:pt x="0" y="590770"/>
                </a:lnTo>
                <a:lnTo>
                  <a:pt x="0" y="0"/>
                </a:lnTo>
                <a:close/>
              </a:path>
            </a:pathLst>
          </a:custGeom>
          <a:blipFill>
            <a:blip r:embed="rId2"/>
            <a:stretch>
              <a:fillRect/>
            </a:stretch>
          </a:blipFill>
        </p:spPr>
        <p:txBody>
          <a:bodyPr/>
          <a:lstStyle/>
          <a:p>
            <a:endParaRPr lang="en-GB" sz="800" dirty="0"/>
          </a:p>
        </p:txBody>
      </p:sp>
      <p:sp>
        <p:nvSpPr>
          <p:cNvPr id="14" name="AutoShape 5">
            <a:extLst>
              <a:ext uri="{FF2B5EF4-FFF2-40B4-BE49-F238E27FC236}">
                <a16:creationId xmlns:a16="http://schemas.microsoft.com/office/drawing/2014/main" id="{A947BA9D-213B-CE43-C2C8-5A8E5D393D34}"/>
              </a:ext>
              <a:ext uri="{C183D7F6-B498-43B3-948B-1728B52AA6E4}">
                <adec:decorative xmlns:adec="http://schemas.microsoft.com/office/drawing/2017/decorative" val="1"/>
              </a:ext>
            </a:extLst>
          </p:cNvPr>
          <p:cNvSpPr/>
          <p:nvPr userDrawn="1"/>
        </p:nvSpPr>
        <p:spPr>
          <a:xfrm>
            <a:off x="-102334" y="6492875"/>
            <a:ext cx="7309518" cy="0"/>
          </a:xfrm>
          <a:prstGeom prst="line">
            <a:avLst/>
          </a:prstGeom>
          <a:ln w="47625" cap="flat">
            <a:solidFill>
              <a:srgbClr val="830D28"/>
            </a:solidFill>
            <a:prstDash val="solid"/>
            <a:headEnd type="none" w="sm" len="sm"/>
            <a:tailEnd type="none" w="sm" len="sm"/>
          </a:ln>
        </p:spPr>
        <p:txBody>
          <a:bodyPr/>
          <a:lstStyle/>
          <a:p>
            <a:endParaRPr lang="en-GB" sz="800" dirty="0"/>
          </a:p>
        </p:txBody>
      </p:sp>
      <p:pic>
        <p:nvPicPr>
          <p:cNvPr id="16" name="Picture 15">
            <a:extLst>
              <a:ext uri="{FF2B5EF4-FFF2-40B4-BE49-F238E27FC236}">
                <a16:creationId xmlns:a16="http://schemas.microsoft.com/office/drawing/2014/main" id="{A6C3755A-C721-4CA9-C6D1-235C9D4D54F2}"/>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7278" y="6319245"/>
            <a:ext cx="2095629" cy="347260"/>
          </a:xfrm>
          <a:prstGeom prst="rect">
            <a:avLst/>
          </a:prstGeom>
        </p:spPr>
      </p:pic>
      <p:sp>
        <p:nvSpPr>
          <p:cNvPr id="2" name="Title 1"/>
          <p:cNvSpPr>
            <a:spLocks noGrp="1"/>
          </p:cNvSpPr>
          <p:nvPr>
            <p:ph type="title"/>
          </p:nvPr>
        </p:nvSpPr>
        <p:spPr>
          <a:xfrm>
            <a:off x="188399" y="183092"/>
            <a:ext cx="11812577" cy="502708"/>
          </a:xfrm>
        </p:spPr>
        <p:txBody>
          <a:bodyPr anchor="t">
            <a:noAutofit/>
          </a:bodyPr>
          <a:lstStyle>
            <a:lvl1pPr algn="l">
              <a:defRPr sz="3000">
                <a:solidFill>
                  <a:srgbClr val="830D28"/>
                </a:solidFill>
                <a:latin typeface="Poppins Black" panose="00000A00000000000000" pitchFamily="2" charset="0"/>
                <a:cs typeface="Poppins Black" panose="00000A00000000000000" pitchFamily="2" charset="0"/>
              </a:defRPr>
            </a:lvl1pPr>
          </a:lstStyle>
          <a:p>
            <a:r>
              <a:rPr lang="en-US" dirty="0"/>
              <a:t>Click to edit Master title style</a:t>
            </a:r>
          </a:p>
        </p:txBody>
      </p:sp>
      <p:sp>
        <p:nvSpPr>
          <p:cNvPr id="3" name="Content Placeholder 2"/>
          <p:cNvSpPr>
            <a:spLocks noGrp="1"/>
          </p:cNvSpPr>
          <p:nvPr>
            <p:ph idx="1"/>
          </p:nvPr>
        </p:nvSpPr>
        <p:spPr>
          <a:xfrm>
            <a:off x="188399" y="762001"/>
            <a:ext cx="11812577" cy="5410199"/>
          </a:xfrm>
        </p:spPr>
        <p:txBody>
          <a:bodyPr>
            <a:noAutofit/>
          </a:bodyPr>
          <a:lstStyle>
            <a:lvl1pPr marL="0" indent="0">
              <a:buFont typeface="Arial" panose="020B0604020202020204" pitchFamily="34" charset="0"/>
              <a:buNone/>
              <a:defRPr sz="1600">
                <a:latin typeface="Poppins" panose="00000500000000000000" pitchFamily="2" charset="0"/>
                <a:cs typeface="Poppins" panose="00000500000000000000" pitchFamily="2" charset="0"/>
              </a:defRPr>
            </a:lvl1pPr>
            <a:lvl2pPr>
              <a:defRPr sz="1600">
                <a:latin typeface="Poppins" panose="00000500000000000000" pitchFamily="2" charset="0"/>
                <a:cs typeface="Poppins" panose="00000500000000000000" pitchFamily="2" charset="0"/>
              </a:defRPr>
            </a:lvl2pPr>
            <a:lvl3pPr>
              <a:defRPr sz="1600">
                <a:latin typeface="Poppins" panose="00000500000000000000" pitchFamily="2" charset="0"/>
                <a:cs typeface="Poppins" panose="00000500000000000000" pitchFamily="2" charset="0"/>
              </a:defRPr>
            </a:lvl3pPr>
            <a:lvl4pPr>
              <a:defRPr sz="1600">
                <a:latin typeface="Poppins" panose="00000500000000000000" pitchFamily="2" charset="0"/>
                <a:cs typeface="Poppins" panose="00000500000000000000" pitchFamily="2" charset="0"/>
              </a:defRPr>
            </a:lvl4pPr>
            <a:lvl5pPr>
              <a:defRPr sz="1600">
                <a:latin typeface="Poppins" panose="00000500000000000000" pitchFamily="2" charset="0"/>
                <a:cs typeface="Poppins" panose="00000500000000000000" pitchFamily="2" charset="0"/>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lide">
    <p:bg>
      <p:bgPr>
        <a:solidFill>
          <a:srgbClr val="830D28"/>
        </a:solidFill>
        <a:effectLst/>
      </p:bgPr>
    </p:bg>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ED1F8F4A-DCF1-EFAF-2985-4EF2CF36209A}"/>
              </a:ext>
              <a:ext uri="{C183D7F6-B498-43B3-948B-1728B52AA6E4}">
                <adec:decorative xmlns:adec="http://schemas.microsoft.com/office/drawing/2017/decorative" val="1"/>
              </a:ext>
            </a:extLst>
          </p:cNvPr>
          <p:cNvSpPr/>
          <p:nvPr userDrawn="1"/>
        </p:nvSpPr>
        <p:spPr>
          <a:xfrm>
            <a:off x="10063002" y="6284815"/>
            <a:ext cx="1937974" cy="390721"/>
          </a:xfrm>
          <a:custGeom>
            <a:avLst/>
            <a:gdLst/>
            <a:ahLst/>
            <a:cxnLst/>
            <a:rect l="l" t="t" r="r" b="b"/>
            <a:pathLst>
              <a:path w="2906961" h="586081">
                <a:moveTo>
                  <a:pt x="0" y="0"/>
                </a:moveTo>
                <a:lnTo>
                  <a:pt x="2906960" y="0"/>
                </a:lnTo>
                <a:lnTo>
                  <a:pt x="2906960" y="586081"/>
                </a:lnTo>
                <a:lnTo>
                  <a:pt x="0" y="586081"/>
                </a:lnTo>
                <a:lnTo>
                  <a:pt x="0" y="0"/>
                </a:lnTo>
                <a:close/>
              </a:path>
            </a:pathLst>
          </a:custGeom>
          <a:blipFill>
            <a:blip r:embed="rId2"/>
            <a:stretch>
              <a:fillRect/>
            </a:stretch>
          </a:blipFill>
        </p:spPr>
        <p:txBody>
          <a:bodyPr/>
          <a:lstStyle/>
          <a:p>
            <a:endParaRPr lang="en-GB" sz="800" dirty="0"/>
          </a:p>
        </p:txBody>
      </p:sp>
      <p:sp>
        <p:nvSpPr>
          <p:cNvPr id="6" name="AutoShape 3">
            <a:extLst>
              <a:ext uri="{FF2B5EF4-FFF2-40B4-BE49-F238E27FC236}">
                <a16:creationId xmlns:a16="http://schemas.microsoft.com/office/drawing/2014/main" id="{B30E6651-A9A5-FB85-4645-BBC276BF6291}"/>
              </a:ext>
              <a:ext uri="{C183D7F6-B498-43B3-948B-1728B52AA6E4}">
                <adec:decorative xmlns:adec="http://schemas.microsoft.com/office/drawing/2017/decorative" val="1"/>
              </a:ext>
            </a:extLst>
          </p:cNvPr>
          <p:cNvSpPr/>
          <p:nvPr userDrawn="1"/>
        </p:nvSpPr>
        <p:spPr>
          <a:xfrm>
            <a:off x="-102334" y="6492875"/>
            <a:ext cx="7309518" cy="0"/>
          </a:xfrm>
          <a:prstGeom prst="line">
            <a:avLst/>
          </a:prstGeom>
          <a:ln w="47625" cap="flat">
            <a:solidFill>
              <a:srgbClr val="FFFFFF"/>
            </a:solidFill>
            <a:prstDash val="solid"/>
            <a:headEnd type="none" w="sm" len="sm"/>
            <a:tailEnd type="none" w="sm" len="sm"/>
          </a:ln>
        </p:spPr>
        <p:txBody>
          <a:bodyPr/>
          <a:lstStyle/>
          <a:p>
            <a:endParaRPr lang="en-GB" sz="800" dirty="0"/>
          </a:p>
        </p:txBody>
      </p:sp>
      <p:pic>
        <p:nvPicPr>
          <p:cNvPr id="7" name="Picture 6">
            <a:extLst>
              <a:ext uri="{FF2B5EF4-FFF2-40B4-BE49-F238E27FC236}">
                <a16:creationId xmlns:a16="http://schemas.microsoft.com/office/drawing/2014/main" id="{97B1B788-A687-7CAF-FE42-636B0024466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7279" y="6324362"/>
            <a:ext cx="2095629" cy="344579"/>
          </a:xfrm>
          <a:prstGeom prst="rect">
            <a:avLst/>
          </a:prstGeom>
        </p:spPr>
      </p:pic>
      <p:sp>
        <p:nvSpPr>
          <p:cNvPr id="12" name="AutoShape 4">
            <a:extLst>
              <a:ext uri="{FF2B5EF4-FFF2-40B4-BE49-F238E27FC236}">
                <a16:creationId xmlns:a16="http://schemas.microsoft.com/office/drawing/2014/main" id="{FA510C0F-CE38-F178-AC8F-811B06BA8045}"/>
              </a:ext>
              <a:ext uri="{C183D7F6-B498-43B3-948B-1728B52AA6E4}">
                <adec:decorative xmlns:adec="http://schemas.microsoft.com/office/drawing/2017/decorative" val="1"/>
              </a:ext>
            </a:extLst>
          </p:cNvPr>
          <p:cNvSpPr/>
          <p:nvPr userDrawn="1"/>
        </p:nvSpPr>
        <p:spPr>
          <a:xfrm>
            <a:off x="685800" y="3429000"/>
            <a:ext cx="10820400" cy="0"/>
          </a:xfrm>
          <a:prstGeom prst="line">
            <a:avLst/>
          </a:prstGeom>
          <a:ln w="95250" cap="flat">
            <a:solidFill>
              <a:srgbClr val="FFFFFF"/>
            </a:solidFill>
            <a:prstDash val="solid"/>
            <a:headEnd type="none" w="sm" len="sm"/>
            <a:tailEnd type="none" w="sm" len="sm"/>
          </a:ln>
        </p:spPr>
        <p:txBody>
          <a:bodyPr/>
          <a:lstStyle/>
          <a:p>
            <a:endParaRPr lang="en-GB" sz="800" dirty="0"/>
          </a:p>
        </p:txBody>
      </p:sp>
      <p:sp>
        <p:nvSpPr>
          <p:cNvPr id="8" name="Title 1">
            <a:extLst>
              <a:ext uri="{FF2B5EF4-FFF2-40B4-BE49-F238E27FC236}">
                <a16:creationId xmlns:a16="http://schemas.microsoft.com/office/drawing/2014/main" id="{4A4D94D0-FDE7-30D6-ECA4-C1E7AB06F2F6}"/>
              </a:ext>
            </a:extLst>
          </p:cNvPr>
          <p:cNvSpPr>
            <a:spLocks noGrp="1"/>
          </p:cNvSpPr>
          <p:nvPr>
            <p:ph type="ctrTitle"/>
          </p:nvPr>
        </p:nvSpPr>
        <p:spPr>
          <a:xfrm>
            <a:off x="685800" y="2209800"/>
            <a:ext cx="10820400" cy="990600"/>
          </a:xfrm>
        </p:spPr>
        <p:txBody>
          <a:bodyPr anchor="b">
            <a:noAutofit/>
          </a:bodyPr>
          <a:lstStyle>
            <a:lvl1pPr algn="ctr">
              <a:defRPr sz="4500">
                <a:solidFill>
                  <a:schemeClr val="bg1"/>
                </a:solidFill>
                <a:latin typeface="Poppins Black" panose="00000A00000000000000" pitchFamily="2" charset="0"/>
                <a:cs typeface="Poppins Black" panose="00000A00000000000000" pitchFamily="2" charset="0"/>
              </a:defRPr>
            </a:lvl1pPr>
          </a:lstStyle>
          <a:p>
            <a:r>
              <a:rPr lang="en-US" dirty="0"/>
              <a:t>Click to edit Master title style</a:t>
            </a:r>
          </a:p>
        </p:txBody>
      </p:sp>
      <p:sp>
        <p:nvSpPr>
          <p:cNvPr id="9" name="Subtitle 2">
            <a:extLst>
              <a:ext uri="{FF2B5EF4-FFF2-40B4-BE49-F238E27FC236}">
                <a16:creationId xmlns:a16="http://schemas.microsoft.com/office/drawing/2014/main" id="{3BE797B4-46BF-87DC-8493-BC8FE1F17114}"/>
              </a:ext>
            </a:extLst>
          </p:cNvPr>
          <p:cNvSpPr>
            <a:spLocks noGrp="1"/>
          </p:cNvSpPr>
          <p:nvPr>
            <p:ph type="subTitle" idx="1"/>
          </p:nvPr>
        </p:nvSpPr>
        <p:spPr>
          <a:xfrm>
            <a:off x="685800" y="3657600"/>
            <a:ext cx="10820400" cy="1168400"/>
          </a:xfrm>
        </p:spPr>
        <p:txBody>
          <a:bodyPr>
            <a:noAutofit/>
          </a:bodyPr>
          <a:lstStyle>
            <a:lvl1pPr marL="0" indent="0" algn="ctr">
              <a:buNone/>
              <a:defRPr sz="1800">
                <a:solidFill>
                  <a:schemeClr val="bg1"/>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rgbClr val="830D28"/>
        </a:solidFill>
        <a:effectLst/>
      </p:bgPr>
    </p:bg>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ED1F8F4A-DCF1-EFAF-2985-4EF2CF36209A}"/>
              </a:ext>
              <a:ext uri="{C183D7F6-B498-43B3-948B-1728B52AA6E4}">
                <adec:decorative xmlns:adec="http://schemas.microsoft.com/office/drawing/2017/decorative" val="1"/>
              </a:ext>
            </a:extLst>
          </p:cNvPr>
          <p:cNvSpPr/>
          <p:nvPr userDrawn="1"/>
        </p:nvSpPr>
        <p:spPr>
          <a:xfrm>
            <a:off x="10063002" y="6284815"/>
            <a:ext cx="1937974" cy="390721"/>
          </a:xfrm>
          <a:custGeom>
            <a:avLst/>
            <a:gdLst/>
            <a:ahLst/>
            <a:cxnLst/>
            <a:rect l="l" t="t" r="r" b="b"/>
            <a:pathLst>
              <a:path w="2906961" h="586081">
                <a:moveTo>
                  <a:pt x="0" y="0"/>
                </a:moveTo>
                <a:lnTo>
                  <a:pt x="2906960" y="0"/>
                </a:lnTo>
                <a:lnTo>
                  <a:pt x="2906960" y="586081"/>
                </a:lnTo>
                <a:lnTo>
                  <a:pt x="0" y="586081"/>
                </a:lnTo>
                <a:lnTo>
                  <a:pt x="0" y="0"/>
                </a:lnTo>
                <a:close/>
              </a:path>
            </a:pathLst>
          </a:custGeom>
          <a:blipFill>
            <a:blip r:embed="rId2"/>
            <a:stretch>
              <a:fillRect/>
            </a:stretch>
          </a:blipFill>
        </p:spPr>
        <p:txBody>
          <a:bodyPr/>
          <a:lstStyle/>
          <a:p>
            <a:endParaRPr lang="en-GB" sz="800" dirty="0"/>
          </a:p>
        </p:txBody>
      </p:sp>
      <p:sp>
        <p:nvSpPr>
          <p:cNvPr id="6" name="AutoShape 3">
            <a:extLst>
              <a:ext uri="{FF2B5EF4-FFF2-40B4-BE49-F238E27FC236}">
                <a16:creationId xmlns:a16="http://schemas.microsoft.com/office/drawing/2014/main" id="{B30E6651-A9A5-FB85-4645-BBC276BF6291}"/>
              </a:ext>
              <a:ext uri="{C183D7F6-B498-43B3-948B-1728B52AA6E4}">
                <adec:decorative xmlns:adec="http://schemas.microsoft.com/office/drawing/2017/decorative" val="1"/>
              </a:ext>
            </a:extLst>
          </p:cNvPr>
          <p:cNvSpPr/>
          <p:nvPr userDrawn="1"/>
        </p:nvSpPr>
        <p:spPr>
          <a:xfrm>
            <a:off x="-102334" y="6492875"/>
            <a:ext cx="7309518" cy="0"/>
          </a:xfrm>
          <a:prstGeom prst="line">
            <a:avLst/>
          </a:prstGeom>
          <a:ln w="47625" cap="flat">
            <a:solidFill>
              <a:srgbClr val="FFFFFF"/>
            </a:solidFill>
            <a:prstDash val="solid"/>
            <a:headEnd type="none" w="sm" len="sm"/>
            <a:tailEnd type="none" w="sm" len="sm"/>
          </a:ln>
        </p:spPr>
        <p:txBody>
          <a:bodyPr/>
          <a:lstStyle/>
          <a:p>
            <a:endParaRPr lang="en-GB" sz="800" dirty="0"/>
          </a:p>
        </p:txBody>
      </p:sp>
      <p:pic>
        <p:nvPicPr>
          <p:cNvPr id="7" name="Picture 6">
            <a:extLst>
              <a:ext uri="{FF2B5EF4-FFF2-40B4-BE49-F238E27FC236}">
                <a16:creationId xmlns:a16="http://schemas.microsoft.com/office/drawing/2014/main" id="{97B1B788-A687-7CAF-FE42-636B0024466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7279" y="6324362"/>
            <a:ext cx="2095629" cy="344579"/>
          </a:xfrm>
          <a:prstGeom prst="rect">
            <a:avLst/>
          </a:prstGeom>
        </p:spPr>
      </p:pic>
      <p:sp>
        <p:nvSpPr>
          <p:cNvPr id="8" name="Title 1">
            <a:extLst>
              <a:ext uri="{FF2B5EF4-FFF2-40B4-BE49-F238E27FC236}">
                <a16:creationId xmlns:a16="http://schemas.microsoft.com/office/drawing/2014/main" id="{4A4D94D0-FDE7-30D6-ECA4-C1E7AB06F2F6}"/>
              </a:ext>
            </a:extLst>
          </p:cNvPr>
          <p:cNvSpPr>
            <a:spLocks noGrp="1"/>
          </p:cNvSpPr>
          <p:nvPr>
            <p:ph type="ctrTitle" hasCustomPrompt="1"/>
          </p:nvPr>
        </p:nvSpPr>
        <p:spPr>
          <a:xfrm>
            <a:off x="381000" y="189059"/>
            <a:ext cx="11430000" cy="5983139"/>
          </a:xfrm>
        </p:spPr>
        <p:txBody>
          <a:bodyPr anchor="ctr">
            <a:noAutofit/>
          </a:bodyPr>
          <a:lstStyle>
            <a:lvl1pPr algn="ctr">
              <a:defRPr sz="4500">
                <a:solidFill>
                  <a:schemeClr val="bg1"/>
                </a:solidFill>
                <a:latin typeface="Poppins Black" panose="00000A00000000000000" pitchFamily="2" charset="0"/>
                <a:cs typeface="Poppins Black" panose="00000A00000000000000" pitchFamily="2" charset="0"/>
              </a:defRPr>
            </a:lvl1pPr>
          </a:lstStyle>
          <a:p>
            <a:r>
              <a:rPr lang="en-US" dirty="0"/>
              <a:t>Click to edit Master quote style</a:t>
            </a:r>
          </a:p>
        </p:txBody>
      </p:sp>
    </p:spTree>
    <p:extLst>
      <p:ext uri="{BB962C8B-B14F-4D97-AF65-F5344CB8AC3E}">
        <p14:creationId xmlns:p14="http://schemas.microsoft.com/office/powerpoint/2010/main" val="452045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latin typeface="Poppins" panose="00000500000000000000" pitchFamily="2" charset="0"/>
                <a:cs typeface="Poppins" panose="00000500000000000000" pitchFamily="2" charset="0"/>
              </a:defRPr>
            </a:lvl1pPr>
          </a:lstStyle>
          <a:p>
            <a:fld id="{1D8BD707-D9CF-40AE-B4C6-C98DA3205C09}" type="datetimeFigureOut">
              <a:rPr lang="en-US" smtClean="0"/>
              <a:pPr/>
              <a:t>6/23/2025</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latin typeface="Poppins" panose="00000500000000000000" pitchFamily="2" charset="0"/>
                <a:cs typeface="Poppins" panose="00000500000000000000" pitchFamily="2" charset="0"/>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latin typeface="Poppins" panose="00000500000000000000" pitchFamily="2" charset="0"/>
                <a:cs typeface="Poppins" panose="00000500000000000000" pitchFamily="2"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txStyles>
    <p:titleStyle>
      <a:lvl1pPr algn="ctr" defTabSz="609630" rtl="0" eaLnBrk="1" latinLnBrk="0" hangingPunct="1">
        <a:spcBef>
          <a:spcPct val="0"/>
        </a:spcBef>
        <a:buNone/>
        <a:defRPr sz="2933" kern="1200">
          <a:solidFill>
            <a:schemeClr val="tx1"/>
          </a:solidFill>
          <a:latin typeface="Poppins" panose="00000500000000000000" pitchFamily="2" charset="0"/>
          <a:ea typeface="+mj-ea"/>
          <a:cs typeface="Poppins" panose="00000500000000000000" pitchFamily="2" charset="0"/>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Poppins" panose="00000500000000000000" pitchFamily="2" charset="0"/>
          <a:ea typeface="+mn-ea"/>
          <a:cs typeface="Poppins" panose="00000500000000000000" pitchFamily="2" charset="0"/>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Poppins" panose="00000500000000000000" pitchFamily="2" charset="0"/>
          <a:ea typeface="+mn-ea"/>
          <a:cs typeface="Poppins" panose="00000500000000000000" pitchFamily="2" charset="0"/>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Poppins" panose="00000500000000000000" pitchFamily="2" charset="0"/>
          <a:ea typeface="+mn-ea"/>
          <a:cs typeface="Poppins" panose="00000500000000000000" pitchFamily="2" charset="0"/>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Poppins" panose="00000500000000000000" pitchFamily="2" charset="0"/>
          <a:ea typeface="+mn-ea"/>
          <a:cs typeface="Poppins" panose="00000500000000000000" pitchFamily="2" charset="0"/>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Poppins" panose="00000500000000000000" pitchFamily="2" charset="0"/>
          <a:ea typeface="+mn-ea"/>
          <a:cs typeface="Poppins" panose="00000500000000000000" pitchFamily="2" charset="0"/>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orms.office.com/Pages/ResponsePage.aspx?id=hxj0rDe900WeZUfN5I3IWuNXVqNVsK9ApJ9idYYvKLhURTNRRk9HUjkzQUFQQjFZRzZOVElJRVJXWC4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GBW@worcestershire.gov.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jgibbs@worcestershire.gov.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3EB7-85AD-6F92-C3DD-0304EA66738D}"/>
              </a:ext>
            </a:extLst>
          </p:cNvPr>
          <p:cNvSpPr>
            <a:spLocks noGrp="1"/>
          </p:cNvSpPr>
          <p:nvPr>
            <p:ph type="ctrTitle"/>
          </p:nvPr>
        </p:nvSpPr>
        <p:spPr>
          <a:xfrm>
            <a:off x="6248400" y="533400"/>
            <a:ext cx="5752574" cy="4191003"/>
          </a:xfrm>
        </p:spPr>
        <p:txBody>
          <a:bodyPr/>
          <a:lstStyle/>
          <a:p>
            <a:r>
              <a:rPr lang="en-GB" dirty="0"/>
              <a:t>Get Worcestershire Working Strategy</a:t>
            </a:r>
          </a:p>
        </p:txBody>
      </p:sp>
      <p:sp>
        <p:nvSpPr>
          <p:cNvPr id="3" name="Subtitle 2">
            <a:extLst>
              <a:ext uri="{FF2B5EF4-FFF2-40B4-BE49-F238E27FC236}">
                <a16:creationId xmlns:a16="http://schemas.microsoft.com/office/drawing/2014/main" id="{A022E533-CF4E-FA6C-F1F3-EDACA56B9170}"/>
              </a:ext>
            </a:extLst>
          </p:cNvPr>
          <p:cNvSpPr>
            <a:spLocks noGrp="1"/>
          </p:cNvSpPr>
          <p:nvPr>
            <p:ph type="subTitle" idx="1"/>
          </p:nvPr>
        </p:nvSpPr>
        <p:spPr/>
        <p:txBody>
          <a:bodyPr/>
          <a:lstStyle/>
          <a:p>
            <a:r>
              <a:rPr lang="en-GB" dirty="0"/>
              <a:t>Stakeholder Engagement Online Engagement Pack</a:t>
            </a:r>
          </a:p>
        </p:txBody>
      </p:sp>
    </p:spTree>
    <p:extLst>
      <p:ext uri="{BB962C8B-B14F-4D97-AF65-F5344CB8AC3E}">
        <p14:creationId xmlns:p14="http://schemas.microsoft.com/office/powerpoint/2010/main" val="241787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80904-D064-2F78-6266-E13753F52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5EF67-B1F4-AA48-D2BB-A1D468A8E451}"/>
              </a:ext>
            </a:extLst>
          </p:cNvPr>
          <p:cNvSpPr>
            <a:spLocks noGrp="1"/>
          </p:cNvSpPr>
          <p:nvPr>
            <p:ph type="title"/>
          </p:nvPr>
        </p:nvSpPr>
        <p:spPr/>
        <p:txBody>
          <a:bodyPr/>
          <a:lstStyle/>
          <a:p>
            <a:r>
              <a:rPr lang="en-GB" dirty="0"/>
              <a:t>In summary – page 3</a:t>
            </a:r>
            <a:br>
              <a:rPr lang="en-GB" dirty="0"/>
            </a:br>
            <a:br>
              <a:rPr lang="en-GB" dirty="0"/>
            </a:br>
            <a:endParaRPr lang="en-GB" dirty="0"/>
          </a:p>
        </p:txBody>
      </p:sp>
      <p:sp>
        <p:nvSpPr>
          <p:cNvPr id="3" name="Content Placeholder 2">
            <a:extLst>
              <a:ext uri="{FF2B5EF4-FFF2-40B4-BE49-F238E27FC236}">
                <a16:creationId xmlns:a16="http://schemas.microsoft.com/office/drawing/2014/main" id="{DFB8D3AF-A926-9F1F-1BBB-30E5A0ADB19C}"/>
              </a:ext>
            </a:extLst>
          </p:cNvPr>
          <p:cNvSpPr>
            <a:spLocks noGrp="1"/>
          </p:cNvSpPr>
          <p:nvPr>
            <p:ph idx="1"/>
          </p:nvPr>
        </p:nvSpPr>
        <p:spPr/>
        <p:txBody>
          <a:bodyPr vert="horz" lIns="91440" tIns="45720" rIns="91440" bIns="45720" rtlCol="0" anchor="t">
            <a:noAutofit/>
          </a:bodyPr>
          <a:lstStyle/>
          <a:p>
            <a:r>
              <a:rPr lang="en-US" b="1" dirty="0"/>
              <a:t>Employer Challenges</a:t>
            </a:r>
          </a:p>
          <a:p>
            <a:endParaRPr lang="en-US" b="1" dirty="0"/>
          </a:p>
          <a:p>
            <a:r>
              <a:rPr lang="en-US" dirty="0"/>
              <a:t>Employers across the county report difficulties in recruiting the skills they need. However:</a:t>
            </a:r>
          </a:p>
          <a:p>
            <a:endParaRPr lang="en-US" dirty="0"/>
          </a:p>
          <a:p>
            <a:pPr marL="285750" indent="-285750">
              <a:buFont typeface="Arial" panose="020B0604020202020204" pitchFamily="34" charset="0"/>
              <a:buChar char="•"/>
            </a:pPr>
            <a:r>
              <a:rPr lang="en-US" dirty="0">
                <a:latin typeface="Poppins"/>
                <a:cs typeface="Poppins"/>
              </a:rPr>
              <a:t>Many lack long-term strategies for workforce development and have low investment in training.</a:t>
            </a:r>
          </a:p>
          <a:p>
            <a:pPr marL="285750" indent="-285750">
              <a:buFont typeface="Arial" panose="020B0604020202020204" pitchFamily="34" charset="0"/>
              <a:buChar char="•"/>
            </a:pPr>
            <a:r>
              <a:rPr lang="en-US" dirty="0">
                <a:latin typeface="Poppins"/>
                <a:cs typeface="Poppins"/>
              </a:rPr>
              <a:t>There is limited investment in succession planning and staff upskilling, which hampers both productivity and resilience. </a:t>
            </a:r>
            <a:endParaRPr lang="en-US" dirty="0"/>
          </a:p>
          <a:p>
            <a:pPr marL="285750" indent="-285750">
              <a:buFont typeface="Arial" panose="020B0604020202020204" pitchFamily="34" charset="0"/>
              <a:buChar char="•"/>
            </a:pPr>
            <a:r>
              <a:rPr lang="en-US" dirty="0">
                <a:latin typeface="Poppins"/>
                <a:cs typeface="Poppins"/>
              </a:rPr>
              <a:t>Investment in automation and digital products are lower than national and regional.  This could relate to the large number of micro employers,  not having the means to invest.  </a:t>
            </a:r>
          </a:p>
          <a:p>
            <a:pPr marL="285750" indent="-285750">
              <a:buFont typeface="Arial" panose="020B0604020202020204" pitchFamily="34" charset="0"/>
              <a:buChar char="•"/>
            </a:pPr>
            <a:r>
              <a:rPr lang="en-US" dirty="0">
                <a:latin typeface="Poppins"/>
                <a:cs typeface="Poppins"/>
              </a:rPr>
              <a:t>Employers report not being able to find the skills they need in the current Worcestershire education footprint, which is likely driven by diversity of need.</a:t>
            </a:r>
            <a:endParaRPr lang="en-US" dirty="0"/>
          </a:p>
          <a:p>
            <a:endParaRPr lang="en-GB" dirty="0"/>
          </a:p>
        </p:txBody>
      </p:sp>
    </p:spTree>
    <p:extLst>
      <p:ext uri="{BB962C8B-B14F-4D97-AF65-F5344CB8AC3E}">
        <p14:creationId xmlns:p14="http://schemas.microsoft.com/office/powerpoint/2010/main" val="87521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7765-9AD0-75CD-7FAE-D0A581C4017E}"/>
              </a:ext>
            </a:extLst>
          </p:cNvPr>
          <p:cNvSpPr>
            <a:spLocks noGrp="1"/>
          </p:cNvSpPr>
          <p:nvPr>
            <p:ph type="title"/>
          </p:nvPr>
        </p:nvSpPr>
        <p:spPr/>
        <p:txBody>
          <a:bodyPr/>
          <a:lstStyle/>
          <a:p>
            <a:r>
              <a:rPr lang="en-GB" dirty="0"/>
              <a:t>Current landscape - positives </a:t>
            </a:r>
          </a:p>
        </p:txBody>
      </p:sp>
      <p:graphicFrame>
        <p:nvGraphicFramePr>
          <p:cNvPr id="4" name="Diagram 3" descr="Relationships are strong in Worcestershire – NHS , DWP , Local Government,  Employability Providers, Schools, FE and Training/Apprenticeship Providers.&#10; Focus on Young People has supported to understand the challenge , whilst resource has been limited, outcomes have been strong across Youth Hubs, Apprenticeships and Early Careers work.&#10;Worcestershire hosts three committed FE colleges with a variety of specialisms which provide a good spread of curriculum but the focus is lacking in adult provision&#10;Worcestershire’s HE provision matches the key sectors of our economy – Education, Healthcare and Local Government&#10;Worcestershire understands the challenges but our ability to address is always limited by size and funding&#10;Business engagement is good and we have strong mechanisms to continue to develop in this space&#10;Data suggests we are within the 80% employment rate but there are pockets of challenges to address&#10;">
            <a:extLst>
              <a:ext uri="{FF2B5EF4-FFF2-40B4-BE49-F238E27FC236}">
                <a16:creationId xmlns:a16="http://schemas.microsoft.com/office/drawing/2014/main" id="{6B04CF0A-FF62-DE06-8749-1F37BE6B32C3}"/>
              </a:ext>
            </a:extLst>
          </p:cNvPr>
          <p:cNvGraphicFramePr/>
          <p:nvPr>
            <p:extLst>
              <p:ext uri="{D42A27DB-BD31-4B8C-83A1-F6EECF244321}">
                <p14:modId xmlns:p14="http://schemas.microsoft.com/office/powerpoint/2010/main" val="143956261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11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061D-6934-AC38-BDBF-1BDF07F3D2B3}"/>
              </a:ext>
            </a:extLst>
          </p:cNvPr>
          <p:cNvSpPr>
            <a:spLocks noGrp="1"/>
          </p:cNvSpPr>
          <p:nvPr>
            <p:ph type="title"/>
          </p:nvPr>
        </p:nvSpPr>
        <p:spPr/>
        <p:txBody>
          <a:bodyPr/>
          <a:lstStyle/>
          <a:p>
            <a:r>
              <a:rPr lang="en-GB" dirty="0"/>
              <a:t>Current landscape – challenges and gaps  </a:t>
            </a:r>
          </a:p>
        </p:txBody>
      </p:sp>
      <p:graphicFrame>
        <p:nvGraphicFramePr>
          <p:cNvPr id="4" name="Content Placeholder 3" descr="Challenges&#10; Limited Funding, only touching sides of challenges creating limited ability to address all issues, creating silos, gaps and duplication in agendas &#10; Limited provision – see above&#10; Multiple front doors and confusing access points&#10; Fragmented system – Health , Public Health, LA , DWP etc&#10; Short term funding and programmes&#10; SME Landscape of employers , lots of asks and lots of employers ! &#10; High demand for limited services i.e. Health &#10; GDPR used as a barrier to join the system up around the individual.&#10; Challenges in accessing transportation and its cost.&#10; Need for more holistic and intensive support &#10; Multiple “support” systems between partners fragmenting support landscape&#10; Need more education provision in certain vocations.&#10;Gaps &#10; Joint messaging – Each partner is communicating with employers in a piecemeal way through their lense. &#10; Employers not  having the capacity or resources to support the individual employee.   &#10; Need more delivery in localities, as the local challenges are different and ability to flex support is limited&#10; Careers advice availability and quality varies&#10; Education engagement offer for NEETs is variable &#10; Further integration of services to aid identifying those inactive residents&#10; Holistic practices or need for more social prescribing from health professionals.&#10; Lack of Adult Skills offer to upskill in county and lack of desire/incentive to upskill &#10; Understanding of skills needs of employers in the county&#10; Consideration of inactivity on a long held Worcs economic policy pursuing  high skilled / high paid jobs. ">
            <a:extLst>
              <a:ext uri="{FF2B5EF4-FFF2-40B4-BE49-F238E27FC236}">
                <a16:creationId xmlns:a16="http://schemas.microsoft.com/office/drawing/2014/main" id="{3AA6767D-282D-7029-2233-EF7E74C1E074}"/>
              </a:ext>
            </a:extLst>
          </p:cNvPr>
          <p:cNvGraphicFramePr>
            <a:graphicFrameLocks noGrp="1"/>
          </p:cNvGraphicFramePr>
          <p:nvPr>
            <p:ph idx="1"/>
            <p:extLst>
              <p:ext uri="{D42A27DB-BD31-4B8C-83A1-F6EECF244321}">
                <p14:modId xmlns:p14="http://schemas.microsoft.com/office/powerpoint/2010/main" val="1486846862"/>
              </p:ext>
            </p:extLst>
          </p:nvPr>
        </p:nvGraphicFramePr>
        <p:xfrm>
          <a:off x="188913" y="762000"/>
          <a:ext cx="1181258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222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BB07-963B-E074-AB29-1193110EE05F}"/>
              </a:ext>
            </a:extLst>
          </p:cNvPr>
          <p:cNvSpPr>
            <a:spLocks noGrp="1"/>
          </p:cNvSpPr>
          <p:nvPr>
            <p:ph type="title"/>
          </p:nvPr>
        </p:nvSpPr>
        <p:spPr/>
        <p:txBody>
          <a:bodyPr/>
          <a:lstStyle/>
          <a:p>
            <a:r>
              <a:rPr lang="en-GB" dirty="0"/>
              <a:t>Current Landscape of Support </a:t>
            </a:r>
          </a:p>
        </p:txBody>
      </p:sp>
      <p:pic>
        <p:nvPicPr>
          <p:cNvPr id="109" name="Content Placeholder 108" descr="Flowchart titled “Youth Employment &amp; Opportunities” showing two main pathways: **Technical** (T-Levels, Apprenticeships, Higher Technical Levels, Other Tech Qualifications) and **Academic** (A-Levels, University). Young people not in education, employment, or training (NEET) can access support through services such as Careers Worcs, Local Authority (LA) Support Teams, Worcestershire Apprenticeships (WA), and the Careers Hub Community of Practice. Additional support includes SENDIASS, the National Careers Service, Youth Hubs, local activity, VCSE provision, and STEM Primary initiatives. Diagram highlights the range of support available across education, careers, and wellbeing services.&#10;">
            <a:extLst>
              <a:ext uri="{FF2B5EF4-FFF2-40B4-BE49-F238E27FC236}">
                <a16:creationId xmlns:a16="http://schemas.microsoft.com/office/drawing/2014/main" id="{3E1381E1-98D4-1F8F-7DBE-CD06ECA096C0}"/>
              </a:ext>
            </a:extLst>
          </p:cNvPr>
          <p:cNvPicPr>
            <a:picLocks noGrp="1" noChangeAspect="1"/>
          </p:cNvPicPr>
          <p:nvPr>
            <p:ph idx="1"/>
          </p:nvPr>
        </p:nvPicPr>
        <p:blipFill>
          <a:blip r:embed="rId3"/>
          <a:stretch>
            <a:fillRect/>
          </a:stretch>
        </p:blipFill>
        <p:spPr>
          <a:xfrm>
            <a:off x="381000" y="838200"/>
            <a:ext cx="4352192" cy="5143500"/>
          </a:xfrm>
          <a:prstGeom prst="rect">
            <a:avLst/>
          </a:prstGeom>
        </p:spPr>
      </p:pic>
      <p:pic>
        <p:nvPicPr>
          <p:cNvPr id="110" name="Picture 109" descr="Diagram titled &quot;Adult Skills&quot; presenting pathways and options for adult learners. It includes two vertical columns of opportunities:&#10;&#10;* **Left column:** DfE Bootcamps, Vocational Adult Courses, Higher Technical Levels, and Other Technical Qualifications.&#10;* **Right column:** Adult Learning, Degree Pathways, Post-Degree Education, and Industry-Led routes.&#10;&#10;At the bottom, &quot;MBacc&quot; is mentioned, suggesting a modular or overarching adult skills framework. The diagram highlights a wide range of technical, academic, and career-focused upskilling routes for adults.&#10;">
            <a:extLst>
              <a:ext uri="{FF2B5EF4-FFF2-40B4-BE49-F238E27FC236}">
                <a16:creationId xmlns:a16="http://schemas.microsoft.com/office/drawing/2014/main" id="{CDDDBA8B-23EA-7E61-E114-E666FFA87E1B}"/>
              </a:ext>
            </a:extLst>
          </p:cNvPr>
          <p:cNvPicPr>
            <a:picLocks noChangeAspect="1"/>
          </p:cNvPicPr>
          <p:nvPr/>
        </p:nvPicPr>
        <p:blipFill>
          <a:blip r:embed="rId4"/>
          <a:stretch>
            <a:fillRect/>
          </a:stretch>
        </p:blipFill>
        <p:spPr>
          <a:xfrm>
            <a:off x="4998028" y="716973"/>
            <a:ext cx="2178714" cy="6858000"/>
          </a:xfrm>
          <a:prstGeom prst="rect">
            <a:avLst/>
          </a:prstGeom>
        </p:spPr>
      </p:pic>
      <p:pic>
        <p:nvPicPr>
          <p:cNvPr id="111" name="Picture 110" descr="Flowchart titled “Inclusive Employment” showing support routes for individuals who are unemployed, economically inactive, employed, or self-employed—particularly those affected by health and disability.&#10;&#10;* **Unemployed pathway** includes: Restart Scheme, Sector-Based Work Academy Programme, Employment Advisors (EAs) in NHS Talking Therapies, Intensive Personalised Employment Support, IPS Drugs &amp; Alcohol, and Work Well.&#10;* **Economically inactive with health/disability**: Supported by Work Well and Access to Work.&#10;* **Employed individuals** with health needs: Also supported by Access to Work.&#10;* **Self-employed individuals**: Access support like Skills Boost.&#10;* **Additional support services** listed: National Careers Service, Skills Boost, VCSE provision, Local Activity, and JobCentre Plus.&#10;&#10;The diagram highlights the wide network of employment-focused services for inclusive access to work across all employment statuses.&#10;">
            <a:extLst>
              <a:ext uri="{FF2B5EF4-FFF2-40B4-BE49-F238E27FC236}">
                <a16:creationId xmlns:a16="http://schemas.microsoft.com/office/drawing/2014/main" id="{F35D8DAE-E680-0548-3021-AE1A45BC6B54}"/>
              </a:ext>
            </a:extLst>
          </p:cNvPr>
          <p:cNvPicPr>
            <a:picLocks noChangeAspect="1"/>
          </p:cNvPicPr>
          <p:nvPr/>
        </p:nvPicPr>
        <p:blipFill>
          <a:blip r:embed="rId5"/>
          <a:stretch>
            <a:fillRect/>
          </a:stretch>
        </p:blipFill>
        <p:spPr>
          <a:xfrm>
            <a:off x="7176742" y="675409"/>
            <a:ext cx="4900653" cy="5387446"/>
          </a:xfrm>
          <a:prstGeom prst="rect">
            <a:avLst/>
          </a:prstGeom>
        </p:spPr>
      </p:pic>
    </p:spTree>
    <p:extLst>
      <p:ext uri="{BB962C8B-B14F-4D97-AF65-F5344CB8AC3E}">
        <p14:creationId xmlns:p14="http://schemas.microsoft.com/office/powerpoint/2010/main" val="241345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C3F5-81A3-1466-A3B3-05DF6906B42A}"/>
              </a:ext>
              <a:ext uri="{C183D7F6-B498-43B3-948B-1728B52AA6E4}">
                <adec:decorative xmlns:adec="http://schemas.microsoft.com/office/drawing/2017/decorative" val="1"/>
              </a:ext>
            </a:extLst>
          </p:cNvPr>
          <p:cNvSpPr>
            <a:spLocks noGrp="1"/>
          </p:cNvSpPr>
          <p:nvPr>
            <p:ph type="title"/>
          </p:nvPr>
        </p:nvSpPr>
        <p:spPr>
          <a:xfrm>
            <a:off x="188399" y="183092"/>
            <a:ext cx="11812577" cy="502708"/>
          </a:xfrm>
        </p:spPr>
        <p:txBody>
          <a:bodyPr anchor="ctr">
            <a:normAutofit/>
          </a:bodyPr>
          <a:lstStyle/>
          <a:p>
            <a:pPr>
              <a:lnSpc>
                <a:spcPct val="90000"/>
              </a:lnSpc>
            </a:pPr>
            <a:r>
              <a:rPr lang="en-GB" sz="2800" dirty="0"/>
              <a:t>Start your Response </a:t>
            </a:r>
          </a:p>
        </p:txBody>
      </p:sp>
      <p:sp>
        <p:nvSpPr>
          <p:cNvPr id="3" name="Content Placeholder 2">
            <a:extLst>
              <a:ext uri="{FF2B5EF4-FFF2-40B4-BE49-F238E27FC236}">
                <a16:creationId xmlns:a16="http://schemas.microsoft.com/office/drawing/2014/main" id="{A25A80CB-D249-F2FF-57D2-846D039402DB}"/>
              </a:ext>
              <a:ext uri="{C183D7F6-B498-43B3-948B-1728B52AA6E4}">
                <adec:decorative xmlns:adec="http://schemas.microsoft.com/office/drawing/2017/decorative" val="1"/>
              </a:ext>
            </a:extLst>
          </p:cNvPr>
          <p:cNvSpPr>
            <a:spLocks noGrp="1"/>
          </p:cNvSpPr>
          <p:nvPr>
            <p:ph idx="1"/>
          </p:nvPr>
        </p:nvSpPr>
        <p:spPr>
          <a:xfrm>
            <a:off x="6189937" y="762001"/>
            <a:ext cx="5811038" cy="5410199"/>
          </a:xfrm>
        </p:spPr>
        <p:txBody>
          <a:bodyPr>
            <a:normAutofit/>
          </a:bodyPr>
          <a:lstStyle/>
          <a:p>
            <a:r>
              <a:rPr lang="en-GB" sz="2400" dirty="0"/>
              <a:t>To assist us with your thoughts please scan the QR Code or view the Consultation Questionnaire through the following link :-</a:t>
            </a:r>
          </a:p>
          <a:p>
            <a:endParaRPr lang="en-GB" sz="2400" dirty="0"/>
          </a:p>
          <a:p>
            <a:endParaRPr lang="en-GB" sz="2400" dirty="0"/>
          </a:p>
          <a:p>
            <a:r>
              <a:rPr lang="en-GB" sz="2400" dirty="0">
                <a:hlinkClick r:id="rId2"/>
              </a:rPr>
              <a:t>Get Worcestershire Working </a:t>
            </a:r>
            <a:endParaRPr lang="en-GB" sz="2400" dirty="0"/>
          </a:p>
        </p:txBody>
      </p:sp>
      <p:pic>
        <p:nvPicPr>
          <p:cNvPr id="7" name="Picture 6">
            <a:extLst>
              <a:ext uri="{FF2B5EF4-FFF2-40B4-BE49-F238E27FC236}">
                <a16:creationId xmlns:a16="http://schemas.microsoft.com/office/drawing/2014/main" id="{8E9AF1C3-07CC-F9E7-F316-EB9651F4DB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3" b="7366"/>
          <a:stretch>
            <a:fillRect/>
          </a:stretch>
        </p:blipFill>
        <p:spPr>
          <a:xfrm>
            <a:off x="188399" y="762001"/>
            <a:ext cx="5811038" cy="5410199"/>
          </a:xfrm>
          <a:prstGeom prst="rect">
            <a:avLst/>
          </a:prstGeom>
          <a:noFill/>
        </p:spPr>
      </p:pic>
    </p:spTree>
    <p:extLst>
      <p:ext uri="{BB962C8B-B14F-4D97-AF65-F5344CB8AC3E}">
        <p14:creationId xmlns:p14="http://schemas.microsoft.com/office/powerpoint/2010/main" val="276432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E98C-7B28-434F-EEC2-31E1AA17FAB8}"/>
              </a:ext>
            </a:extLst>
          </p:cNvPr>
          <p:cNvSpPr>
            <a:spLocks noGrp="1"/>
          </p:cNvSpPr>
          <p:nvPr>
            <p:ph type="title"/>
          </p:nvPr>
        </p:nvSpPr>
        <p:spPr/>
        <p:txBody>
          <a:bodyPr/>
          <a:lstStyle/>
          <a:p>
            <a:r>
              <a:rPr lang="en-GB" dirty="0"/>
              <a:t>Questions 3-6 within Form </a:t>
            </a:r>
          </a:p>
        </p:txBody>
      </p:sp>
      <p:sp>
        <p:nvSpPr>
          <p:cNvPr id="3" name="Content Placeholder 2">
            <a:extLst>
              <a:ext uri="{FF2B5EF4-FFF2-40B4-BE49-F238E27FC236}">
                <a16:creationId xmlns:a16="http://schemas.microsoft.com/office/drawing/2014/main" id="{73B9542B-DD5D-3F57-5942-E6BE91695E5F}"/>
              </a:ext>
            </a:extLst>
          </p:cNvPr>
          <p:cNvSpPr>
            <a:spLocks noGrp="1"/>
          </p:cNvSpPr>
          <p:nvPr>
            <p:ph idx="1"/>
          </p:nvPr>
        </p:nvSpPr>
        <p:spPr>
          <a:xfrm>
            <a:off x="188399" y="994272"/>
            <a:ext cx="11812577" cy="5410199"/>
          </a:xfrm>
        </p:spPr>
        <p:txBody>
          <a:bodyPr vert="horz" lIns="91440" tIns="45720" rIns="91440" bIns="45720" rtlCol="0" anchor="t">
            <a:noAutofit/>
          </a:bodyPr>
          <a:lstStyle/>
          <a:p>
            <a:pPr marL="342900" indent="-342900">
              <a:buAutoNum type="arabicPeriod"/>
            </a:pPr>
            <a:r>
              <a:rPr lang="en-GB" sz="2800" dirty="0">
                <a:latin typeface="Poppins"/>
                <a:cs typeface="Poppins"/>
              </a:rPr>
              <a:t>Is this your experience of the Worcestershire employment support system?</a:t>
            </a:r>
            <a:endParaRPr lang="en-US" dirty="0">
              <a:latin typeface="Poppins"/>
              <a:cs typeface="Poppins"/>
            </a:endParaRPr>
          </a:p>
          <a:p>
            <a:pPr marL="342900" indent="-342900">
              <a:buAutoNum type="arabicPeriod"/>
            </a:pPr>
            <a:endParaRPr lang="en-GB" sz="2800" dirty="0">
              <a:latin typeface="Poppins"/>
              <a:cs typeface="Poppins"/>
            </a:endParaRPr>
          </a:p>
          <a:p>
            <a:r>
              <a:rPr lang="en-GB" sz="2800" dirty="0">
                <a:latin typeface="Poppins"/>
                <a:cs typeface="Poppins"/>
              </a:rPr>
              <a:t>2. Logic chains and assumptions – Do you think any of these are  incorrect assumptions or draw the wrong conclusions from the data / analysis? </a:t>
            </a:r>
            <a:endParaRPr lang="en-GB" dirty="0">
              <a:latin typeface="Poppins"/>
              <a:cs typeface="Poppins"/>
            </a:endParaRPr>
          </a:p>
          <a:p>
            <a:endParaRPr lang="en-GB" sz="2800" dirty="0"/>
          </a:p>
          <a:p>
            <a:r>
              <a:rPr lang="en-GB" sz="2800" dirty="0">
                <a:latin typeface="Poppins"/>
                <a:cs typeface="Poppins"/>
              </a:rPr>
              <a:t>3. What is missing from this assessment?</a:t>
            </a:r>
            <a:endParaRPr lang="en-GB" sz="2800" dirty="0"/>
          </a:p>
          <a:p>
            <a:endParaRPr lang="en-GB" sz="2800" dirty="0"/>
          </a:p>
          <a:p>
            <a:r>
              <a:rPr lang="en-GB" sz="2800" dirty="0">
                <a:latin typeface="Poppins"/>
                <a:cs typeface="Poppins"/>
              </a:rPr>
              <a:t>4. What is your role in landscape?  What action (s) would you be prepared to commit to, to make the situation better?  </a:t>
            </a:r>
            <a:endParaRPr lang="en-GB" sz="2800" dirty="0"/>
          </a:p>
        </p:txBody>
      </p:sp>
    </p:spTree>
    <p:extLst>
      <p:ext uri="{BB962C8B-B14F-4D97-AF65-F5344CB8AC3E}">
        <p14:creationId xmlns:p14="http://schemas.microsoft.com/office/powerpoint/2010/main" val="256830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48D7-7747-413B-02E4-865EA8CD0483}"/>
              </a:ext>
            </a:extLst>
          </p:cNvPr>
          <p:cNvSpPr>
            <a:spLocks noGrp="1"/>
          </p:cNvSpPr>
          <p:nvPr>
            <p:ph type="ctrTitle"/>
          </p:nvPr>
        </p:nvSpPr>
        <p:spPr/>
        <p:txBody>
          <a:bodyPr/>
          <a:lstStyle/>
          <a:p>
            <a:r>
              <a:rPr lang="en-GB" dirty="0"/>
              <a:t>Priorities</a:t>
            </a:r>
          </a:p>
        </p:txBody>
      </p:sp>
      <p:sp>
        <p:nvSpPr>
          <p:cNvPr id="3" name="Subtitle 2">
            <a:extLst>
              <a:ext uri="{FF2B5EF4-FFF2-40B4-BE49-F238E27FC236}">
                <a16:creationId xmlns:a16="http://schemas.microsoft.com/office/drawing/2014/main" id="{B878EDC1-A932-BD46-15D6-98F1F0FEBA80}"/>
              </a:ext>
            </a:extLst>
          </p:cNvPr>
          <p:cNvSpPr>
            <a:spLocks noGrp="1"/>
          </p:cNvSpPr>
          <p:nvPr>
            <p:ph type="subTitle" idx="1"/>
          </p:nvPr>
        </p:nvSpPr>
        <p:spPr/>
        <p:txBody>
          <a:bodyPr/>
          <a:lstStyle/>
          <a:p>
            <a:r>
              <a:rPr lang="en-GB" dirty="0"/>
              <a:t>Short Term – 12 – 24 months</a:t>
            </a:r>
          </a:p>
          <a:p>
            <a:r>
              <a:rPr lang="en-GB" dirty="0"/>
              <a:t>Long Term – 24 months – 10 years </a:t>
            </a:r>
          </a:p>
        </p:txBody>
      </p:sp>
    </p:spTree>
    <p:extLst>
      <p:ext uri="{BB962C8B-B14F-4D97-AF65-F5344CB8AC3E}">
        <p14:creationId xmlns:p14="http://schemas.microsoft.com/office/powerpoint/2010/main" val="415188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A532A-7BB6-042D-A877-ECE8949F3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9817C-5C4F-34DD-C6FC-EAFAF05F2F3A}"/>
              </a:ext>
            </a:extLst>
          </p:cNvPr>
          <p:cNvSpPr>
            <a:spLocks noGrp="1"/>
          </p:cNvSpPr>
          <p:nvPr>
            <p:ph type="title"/>
          </p:nvPr>
        </p:nvSpPr>
        <p:spPr/>
        <p:txBody>
          <a:bodyPr/>
          <a:lstStyle/>
          <a:p>
            <a:r>
              <a:rPr lang="en-GB" dirty="0"/>
              <a:t>Short Term Priorities </a:t>
            </a:r>
          </a:p>
        </p:txBody>
      </p:sp>
      <p:graphicFrame>
        <p:nvGraphicFramePr>
          <p:cNvPr id="3" name="Diagram 2" descr="Visual list showing five strategic priority areas, each in a white box with a pink background ribbon:&#10;&#10;1. Youth Employment and Transitions&#10;2. Inclusive and Healthy Workforces&#10;3. Skills Development and Adult Learning&#10;4. Employer and System Integration&#10;5. Infrastructure and Accessibility&#10;&#10;The layout suggests these are focus areas for workforce planning or economic development strategy.&#10;">
            <a:extLst>
              <a:ext uri="{FF2B5EF4-FFF2-40B4-BE49-F238E27FC236}">
                <a16:creationId xmlns:a16="http://schemas.microsoft.com/office/drawing/2014/main" id="{85E0BD2F-C9E9-C4EC-862B-F0E32F39EF34}"/>
              </a:ext>
            </a:extLst>
          </p:cNvPr>
          <p:cNvGraphicFramePr/>
          <p:nvPr>
            <p:extLst>
              <p:ext uri="{D42A27DB-BD31-4B8C-83A1-F6EECF244321}">
                <p14:modId xmlns:p14="http://schemas.microsoft.com/office/powerpoint/2010/main" val="705455486"/>
              </p:ext>
            </p:extLst>
          </p:nvPr>
        </p:nvGraphicFramePr>
        <p:xfrm>
          <a:off x="2032000" y="719667"/>
          <a:ext cx="9398000" cy="537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599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80BB-3720-5EF4-29C9-65C4381E12CB}"/>
              </a:ext>
            </a:extLst>
          </p:cNvPr>
          <p:cNvSpPr>
            <a:spLocks noGrp="1"/>
          </p:cNvSpPr>
          <p:nvPr>
            <p:ph type="title"/>
          </p:nvPr>
        </p:nvSpPr>
        <p:spPr/>
        <p:txBody>
          <a:bodyPr/>
          <a:lstStyle/>
          <a:p>
            <a:r>
              <a:rPr lang="en-GB" dirty="0"/>
              <a:t>Short Term Priorities – The Detail  1-2</a:t>
            </a:r>
          </a:p>
        </p:txBody>
      </p:sp>
      <p:sp>
        <p:nvSpPr>
          <p:cNvPr id="3" name="Content Placeholder 2">
            <a:extLst>
              <a:ext uri="{FF2B5EF4-FFF2-40B4-BE49-F238E27FC236}">
                <a16:creationId xmlns:a16="http://schemas.microsoft.com/office/drawing/2014/main" id="{1B64E72A-BDE0-B4C9-94DD-EB2A1B41123F}"/>
              </a:ext>
            </a:extLst>
          </p:cNvPr>
          <p:cNvSpPr>
            <a:spLocks noGrp="1"/>
          </p:cNvSpPr>
          <p:nvPr>
            <p:ph idx="1"/>
          </p:nvPr>
        </p:nvSpPr>
        <p:spPr/>
        <p:txBody>
          <a:bodyPr/>
          <a:lstStyle/>
          <a:p>
            <a:pPr>
              <a:lnSpc>
                <a:spcPct val="115000"/>
              </a:lnSpc>
              <a:spcAft>
                <a:spcPts val="800"/>
              </a:spcAft>
              <a:buNone/>
            </a:pPr>
            <a:r>
              <a:rPr lang="en-GB" b="1" kern="100" dirty="0">
                <a:solidFill>
                  <a:srgbClr val="830D28"/>
                </a:solidFill>
                <a:effectLst/>
                <a:ea typeface="Aptos" panose="020B0004020202020204" pitchFamily="34" charset="0"/>
              </a:rPr>
              <a:t>1. Youth Employment and Transitions</a:t>
            </a:r>
          </a:p>
          <a:p>
            <a:pPr>
              <a:lnSpc>
                <a:spcPct val="115000"/>
              </a:lnSpc>
              <a:spcAft>
                <a:spcPts val="800"/>
              </a:spcAft>
              <a:buNone/>
            </a:pPr>
            <a:r>
              <a:rPr lang="en-GB" kern="100" dirty="0">
                <a:effectLst/>
                <a:ea typeface="Aptos" panose="020B0004020202020204" pitchFamily="34" charset="0"/>
              </a:rPr>
              <a:t>Focuses on supporting young people through education-to-work transitions and early career development.</a:t>
            </a: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Young people 16–24 – Engage and move into work – Deliver UKSPF/Youth Hubs</a:t>
            </a: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Provide greater levels of transition support at key transition points (e.g., Post-16 and Post-18) for all young people.</a:t>
            </a:r>
          </a:p>
          <a:p>
            <a:pPr marL="342900" lvl="0" indent="-342900">
              <a:lnSpc>
                <a:spcPct val="115000"/>
              </a:lnSpc>
              <a:buFont typeface="Aptos" panose="020B0004020202020204" pitchFamily="34" charset="0"/>
              <a:buChar char="•"/>
            </a:pPr>
            <a:r>
              <a:rPr lang="en-GB" kern="100" dirty="0">
                <a:ea typeface="Aptos" panose="020B0004020202020204" pitchFamily="34" charset="0"/>
              </a:rPr>
              <a:t>Focus on delivering the Modern Work experience programme for young people</a:t>
            </a:r>
            <a:endParaRPr lang="en-GB" kern="100" dirty="0">
              <a:effectLst/>
              <a:ea typeface="Aptos" panose="020B0004020202020204" pitchFamily="34" charset="0"/>
            </a:endParaRPr>
          </a:p>
          <a:p>
            <a:pPr marL="342900" lvl="0" indent="-342900">
              <a:lnSpc>
                <a:spcPct val="115000"/>
              </a:lnSpc>
              <a:spcAft>
                <a:spcPts val="800"/>
              </a:spcAft>
              <a:buFont typeface="Aptos" panose="020B0004020202020204" pitchFamily="34" charset="0"/>
              <a:buChar char="•"/>
            </a:pPr>
            <a:r>
              <a:rPr lang="en-GB" kern="100" dirty="0">
                <a:effectLst/>
                <a:ea typeface="Aptos" panose="020B0004020202020204" pitchFamily="34" charset="0"/>
              </a:rPr>
              <a:t>Continue to develop system partnerships to improve value for money and outcomes for residents – e.g. NEET strategy</a:t>
            </a:r>
          </a:p>
          <a:p>
            <a:pPr>
              <a:lnSpc>
                <a:spcPct val="115000"/>
              </a:lnSpc>
              <a:spcAft>
                <a:spcPts val="800"/>
              </a:spcAft>
              <a:buNone/>
            </a:pPr>
            <a:r>
              <a:rPr lang="en-GB" b="1" kern="100" dirty="0">
                <a:solidFill>
                  <a:srgbClr val="830D28"/>
                </a:solidFill>
                <a:effectLst/>
                <a:ea typeface="Aptos" panose="020B0004020202020204" pitchFamily="34" charset="0"/>
              </a:rPr>
              <a:t>2. Employer and System Integration</a:t>
            </a:r>
          </a:p>
          <a:p>
            <a:pPr>
              <a:lnSpc>
                <a:spcPct val="115000"/>
              </a:lnSpc>
              <a:spcAft>
                <a:spcPts val="800"/>
              </a:spcAft>
              <a:buNone/>
            </a:pPr>
            <a:r>
              <a:rPr lang="en-GB" kern="100" dirty="0">
                <a:effectLst/>
                <a:ea typeface="Aptos" panose="020B0004020202020204" pitchFamily="34" charset="0"/>
              </a:rPr>
              <a:t>Focuses on embedding services within existing structures and improving coordination.</a:t>
            </a: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Embed the Jobs and Careers services into DWP sites </a:t>
            </a:r>
            <a:r>
              <a:rPr lang="en-GB" kern="100" dirty="0">
                <a:ea typeface="Aptos" panose="020B0004020202020204" pitchFamily="34" charset="0"/>
              </a:rPr>
              <a:t>,</a:t>
            </a:r>
            <a:r>
              <a:rPr lang="en-GB" kern="100" dirty="0">
                <a:effectLst/>
                <a:ea typeface="Aptos" panose="020B0004020202020204" pitchFamily="34" charset="0"/>
              </a:rPr>
              <a:t>offices and other locations. </a:t>
            </a: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Develop the information available to residents and employers around services within the county (e.g., WGH and Community Services Directory)</a:t>
            </a:r>
          </a:p>
          <a:p>
            <a:pPr marL="342900" lvl="0" indent="-342900">
              <a:lnSpc>
                <a:spcPct val="115000"/>
              </a:lnSpc>
              <a:spcAft>
                <a:spcPts val="800"/>
              </a:spcAft>
              <a:buFont typeface="Aptos" panose="020B0004020202020204" pitchFamily="34" charset="0"/>
              <a:buChar char="•"/>
            </a:pPr>
            <a:r>
              <a:rPr lang="en-GB" kern="100" dirty="0">
                <a:effectLst/>
                <a:ea typeface="Aptos" panose="020B0004020202020204" pitchFamily="34" charset="0"/>
              </a:rPr>
              <a:t>Continue to develop system partnerships to improve value for money and outcomes for residents</a:t>
            </a:r>
          </a:p>
          <a:p>
            <a:pPr marL="342900" lvl="0" indent="-342900">
              <a:lnSpc>
                <a:spcPct val="115000"/>
              </a:lnSpc>
              <a:spcAft>
                <a:spcPts val="800"/>
              </a:spcAft>
              <a:buFont typeface="Aptos" panose="020B0004020202020204" pitchFamily="34" charset="0"/>
              <a:buChar char="•"/>
            </a:pPr>
            <a:endParaRPr lang="en-GB" b="1" kern="100" dirty="0">
              <a:solidFill>
                <a:srgbClr val="830D28"/>
              </a:solidFill>
              <a:effectLst/>
              <a:ea typeface="Aptos" panose="020B0004020202020204" pitchFamily="34" charset="0"/>
            </a:endParaRPr>
          </a:p>
          <a:p>
            <a:endParaRPr lang="en-GB" dirty="0"/>
          </a:p>
        </p:txBody>
      </p:sp>
    </p:spTree>
    <p:extLst>
      <p:ext uri="{BB962C8B-B14F-4D97-AF65-F5344CB8AC3E}">
        <p14:creationId xmlns:p14="http://schemas.microsoft.com/office/powerpoint/2010/main" val="28371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294A-A6B2-654B-1E53-C528C698F63C}"/>
              </a:ext>
            </a:extLst>
          </p:cNvPr>
          <p:cNvSpPr>
            <a:spLocks noGrp="1"/>
          </p:cNvSpPr>
          <p:nvPr>
            <p:ph type="title"/>
          </p:nvPr>
        </p:nvSpPr>
        <p:spPr/>
        <p:txBody>
          <a:bodyPr/>
          <a:lstStyle/>
          <a:p>
            <a:r>
              <a:rPr lang="en-GB" dirty="0"/>
              <a:t>Short Term Priorities – The Detail 3-4 </a:t>
            </a:r>
          </a:p>
        </p:txBody>
      </p:sp>
      <p:sp>
        <p:nvSpPr>
          <p:cNvPr id="3" name="Content Placeholder 2">
            <a:extLst>
              <a:ext uri="{FF2B5EF4-FFF2-40B4-BE49-F238E27FC236}">
                <a16:creationId xmlns:a16="http://schemas.microsoft.com/office/drawing/2014/main" id="{F4DF4CC9-2BD5-26DE-585F-D5DBD38399AC}"/>
              </a:ext>
            </a:extLst>
          </p:cNvPr>
          <p:cNvSpPr>
            <a:spLocks noGrp="1"/>
          </p:cNvSpPr>
          <p:nvPr>
            <p:ph idx="1"/>
          </p:nvPr>
        </p:nvSpPr>
        <p:spPr>
          <a:xfrm>
            <a:off x="188399" y="685801"/>
            <a:ext cx="12003601" cy="5486400"/>
          </a:xfrm>
        </p:spPr>
        <p:txBody>
          <a:bodyPr/>
          <a:lstStyle/>
          <a:p>
            <a:pPr>
              <a:lnSpc>
                <a:spcPct val="115000"/>
              </a:lnSpc>
              <a:spcAft>
                <a:spcPts val="800"/>
              </a:spcAft>
              <a:buNone/>
            </a:pPr>
            <a:r>
              <a:rPr lang="en-GB" b="1" kern="100" dirty="0">
                <a:solidFill>
                  <a:srgbClr val="830D28"/>
                </a:solidFill>
                <a:ea typeface="Aptos" panose="020B0004020202020204" pitchFamily="34" charset="0"/>
              </a:rPr>
              <a:t>3</a:t>
            </a:r>
            <a:r>
              <a:rPr lang="en-GB" b="1" kern="100" dirty="0">
                <a:solidFill>
                  <a:srgbClr val="830D28"/>
                </a:solidFill>
                <a:effectLst/>
                <a:ea typeface="Aptos" panose="020B0004020202020204" pitchFamily="34" charset="0"/>
              </a:rPr>
              <a:t>. Inclusive and Healthy Workforces</a:t>
            </a:r>
          </a:p>
          <a:p>
            <a:pPr>
              <a:lnSpc>
                <a:spcPct val="115000"/>
              </a:lnSpc>
              <a:spcAft>
                <a:spcPts val="800"/>
              </a:spcAft>
              <a:buNone/>
            </a:pPr>
            <a:r>
              <a:rPr lang="en-GB" kern="100" dirty="0">
                <a:effectLst/>
                <a:ea typeface="Aptos" panose="020B0004020202020204" pitchFamily="34" charset="0"/>
              </a:rPr>
              <a:t>Aims to create supportive, accessible, and inclusive employment environments.</a:t>
            </a: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Inclusive Workforces – Grow the numbers of healthy and inclusive workplaces for employees in the county</a:t>
            </a: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Embed focus on supporting individuals with health conditions and disabilities through national programmes i.e..  Connect to Work</a:t>
            </a:r>
          </a:p>
          <a:p>
            <a:pPr marL="342900" lvl="0" indent="-342900">
              <a:lnSpc>
                <a:spcPct val="115000"/>
              </a:lnSpc>
              <a:buFont typeface="Aptos" panose="020B0004020202020204" pitchFamily="34" charset="0"/>
              <a:buChar char="•"/>
            </a:pPr>
            <a:r>
              <a:rPr lang="en-GB" kern="100" dirty="0">
                <a:ea typeface="Aptos" panose="020B0004020202020204" pitchFamily="34" charset="0"/>
              </a:rPr>
              <a:t>Increase the levels of Disability Confident Employers in Worcestershire. </a:t>
            </a:r>
            <a:endParaRPr lang="en-GB" kern="100" dirty="0">
              <a:effectLst/>
              <a:ea typeface="Aptos" panose="020B0004020202020204" pitchFamily="34" charset="0"/>
            </a:endParaRP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Deliver the WorkWell Vanguard for Worcestershire, secure funding for 2026 onwards</a:t>
            </a: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Improve visibility and awareness of support from health services to employment services</a:t>
            </a:r>
          </a:p>
          <a:p>
            <a:pPr marL="342900" lvl="0" indent="-342900">
              <a:lnSpc>
                <a:spcPct val="115000"/>
              </a:lnSpc>
              <a:spcAft>
                <a:spcPts val="800"/>
              </a:spcAft>
              <a:buFont typeface="Aptos" panose="020B0004020202020204" pitchFamily="34" charset="0"/>
              <a:buChar char="•"/>
            </a:pPr>
            <a:r>
              <a:rPr lang="en-GB" kern="100" dirty="0">
                <a:effectLst/>
                <a:ea typeface="Aptos" panose="020B0004020202020204" pitchFamily="34" charset="0"/>
              </a:rPr>
              <a:t>Understand the physical health touchpoints where residents where support could be offered support i.e.. (e.g. Fit Notes)</a:t>
            </a:r>
          </a:p>
          <a:p>
            <a:pPr>
              <a:lnSpc>
                <a:spcPct val="115000"/>
              </a:lnSpc>
              <a:spcAft>
                <a:spcPts val="800"/>
              </a:spcAft>
              <a:buNone/>
            </a:pPr>
            <a:r>
              <a:rPr lang="en-GB" b="1" kern="100" dirty="0">
                <a:solidFill>
                  <a:srgbClr val="830D28"/>
                </a:solidFill>
                <a:effectLst/>
                <a:ea typeface="Aptos" panose="020B0004020202020204" pitchFamily="34" charset="0"/>
              </a:rPr>
              <a:t> 4 . Skills Development and Adult Learning</a:t>
            </a:r>
          </a:p>
          <a:p>
            <a:pPr>
              <a:lnSpc>
                <a:spcPct val="115000"/>
              </a:lnSpc>
              <a:spcAft>
                <a:spcPts val="800"/>
              </a:spcAft>
              <a:buNone/>
            </a:pPr>
            <a:r>
              <a:rPr lang="en-GB" kern="100" dirty="0">
                <a:effectLst/>
                <a:ea typeface="Aptos" panose="020B0004020202020204" pitchFamily="34" charset="0"/>
              </a:rPr>
              <a:t>Targets upskilling and reskilling the adult population to meet economic needs.</a:t>
            </a: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Adult Skills Offer – Launch “Think Skills</a:t>
            </a:r>
            <a:r>
              <a:rPr lang="en-GB" kern="100" dirty="0">
                <a:ea typeface="Aptos" panose="020B0004020202020204" pitchFamily="34" charset="0"/>
              </a:rPr>
              <a:t> Worcestershire”</a:t>
            </a:r>
            <a:r>
              <a:rPr lang="en-GB" kern="100" dirty="0">
                <a:effectLst/>
                <a:ea typeface="Aptos" panose="020B0004020202020204" pitchFamily="34" charset="0"/>
              </a:rPr>
              <a:t> </a:t>
            </a:r>
            <a:r>
              <a:rPr lang="en-GB" kern="100" dirty="0">
                <a:ea typeface="Aptos" panose="020B0004020202020204" pitchFamily="34" charset="0"/>
              </a:rPr>
              <a:t>&amp;</a:t>
            </a:r>
            <a:r>
              <a:rPr lang="en-GB" kern="100" dirty="0">
                <a:effectLst/>
                <a:ea typeface="Aptos" panose="020B0004020202020204" pitchFamily="34" charset="0"/>
              </a:rPr>
              <a:t> work with colleges to deliver a greater training offer</a:t>
            </a: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Continue to grow the DfE Skills Bootcamps programme and successful outcomes into employment</a:t>
            </a:r>
          </a:p>
          <a:p>
            <a:pPr marL="342900" lvl="0" indent="-342900">
              <a:lnSpc>
                <a:spcPct val="115000"/>
              </a:lnSpc>
              <a:buFont typeface="Aptos" panose="020B0004020202020204" pitchFamily="34" charset="0"/>
              <a:buChar char="•"/>
            </a:pPr>
            <a:r>
              <a:rPr lang="en-GB" kern="100" dirty="0">
                <a:effectLst/>
                <a:ea typeface="Aptos" panose="020B0004020202020204" pitchFamily="34" charset="0"/>
              </a:rPr>
              <a:t>Embed the Local Skills Improvement Plan into Worcestershire and gain greater understanding of workforce needs</a:t>
            </a:r>
          </a:p>
          <a:p>
            <a:pPr marL="342900" lvl="0" indent="-342900">
              <a:lnSpc>
                <a:spcPct val="115000"/>
              </a:lnSpc>
              <a:spcAft>
                <a:spcPts val="800"/>
              </a:spcAft>
              <a:buFont typeface="Aptos" panose="020B0004020202020204" pitchFamily="34" charset="0"/>
              <a:buChar char="•"/>
            </a:pPr>
            <a:r>
              <a:rPr lang="en-GB" kern="100" dirty="0">
                <a:effectLst/>
                <a:ea typeface="Aptos" panose="020B0004020202020204" pitchFamily="34" charset="0"/>
              </a:rPr>
              <a:t>Develop the countywide Talent and Skills Pledge for Worcestershire</a:t>
            </a:r>
          </a:p>
          <a:p>
            <a:pPr>
              <a:lnSpc>
                <a:spcPct val="115000"/>
              </a:lnSpc>
              <a:spcAft>
                <a:spcPts val="800"/>
              </a:spcAft>
              <a:buNone/>
            </a:pPr>
            <a:r>
              <a:rPr lang="en-GB" b="1" kern="100" dirty="0">
                <a:solidFill>
                  <a:srgbClr val="830D28"/>
                </a:solidFill>
                <a:effectLst/>
                <a:ea typeface="Aptos" panose="020B0004020202020204" pitchFamily="34" charset="0"/>
              </a:rPr>
              <a:t> </a:t>
            </a:r>
          </a:p>
          <a:p>
            <a:endParaRPr lang="en-GB" dirty="0"/>
          </a:p>
        </p:txBody>
      </p:sp>
    </p:spTree>
    <p:extLst>
      <p:ext uri="{BB962C8B-B14F-4D97-AF65-F5344CB8AC3E}">
        <p14:creationId xmlns:p14="http://schemas.microsoft.com/office/powerpoint/2010/main" val="295987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48E9-65A9-41DA-3B21-7B219899AEB9}"/>
              </a:ext>
            </a:extLst>
          </p:cNvPr>
          <p:cNvSpPr>
            <a:spLocks noGrp="1"/>
          </p:cNvSpPr>
          <p:nvPr>
            <p:ph type="title"/>
          </p:nvPr>
        </p:nvSpPr>
        <p:spPr/>
        <p:txBody>
          <a:bodyPr/>
          <a:lstStyle/>
          <a:p>
            <a:r>
              <a:rPr lang="en-GB" dirty="0"/>
              <a:t>Get Worcestershire Working Plan </a:t>
            </a:r>
          </a:p>
        </p:txBody>
      </p:sp>
      <p:sp>
        <p:nvSpPr>
          <p:cNvPr id="3" name="Content Placeholder 2">
            <a:extLst>
              <a:ext uri="{FF2B5EF4-FFF2-40B4-BE49-F238E27FC236}">
                <a16:creationId xmlns:a16="http://schemas.microsoft.com/office/drawing/2014/main" id="{9EC29213-C200-67D4-1902-3BADF4833FD3}"/>
              </a:ext>
            </a:extLst>
          </p:cNvPr>
          <p:cNvSpPr>
            <a:spLocks noGrp="1"/>
          </p:cNvSpPr>
          <p:nvPr>
            <p:ph idx="1"/>
          </p:nvPr>
        </p:nvSpPr>
        <p:spPr>
          <a:xfrm>
            <a:off x="184935" y="990600"/>
            <a:ext cx="11812577" cy="5410199"/>
          </a:xfrm>
        </p:spPr>
        <p:txBody>
          <a:bodyPr vert="horz" lIns="91440" tIns="45720" rIns="91440" bIns="45720" rtlCol="0" anchor="t">
            <a:noAutofit/>
          </a:bodyPr>
          <a:lstStyle/>
          <a:p>
            <a:pPr marL="285750" indent="-285750">
              <a:buFontTx/>
              <a:buChar char="-"/>
            </a:pPr>
            <a:r>
              <a:rPr lang="en-GB" sz="2400" dirty="0">
                <a:latin typeface="Poppins"/>
                <a:cs typeface="Poppins"/>
              </a:rPr>
              <a:t>Whole support system approach to tackling labour market participation (employment, unemployment and economic activity) and progression in work (earnings and job quality) to achieve an 80% employment rate. </a:t>
            </a:r>
          </a:p>
          <a:p>
            <a:pPr marL="285750" indent="-285750">
              <a:buFontTx/>
              <a:buChar char="-"/>
            </a:pPr>
            <a:endParaRPr lang="en-GB" sz="2400" dirty="0"/>
          </a:p>
          <a:p>
            <a:pPr marL="285750" indent="-285750">
              <a:buFontTx/>
              <a:buChar char="-"/>
            </a:pPr>
            <a:r>
              <a:rPr lang="en-GB" sz="2400" dirty="0">
                <a:latin typeface="Poppins"/>
                <a:cs typeface="Poppins"/>
              </a:rPr>
              <a:t>10-year plan outline priorities for next 12 -24 months alongside steps to achieving longer term objectives. To be published in September 2025. Reviewed Annually. </a:t>
            </a:r>
          </a:p>
          <a:p>
            <a:pPr marL="285750" indent="-285750">
              <a:buFontTx/>
              <a:buChar char="-"/>
            </a:pPr>
            <a:endParaRPr lang="en-GB" sz="2400" dirty="0"/>
          </a:p>
          <a:p>
            <a:pPr marL="285750" indent="-285750">
              <a:buFontTx/>
              <a:buChar char="-"/>
            </a:pPr>
            <a:r>
              <a:rPr lang="en-GB" sz="2400" dirty="0">
                <a:latin typeface="Poppins"/>
                <a:cs typeface="Poppins"/>
              </a:rPr>
              <a:t>To create shared understanding of the challenges, to manage and align provision , identify action , support better integration of the support system and set strategy to inform Government of need for future investments.</a:t>
            </a:r>
          </a:p>
          <a:p>
            <a:endParaRPr lang="en-GB" dirty="0"/>
          </a:p>
          <a:p>
            <a:pPr marL="285750" indent="-285750">
              <a:buFontTx/>
              <a:buChar char="-"/>
            </a:pPr>
            <a:endParaRPr lang="en-GB" dirty="0"/>
          </a:p>
        </p:txBody>
      </p:sp>
    </p:spTree>
    <p:extLst>
      <p:ext uri="{BB962C8B-B14F-4D97-AF65-F5344CB8AC3E}">
        <p14:creationId xmlns:p14="http://schemas.microsoft.com/office/powerpoint/2010/main" val="204137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4A31-96E2-ABEA-1B34-7D72877933CD}"/>
              </a:ext>
            </a:extLst>
          </p:cNvPr>
          <p:cNvSpPr>
            <a:spLocks noGrp="1"/>
          </p:cNvSpPr>
          <p:nvPr>
            <p:ph type="title"/>
          </p:nvPr>
        </p:nvSpPr>
        <p:spPr/>
        <p:txBody>
          <a:bodyPr/>
          <a:lstStyle/>
          <a:p>
            <a:r>
              <a:rPr lang="en-GB" dirty="0"/>
              <a:t>Short Term Priorities – The Detail 5 </a:t>
            </a:r>
          </a:p>
        </p:txBody>
      </p:sp>
      <p:sp>
        <p:nvSpPr>
          <p:cNvPr id="3" name="Content Placeholder 2">
            <a:extLst>
              <a:ext uri="{FF2B5EF4-FFF2-40B4-BE49-F238E27FC236}">
                <a16:creationId xmlns:a16="http://schemas.microsoft.com/office/drawing/2014/main" id="{EE7E1B70-87E1-E15C-064B-60BBBF7E7AA9}"/>
              </a:ext>
            </a:extLst>
          </p:cNvPr>
          <p:cNvSpPr>
            <a:spLocks noGrp="1"/>
          </p:cNvSpPr>
          <p:nvPr>
            <p:ph idx="1"/>
          </p:nvPr>
        </p:nvSpPr>
        <p:spPr/>
        <p:txBody>
          <a:bodyPr/>
          <a:lstStyle/>
          <a:p>
            <a:pPr>
              <a:lnSpc>
                <a:spcPct val="115000"/>
              </a:lnSpc>
              <a:spcAft>
                <a:spcPts val="800"/>
              </a:spcAft>
              <a:buNone/>
            </a:pPr>
            <a:r>
              <a:rPr lang="en-GB" b="1" kern="100" dirty="0">
                <a:solidFill>
                  <a:srgbClr val="830D28"/>
                </a:solidFill>
                <a:effectLst/>
                <a:ea typeface="Aptos" panose="020B0004020202020204" pitchFamily="34" charset="0"/>
              </a:rPr>
              <a:t> 5. Infrastructure and Accessibility</a:t>
            </a:r>
          </a:p>
          <a:p>
            <a:pPr>
              <a:lnSpc>
                <a:spcPct val="115000"/>
              </a:lnSpc>
              <a:spcAft>
                <a:spcPts val="800"/>
              </a:spcAft>
              <a:buNone/>
            </a:pPr>
            <a:r>
              <a:rPr lang="en-GB" kern="100" dirty="0">
                <a:effectLst/>
                <a:ea typeface="Aptos" panose="020B0004020202020204" pitchFamily="34" charset="0"/>
              </a:rPr>
              <a:t>Addresses physical and systemic barriers to employment.</a:t>
            </a:r>
          </a:p>
          <a:p>
            <a:pPr marL="342900" lvl="0" indent="-342900">
              <a:lnSpc>
                <a:spcPct val="115000"/>
              </a:lnSpc>
              <a:spcAft>
                <a:spcPts val="800"/>
              </a:spcAft>
              <a:buFont typeface="Aptos" panose="020B0004020202020204" pitchFamily="34" charset="0"/>
              <a:buChar char="•"/>
            </a:pPr>
            <a:r>
              <a:rPr lang="en-GB" kern="100" dirty="0">
                <a:effectLst/>
                <a:ea typeface="Aptos" panose="020B0004020202020204" pitchFamily="34" charset="0"/>
              </a:rPr>
              <a:t>Transport Review – Use findings to understand barriers to entry for potential employees and access to industrial estates across the county</a:t>
            </a:r>
          </a:p>
          <a:p>
            <a:pPr marL="342900" lvl="0" indent="-342900">
              <a:lnSpc>
                <a:spcPct val="115000"/>
              </a:lnSpc>
              <a:spcAft>
                <a:spcPts val="800"/>
              </a:spcAft>
              <a:buFont typeface="Aptos" panose="020B0004020202020204" pitchFamily="34" charset="0"/>
              <a:buChar char="•"/>
            </a:pPr>
            <a:r>
              <a:rPr lang="en-GB" kern="100" dirty="0">
                <a:ea typeface="Aptos" panose="020B0004020202020204" pitchFamily="34" charset="0"/>
              </a:rPr>
              <a:t>HM Government Reforms – Deliver and support reforms from Government whilst continuing to consider agenda and impacts, embed into workstreams across partners i.e. Youth Employment Guarantee, Local Government Reforms, ICB Clustering, DWP Reforming of Jobcentres etc.</a:t>
            </a:r>
          </a:p>
          <a:p>
            <a:pPr marL="342900" lvl="0" indent="-342900">
              <a:lnSpc>
                <a:spcPct val="115000"/>
              </a:lnSpc>
              <a:spcAft>
                <a:spcPts val="800"/>
              </a:spcAft>
              <a:buFont typeface="Aptos" panose="020B0004020202020204" pitchFamily="34" charset="0"/>
              <a:buChar char="•"/>
            </a:pPr>
            <a:r>
              <a:rPr lang="en-GB" kern="100" dirty="0">
                <a:ea typeface="Aptos" panose="020B0004020202020204" pitchFamily="34" charset="0"/>
              </a:rPr>
              <a:t>Create new approach to funding and procurement - </a:t>
            </a:r>
            <a:r>
              <a:rPr lang="en-GB" kern="100" dirty="0">
                <a:effectLst/>
                <a:ea typeface="Aptos" panose="020B0004020202020204" pitchFamily="34" charset="0"/>
              </a:rPr>
              <a:t>Seek Funding for 202</a:t>
            </a:r>
            <a:r>
              <a:rPr lang="en-GB" kern="100" dirty="0">
                <a:ea typeface="Aptos" panose="020B0004020202020204" pitchFamily="34" charset="0"/>
              </a:rPr>
              <a:t>6 and beyond, whilst creating new structures for partnership approach, improving integration into geography and reduce duplication, silos etc.</a:t>
            </a:r>
          </a:p>
          <a:p>
            <a:pPr lvl="0">
              <a:lnSpc>
                <a:spcPct val="115000"/>
              </a:lnSpc>
              <a:spcAft>
                <a:spcPts val="800"/>
              </a:spcAft>
            </a:pPr>
            <a:endParaRPr lang="en-GB" kern="100" dirty="0">
              <a:effectLst/>
              <a:ea typeface="Aptos" panose="020B0004020202020204" pitchFamily="34" charset="0"/>
            </a:endParaRPr>
          </a:p>
          <a:p>
            <a:endParaRPr lang="en-GB" dirty="0"/>
          </a:p>
        </p:txBody>
      </p:sp>
    </p:spTree>
    <p:extLst>
      <p:ext uri="{BB962C8B-B14F-4D97-AF65-F5344CB8AC3E}">
        <p14:creationId xmlns:p14="http://schemas.microsoft.com/office/powerpoint/2010/main" val="323463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BA36-2883-8A6D-E45C-6A834963F479}"/>
              </a:ext>
            </a:extLst>
          </p:cNvPr>
          <p:cNvSpPr>
            <a:spLocks noGrp="1"/>
          </p:cNvSpPr>
          <p:nvPr>
            <p:ph type="title"/>
          </p:nvPr>
        </p:nvSpPr>
        <p:spPr/>
        <p:txBody>
          <a:bodyPr/>
          <a:lstStyle/>
          <a:p>
            <a:r>
              <a:rPr lang="en-GB" dirty="0"/>
              <a:t>Proposed Long Term Priorities - overview </a:t>
            </a:r>
          </a:p>
        </p:txBody>
      </p:sp>
      <p:graphicFrame>
        <p:nvGraphicFramePr>
          <p:cNvPr id="4" name="Content Placeholder 3" descr="Grid of eight maroon boxes outlining key strategic goals for employment and skills in Worcestershire:&#10;&#10;1. Create holistic and integrated support systems.&#10;2. Improve efficiency through standardisation and system changes.&#10;3. Increase employer engagement and workforce development.&#10;4. Enhance careers and employment support for young people.&#10;5. Develop an inclusive economy with tailored employment and skills approaches.&#10;6. Strengthen adult skill levels.&#10;7. Secure funding to expand Worcestershire’s skills and employment offer.&#10;8. Understand the impact of good employment on residents' health.&#10;&#10;These goals reflect priorities for regional workforce and skills development.&#10;">
            <a:extLst>
              <a:ext uri="{FF2B5EF4-FFF2-40B4-BE49-F238E27FC236}">
                <a16:creationId xmlns:a16="http://schemas.microsoft.com/office/drawing/2014/main" id="{41C1533C-2BCC-956A-23A6-A81134FB19B4}"/>
              </a:ext>
            </a:extLst>
          </p:cNvPr>
          <p:cNvGraphicFramePr>
            <a:graphicFrameLocks noGrp="1"/>
          </p:cNvGraphicFramePr>
          <p:nvPr>
            <p:ph idx="1"/>
            <p:extLst>
              <p:ext uri="{D42A27DB-BD31-4B8C-83A1-F6EECF244321}">
                <p14:modId xmlns:p14="http://schemas.microsoft.com/office/powerpoint/2010/main" val="3636497103"/>
              </p:ext>
            </p:extLst>
          </p:nvPr>
        </p:nvGraphicFramePr>
        <p:xfrm>
          <a:off x="188913" y="762000"/>
          <a:ext cx="1181258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80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DD362-1BEE-617A-CEE2-B5EC3C7A0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1A2D6-CAAF-75BE-ED39-54D9723FF307}"/>
              </a:ext>
            </a:extLst>
          </p:cNvPr>
          <p:cNvSpPr>
            <a:spLocks noGrp="1"/>
          </p:cNvSpPr>
          <p:nvPr>
            <p:ph type="title"/>
          </p:nvPr>
        </p:nvSpPr>
        <p:spPr/>
        <p:txBody>
          <a:bodyPr/>
          <a:lstStyle/>
          <a:p>
            <a:r>
              <a:rPr lang="en-GB" dirty="0"/>
              <a:t>Proposed Long Term Priorities 1-2 </a:t>
            </a:r>
          </a:p>
        </p:txBody>
      </p:sp>
      <p:sp>
        <p:nvSpPr>
          <p:cNvPr id="5" name="Content Placeholder 4">
            <a:extLst>
              <a:ext uri="{FF2B5EF4-FFF2-40B4-BE49-F238E27FC236}">
                <a16:creationId xmlns:a16="http://schemas.microsoft.com/office/drawing/2014/main" id="{F5AB62F3-A3D8-D68C-5691-505DFD08080F}"/>
              </a:ext>
            </a:extLst>
          </p:cNvPr>
          <p:cNvSpPr>
            <a:spLocks noGrp="1"/>
          </p:cNvSpPr>
          <p:nvPr>
            <p:ph idx="1"/>
          </p:nvPr>
        </p:nvSpPr>
        <p:spPr/>
        <p:txBody>
          <a:bodyPr/>
          <a:lstStyle/>
          <a:p>
            <a:pPr>
              <a:lnSpc>
                <a:spcPct val="115000"/>
              </a:lnSpc>
              <a:spcAft>
                <a:spcPts val="800"/>
              </a:spcAft>
            </a:pPr>
            <a:r>
              <a:rPr lang="en-GB" b="1" kern="100" dirty="0">
                <a:solidFill>
                  <a:srgbClr val="830D28"/>
                </a:solidFill>
              </a:rPr>
              <a:t>1. Focus on the creation of Holistic and Integrated Support Systems - Strategy</a:t>
            </a:r>
          </a:p>
          <a:p>
            <a:pPr marL="342900" indent="-342900">
              <a:lnSpc>
                <a:spcPct val="115000"/>
              </a:lnSpc>
              <a:spcAft>
                <a:spcPts val="800"/>
              </a:spcAft>
              <a:buFont typeface="Aptos" panose="020B0004020202020204" pitchFamily="34" charset="0"/>
              <a:buChar char="•"/>
              <a:tabLst>
                <a:tab pos="228600" algn="l"/>
              </a:tabLst>
            </a:pPr>
            <a:r>
              <a:rPr lang="en-US" kern="100" dirty="0"/>
              <a:t>Develop Front Door access for residents and employers around skills and employment support that builds holistic assessments</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US" kern="100" dirty="0"/>
              <a:t>Cut through system – Work towards building a holistic view of a person, identifying support needs and services accessible and accessed  using information from all service partners </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US" kern="100" dirty="0"/>
              <a:t>Gain a better understanding of system interactivity and explore solutions – Recognise how challenges in related systems contribute to employment difficulties</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US" kern="100" dirty="0"/>
              <a:t>Minimise duplication and deliver value for money through commissioning across organisations </a:t>
            </a:r>
            <a:endParaRPr lang="en-GB" kern="100" dirty="0"/>
          </a:p>
          <a:p>
            <a:pPr>
              <a:lnSpc>
                <a:spcPct val="115000"/>
              </a:lnSpc>
              <a:spcAft>
                <a:spcPts val="800"/>
              </a:spcAft>
            </a:pPr>
            <a:r>
              <a:rPr lang="en-GB" b="1" kern="100" dirty="0">
                <a:solidFill>
                  <a:srgbClr val="830D28"/>
                </a:solidFill>
              </a:rPr>
              <a:t>2. Drive efficiencies in practice through Standardisation and System changes  - Operation</a:t>
            </a:r>
          </a:p>
          <a:p>
            <a:pPr marL="342900" lvl="0" indent="-342900">
              <a:lnSpc>
                <a:spcPct val="115000"/>
              </a:lnSpc>
              <a:spcAft>
                <a:spcPts val="800"/>
              </a:spcAft>
              <a:buFont typeface="Aptos" panose="020B0004020202020204" pitchFamily="34" charset="0"/>
              <a:buChar char="•"/>
              <a:tabLst>
                <a:tab pos="228600" algn="l"/>
              </a:tabLst>
            </a:pPr>
            <a:r>
              <a:rPr lang="en-US" kern="100" dirty="0"/>
              <a:t>Reduce variance in processes across the county to standardise triage across commissioned programmes and in certain workstreams </a:t>
            </a:r>
            <a:endParaRPr lang="en-GB" kern="100" dirty="0"/>
          </a:p>
          <a:p>
            <a:pPr marL="342900" lvl="0" indent="-342900">
              <a:lnSpc>
                <a:spcPct val="115000"/>
              </a:lnSpc>
              <a:spcAft>
                <a:spcPts val="800"/>
              </a:spcAft>
              <a:buFont typeface="Aptos" panose="020B0004020202020204" pitchFamily="34" charset="0"/>
              <a:buChar char="•"/>
              <a:tabLst>
                <a:tab pos="228600" algn="l"/>
              </a:tabLst>
            </a:pPr>
            <a:r>
              <a:rPr lang="en-US" kern="100" dirty="0"/>
              <a:t>Focus on aligning the Social Value Act through Public Sector in Worcestershire</a:t>
            </a:r>
          </a:p>
          <a:p>
            <a:pPr marL="342900" lvl="0" indent="-342900">
              <a:lnSpc>
                <a:spcPct val="115000"/>
              </a:lnSpc>
              <a:spcAft>
                <a:spcPts val="800"/>
              </a:spcAft>
              <a:buFont typeface="Aptos" panose="020B0004020202020204" pitchFamily="34" charset="0"/>
              <a:buChar char="•"/>
              <a:tabLst>
                <a:tab pos="228600" algn="l"/>
              </a:tabLst>
            </a:pPr>
            <a:r>
              <a:rPr lang="en-US" kern="100" dirty="0"/>
              <a:t>Use our system data across partners to better inform service need </a:t>
            </a:r>
          </a:p>
          <a:p>
            <a:pPr marL="342900" lvl="0" indent="-342900">
              <a:lnSpc>
                <a:spcPct val="115000"/>
              </a:lnSpc>
              <a:spcAft>
                <a:spcPts val="800"/>
              </a:spcAft>
              <a:buFont typeface="Aptos" panose="020B0004020202020204" pitchFamily="34" charset="0"/>
              <a:buChar char="•"/>
              <a:tabLst>
                <a:tab pos="228600" algn="l"/>
              </a:tabLst>
            </a:pPr>
            <a:r>
              <a:rPr lang="en-US" kern="100" dirty="0"/>
              <a:t>Build collective solutions to improve outcomes around employer engagement, service directories, careers support etc.</a:t>
            </a:r>
            <a:endParaRPr lang="en-GB" kern="100" dirty="0"/>
          </a:p>
          <a:p>
            <a:pPr marL="342900" lvl="0" indent="-342900">
              <a:lnSpc>
                <a:spcPct val="115000"/>
              </a:lnSpc>
              <a:spcAft>
                <a:spcPts val="1000"/>
              </a:spcAft>
              <a:buFont typeface="Symbol" panose="05050102010706020507" pitchFamily="18" charset="2"/>
              <a:buChar char=""/>
              <a:tabLst>
                <a:tab pos="228600" algn="l"/>
              </a:tabLst>
            </a:pP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0070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E480-4251-EDA0-23C1-34A2C00ED90C}"/>
              </a:ext>
            </a:extLst>
          </p:cNvPr>
          <p:cNvSpPr>
            <a:spLocks noGrp="1"/>
          </p:cNvSpPr>
          <p:nvPr>
            <p:ph type="title"/>
          </p:nvPr>
        </p:nvSpPr>
        <p:spPr/>
        <p:txBody>
          <a:bodyPr/>
          <a:lstStyle/>
          <a:p>
            <a:r>
              <a:rPr lang="en-GB" dirty="0"/>
              <a:t>Proposed Long Term Priorities 3-4</a:t>
            </a:r>
          </a:p>
        </p:txBody>
      </p:sp>
      <p:sp>
        <p:nvSpPr>
          <p:cNvPr id="3" name="Content Placeholder 2">
            <a:extLst>
              <a:ext uri="{FF2B5EF4-FFF2-40B4-BE49-F238E27FC236}">
                <a16:creationId xmlns:a16="http://schemas.microsoft.com/office/drawing/2014/main" id="{3A4C673F-BADF-8DED-1648-24AC10097BAA}"/>
              </a:ext>
            </a:extLst>
          </p:cNvPr>
          <p:cNvSpPr>
            <a:spLocks noGrp="1"/>
          </p:cNvSpPr>
          <p:nvPr>
            <p:ph idx="1"/>
          </p:nvPr>
        </p:nvSpPr>
        <p:spPr/>
        <p:txBody>
          <a:bodyPr/>
          <a:lstStyle/>
          <a:p>
            <a:pPr>
              <a:lnSpc>
                <a:spcPct val="115000"/>
              </a:lnSpc>
              <a:spcAft>
                <a:spcPts val="800"/>
              </a:spcAft>
            </a:pPr>
            <a:r>
              <a:rPr lang="en-GB" b="1" kern="100" dirty="0">
                <a:solidFill>
                  <a:srgbClr val="830D28"/>
                </a:solidFill>
              </a:rPr>
              <a:t>3. Build greater employer engagement and workforce development</a:t>
            </a:r>
          </a:p>
          <a:p>
            <a:pPr marL="342900" indent="-342900">
              <a:lnSpc>
                <a:spcPct val="115000"/>
              </a:lnSpc>
              <a:spcAft>
                <a:spcPts val="800"/>
              </a:spcAft>
              <a:buFont typeface="Aptos" panose="020B0004020202020204" pitchFamily="34" charset="0"/>
              <a:buChar char="•"/>
              <a:tabLst>
                <a:tab pos="228600" algn="l"/>
              </a:tabLst>
            </a:pPr>
            <a:r>
              <a:rPr lang="en-US" kern="100" dirty="0"/>
              <a:t>Deepen levels of Employer Engagement in Skills Programmes – Explore Worcestershire Growth Hub and create an Employer Skills Hub</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US" kern="100" dirty="0"/>
              <a:t>Improve long-term Workforce Planning in Worcestershire</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US" kern="100" dirty="0"/>
              <a:t>Ensure the Local Skills Improvement Plan creates improved understanding of local skills needs from employers</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US" kern="100" dirty="0"/>
              <a:t>Tilt current Inclusive programmes to create Employer charter around Fair work and raising skills and productivity levels</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US" kern="100" dirty="0"/>
              <a:t>Ensure the Growth and Skills Levy is maximised in Worcestershire</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US" kern="100" dirty="0"/>
              <a:t>Continue to drive Apprenticeship Growth within the county’s employers </a:t>
            </a:r>
            <a:endParaRPr lang="en-GB" kern="100" dirty="0"/>
          </a:p>
          <a:p>
            <a:pPr>
              <a:lnSpc>
                <a:spcPct val="115000"/>
              </a:lnSpc>
              <a:spcAft>
                <a:spcPts val="800"/>
              </a:spcAft>
            </a:pPr>
            <a:r>
              <a:rPr lang="en-GB" b="1" kern="100" dirty="0">
                <a:solidFill>
                  <a:srgbClr val="830D28"/>
                </a:solidFill>
              </a:rPr>
              <a:t>4. </a:t>
            </a:r>
            <a:r>
              <a:rPr lang="en-US" b="1" kern="100" dirty="0">
                <a:solidFill>
                  <a:srgbClr val="830D28"/>
                </a:solidFill>
              </a:rPr>
              <a:t>Continue to drive the quality of Careers and Employment support to young people</a:t>
            </a:r>
          </a:p>
          <a:p>
            <a:pPr marL="342900" lvl="0" indent="-342900">
              <a:lnSpc>
                <a:spcPct val="115000"/>
              </a:lnSpc>
              <a:spcAft>
                <a:spcPts val="800"/>
              </a:spcAft>
              <a:buFont typeface="Aptos" panose="020B0004020202020204" pitchFamily="34" charset="0"/>
              <a:buChar char="•"/>
              <a:tabLst>
                <a:tab pos="228600" algn="l"/>
              </a:tabLst>
            </a:pPr>
            <a:r>
              <a:rPr lang="en-US" kern="100" dirty="0"/>
              <a:t>Increase the focus and embed programmes to reduce NEETs and Youth unemployment in Worcestershire</a:t>
            </a:r>
            <a:endParaRPr lang="en-GB" kern="100" dirty="0"/>
          </a:p>
          <a:p>
            <a:pPr marL="342900" lvl="0" indent="-342900">
              <a:lnSpc>
                <a:spcPct val="115000"/>
              </a:lnSpc>
              <a:spcAft>
                <a:spcPts val="800"/>
              </a:spcAft>
              <a:buFont typeface="Aptos" panose="020B0004020202020204" pitchFamily="34" charset="0"/>
              <a:buChar char="•"/>
              <a:tabLst>
                <a:tab pos="228600" algn="l"/>
              </a:tabLst>
            </a:pPr>
            <a:r>
              <a:rPr lang="en-US" kern="100" dirty="0"/>
              <a:t>Careers Advice – Improve quality and quantity of advice across the system assuring the Worcestershire dynamic</a:t>
            </a:r>
            <a:endParaRPr lang="en-GB" kern="100" dirty="0"/>
          </a:p>
          <a:p>
            <a:pPr marL="342900" lvl="0" indent="-342900">
              <a:lnSpc>
                <a:spcPct val="115000"/>
              </a:lnSpc>
              <a:spcAft>
                <a:spcPts val="800"/>
              </a:spcAft>
              <a:buFont typeface="Aptos" panose="020B0004020202020204" pitchFamily="34" charset="0"/>
              <a:buChar char="•"/>
              <a:tabLst>
                <a:tab pos="228600" algn="l"/>
              </a:tabLst>
            </a:pPr>
            <a:r>
              <a:rPr lang="en-US" kern="100" dirty="0"/>
              <a:t>Continue to commit to delivery of the Careers and Enterprise Company Programme, improve quality of delivery across region around LMI and Careers advice</a:t>
            </a:r>
            <a:endParaRPr lang="en-GB" kern="100" dirty="0"/>
          </a:p>
          <a:p>
            <a:endParaRPr lang="en-GB" dirty="0"/>
          </a:p>
        </p:txBody>
      </p:sp>
    </p:spTree>
    <p:extLst>
      <p:ext uri="{BB962C8B-B14F-4D97-AF65-F5344CB8AC3E}">
        <p14:creationId xmlns:p14="http://schemas.microsoft.com/office/powerpoint/2010/main" val="125514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1387-7012-0BFD-E9E7-9160D40EF74C}"/>
              </a:ext>
            </a:extLst>
          </p:cNvPr>
          <p:cNvSpPr>
            <a:spLocks noGrp="1"/>
          </p:cNvSpPr>
          <p:nvPr>
            <p:ph type="title"/>
          </p:nvPr>
        </p:nvSpPr>
        <p:spPr/>
        <p:txBody>
          <a:bodyPr/>
          <a:lstStyle/>
          <a:p>
            <a:r>
              <a:rPr lang="en-GB" dirty="0"/>
              <a:t>Proposed Long Term Priorities 5-6 </a:t>
            </a:r>
          </a:p>
        </p:txBody>
      </p:sp>
      <p:sp>
        <p:nvSpPr>
          <p:cNvPr id="3" name="Content Placeholder 2">
            <a:extLst>
              <a:ext uri="{FF2B5EF4-FFF2-40B4-BE49-F238E27FC236}">
                <a16:creationId xmlns:a16="http://schemas.microsoft.com/office/drawing/2014/main" id="{F5701A17-C34E-A6B8-8C19-D9F20063549F}"/>
              </a:ext>
            </a:extLst>
          </p:cNvPr>
          <p:cNvSpPr>
            <a:spLocks noGrp="1"/>
          </p:cNvSpPr>
          <p:nvPr>
            <p:ph idx="1"/>
          </p:nvPr>
        </p:nvSpPr>
        <p:spPr/>
        <p:txBody>
          <a:bodyPr/>
          <a:lstStyle/>
          <a:p>
            <a:pPr>
              <a:lnSpc>
                <a:spcPct val="115000"/>
              </a:lnSpc>
              <a:spcAft>
                <a:spcPts val="800"/>
              </a:spcAft>
            </a:pPr>
            <a:r>
              <a:rPr lang="en-GB" b="1" kern="100" dirty="0">
                <a:solidFill>
                  <a:srgbClr val="830D28"/>
                </a:solidFill>
              </a:rPr>
              <a:t>5. </a:t>
            </a:r>
            <a:r>
              <a:rPr lang="en-US" b="1" kern="100" dirty="0">
                <a:solidFill>
                  <a:srgbClr val="830D28"/>
                </a:solidFill>
              </a:rPr>
              <a:t>Develop an Inclusive Economy and specific tailored approaches to Employment and Skills</a:t>
            </a:r>
          </a:p>
          <a:p>
            <a:pPr marL="342900" lvl="0" indent="-342900">
              <a:lnSpc>
                <a:spcPct val="115000"/>
              </a:lnSpc>
              <a:spcAft>
                <a:spcPts val="800"/>
              </a:spcAft>
              <a:buFont typeface="Aptos" panose="020B0004020202020204" pitchFamily="34" charset="0"/>
              <a:buChar char="•"/>
              <a:tabLst>
                <a:tab pos="228600" algn="l"/>
              </a:tabLst>
            </a:pPr>
            <a:r>
              <a:rPr lang="en-US" kern="100" dirty="0"/>
              <a:t>Create an Inclusive Economy – Healthy and inclusive businesses where economic policy lowers inactivity</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US" kern="100" dirty="0"/>
              <a:t>Focus on Localities, identify areas of disadvantage and create innovative solutions to locality-specific challenges</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US" kern="100" dirty="0"/>
              <a:t>Focus on disadvantaged groups and understanding the needs and demand around employability support</a:t>
            </a:r>
            <a:endParaRPr lang="en-GB" kern="100" dirty="0"/>
          </a:p>
          <a:p>
            <a:pPr marL="342900" indent="-342900">
              <a:lnSpc>
                <a:spcPct val="115000"/>
              </a:lnSpc>
              <a:spcAft>
                <a:spcPts val="800"/>
              </a:spcAft>
              <a:buFont typeface="Aptos" panose="020B0004020202020204" pitchFamily="34" charset="0"/>
              <a:buChar char="•"/>
              <a:tabLst>
                <a:tab pos="228600" algn="l"/>
              </a:tabLst>
            </a:pPr>
            <a:r>
              <a:rPr lang="en-GB" kern="100" dirty="0"/>
              <a:t>Continue to focus on inactivity and delivery of key initiatives</a:t>
            </a:r>
          </a:p>
          <a:p>
            <a:pPr marL="342900" indent="-342900">
              <a:lnSpc>
                <a:spcPct val="115000"/>
              </a:lnSpc>
              <a:spcAft>
                <a:spcPts val="800"/>
              </a:spcAft>
              <a:buFont typeface="Aptos" panose="020B0004020202020204" pitchFamily="34" charset="0"/>
              <a:buChar char="•"/>
              <a:tabLst>
                <a:tab pos="228600" algn="l"/>
              </a:tabLst>
            </a:pPr>
            <a:endParaRPr lang="en-GB" kern="100" dirty="0"/>
          </a:p>
          <a:p>
            <a:pPr>
              <a:lnSpc>
                <a:spcPct val="115000"/>
              </a:lnSpc>
              <a:spcAft>
                <a:spcPts val="800"/>
              </a:spcAft>
            </a:pPr>
            <a:r>
              <a:rPr lang="en-GB" sz="1800" b="1" kern="100" dirty="0">
                <a:solidFill>
                  <a:srgbClr val="830D28"/>
                </a:solidFill>
                <a:effectLst/>
                <a:latin typeface="Aptos Display" panose="020B0004020202020204" pitchFamily="34" charset="0"/>
                <a:ea typeface="Times New Roman" panose="02020603050405020304" pitchFamily="18" charset="0"/>
                <a:cs typeface="Times New Roman" panose="02020603050405020304" pitchFamily="18" charset="0"/>
              </a:rPr>
              <a:t>6</a:t>
            </a:r>
            <a:r>
              <a:rPr lang="en-GB" b="1" kern="100" dirty="0">
                <a:solidFill>
                  <a:srgbClr val="830D28"/>
                </a:solidFill>
              </a:rPr>
              <a:t>. </a:t>
            </a:r>
            <a:r>
              <a:rPr lang="en-US" b="1" kern="100" dirty="0">
                <a:solidFill>
                  <a:srgbClr val="830D28"/>
                </a:solidFill>
              </a:rPr>
              <a:t>Strengthen levels of skills within our Adult population</a:t>
            </a:r>
          </a:p>
          <a:p>
            <a:pPr marL="342900" lvl="0" indent="-342900">
              <a:lnSpc>
                <a:spcPct val="115000"/>
              </a:lnSpc>
              <a:spcAft>
                <a:spcPts val="800"/>
              </a:spcAft>
              <a:buFont typeface="Aptos" panose="020B0004020202020204" pitchFamily="34" charset="0"/>
              <a:buChar char="•"/>
              <a:tabLst>
                <a:tab pos="228600" algn="l"/>
              </a:tabLst>
            </a:pPr>
            <a:r>
              <a:rPr lang="en-US" kern="100" dirty="0"/>
              <a:t>Focus on Over 50s and reskilling for employed and unemployed</a:t>
            </a:r>
          </a:p>
          <a:p>
            <a:pPr marL="342900" lvl="0" indent="-342900">
              <a:lnSpc>
                <a:spcPct val="115000"/>
              </a:lnSpc>
              <a:spcAft>
                <a:spcPts val="800"/>
              </a:spcAft>
              <a:buFont typeface="Aptos" panose="020B0004020202020204" pitchFamily="34" charset="0"/>
              <a:buChar char="•"/>
              <a:tabLst>
                <a:tab pos="228600" algn="l"/>
              </a:tabLst>
            </a:pPr>
            <a:r>
              <a:rPr lang="en-US" kern="100" dirty="0"/>
              <a:t>Develop Adult Skills offer within county </a:t>
            </a:r>
            <a:endParaRPr lang="en-GB" kern="100" dirty="0"/>
          </a:p>
          <a:p>
            <a:pPr marL="342900" lvl="0" indent="-342900">
              <a:lnSpc>
                <a:spcPct val="115000"/>
              </a:lnSpc>
              <a:spcAft>
                <a:spcPts val="800"/>
              </a:spcAft>
              <a:buFont typeface="Aptos" panose="020B0004020202020204" pitchFamily="34" charset="0"/>
              <a:buChar char="•"/>
              <a:tabLst>
                <a:tab pos="228600" algn="l"/>
              </a:tabLst>
            </a:pPr>
            <a:r>
              <a:rPr lang="en-US" kern="100" dirty="0"/>
              <a:t>Support HE/FE Colleges and Independent Providers to develop provision through capital/revenue funding to meet local skills needs</a:t>
            </a:r>
            <a:endParaRPr lang="en-GB" kern="100" dirty="0"/>
          </a:p>
          <a:p>
            <a:endParaRPr lang="en-GB" dirty="0"/>
          </a:p>
        </p:txBody>
      </p:sp>
    </p:spTree>
    <p:extLst>
      <p:ext uri="{BB962C8B-B14F-4D97-AF65-F5344CB8AC3E}">
        <p14:creationId xmlns:p14="http://schemas.microsoft.com/office/powerpoint/2010/main" val="402611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0AFE-B6EF-650C-73DA-E47CC0641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E4A4A-2C9B-C375-B82B-0916F769E1D7}"/>
              </a:ext>
            </a:extLst>
          </p:cNvPr>
          <p:cNvSpPr>
            <a:spLocks noGrp="1"/>
          </p:cNvSpPr>
          <p:nvPr>
            <p:ph type="title"/>
          </p:nvPr>
        </p:nvSpPr>
        <p:spPr/>
        <p:txBody>
          <a:bodyPr/>
          <a:lstStyle/>
          <a:p>
            <a:r>
              <a:rPr lang="en-GB" dirty="0"/>
              <a:t>Proposed Long Term Priorities 7-8 </a:t>
            </a:r>
          </a:p>
        </p:txBody>
      </p:sp>
      <p:sp>
        <p:nvSpPr>
          <p:cNvPr id="3" name="Content Placeholder 2">
            <a:extLst>
              <a:ext uri="{FF2B5EF4-FFF2-40B4-BE49-F238E27FC236}">
                <a16:creationId xmlns:a16="http://schemas.microsoft.com/office/drawing/2014/main" id="{D29B2AC4-630F-7287-B16B-6F36D3D46131}"/>
              </a:ext>
            </a:extLst>
          </p:cNvPr>
          <p:cNvSpPr>
            <a:spLocks noGrp="1"/>
          </p:cNvSpPr>
          <p:nvPr>
            <p:ph idx="1"/>
          </p:nvPr>
        </p:nvSpPr>
        <p:spPr>
          <a:xfrm>
            <a:off x="188399" y="914400"/>
            <a:ext cx="11812577" cy="5410199"/>
          </a:xfrm>
        </p:spPr>
        <p:txBody>
          <a:bodyPr/>
          <a:lstStyle/>
          <a:p>
            <a:pPr>
              <a:lnSpc>
                <a:spcPct val="115000"/>
              </a:lnSpc>
              <a:spcAft>
                <a:spcPts val="800"/>
              </a:spcAft>
            </a:pPr>
            <a:r>
              <a:rPr lang="en-GB" sz="1600" b="1" kern="100" dirty="0">
                <a:solidFill>
                  <a:srgbClr val="830D28"/>
                </a:solidFill>
                <a:effectLst/>
                <a:latin typeface="Aptos Display" panose="020B0004020202020204" pitchFamily="34" charset="0"/>
                <a:ea typeface="Times New Roman" panose="02020603050405020304" pitchFamily="18" charset="0"/>
                <a:cs typeface="Times New Roman" panose="02020603050405020304" pitchFamily="18" charset="0"/>
              </a:rPr>
              <a:t>7</a:t>
            </a:r>
            <a:r>
              <a:rPr lang="en-GB" b="1" kern="100" dirty="0">
                <a:solidFill>
                  <a:srgbClr val="830D28"/>
                </a:solidFill>
              </a:rPr>
              <a:t>. </a:t>
            </a:r>
            <a:r>
              <a:rPr lang="en-US" b="1" kern="100" dirty="0">
                <a:solidFill>
                  <a:srgbClr val="830D28"/>
                </a:solidFill>
              </a:rPr>
              <a:t>Seek funding opportunities for Worcestershire to grow its skills and employment offer</a:t>
            </a:r>
          </a:p>
          <a:p>
            <a:pPr marL="342900" lvl="0" indent="-342900">
              <a:lnSpc>
                <a:spcPct val="115000"/>
              </a:lnSpc>
              <a:spcAft>
                <a:spcPts val="800"/>
              </a:spcAft>
              <a:buFont typeface="Aptos" panose="020B0004020202020204" pitchFamily="34" charset="0"/>
              <a:buChar char="•"/>
              <a:tabLst>
                <a:tab pos="228600" algn="l"/>
              </a:tabLst>
            </a:pPr>
            <a:r>
              <a:rPr lang="en-US" kern="100" dirty="0"/>
              <a:t>Seek Funding to deliver against challenges faced in Worcestershire</a:t>
            </a:r>
            <a:endParaRPr lang="en-GB" kern="100" dirty="0"/>
          </a:p>
          <a:p>
            <a:pPr marL="342900" lvl="0" indent="-342900">
              <a:lnSpc>
                <a:spcPct val="115000"/>
              </a:lnSpc>
              <a:spcAft>
                <a:spcPts val="800"/>
              </a:spcAft>
              <a:buFont typeface="Aptos" panose="020B0004020202020204" pitchFamily="34" charset="0"/>
              <a:buChar char="•"/>
              <a:tabLst>
                <a:tab pos="228600" algn="l"/>
              </a:tabLst>
            </a:pPr>
            <a:r>
              <a:rPr lang="en-US" kern="100" dirty="0"/>
              <a:t>Work with Skills England, look for opportunities to develop key sectors within Worcestershire</a:t>
            </a:r>
          </a:p>
          <a:p>
            <a:pPr marL="342900" lvl="0" indent="-342900">
              <a:lnSpc>
                <a:spcPct val="115000"/>
              </a:lnSpc>
              <a:spcAft>
                <a:spcPts val="800"/>
              </a:spcAft>
              <a:buFont typeface="Aptos" panose="020B0004020202020204" pitchFamily="34" charset="0"/>
              <a:buChar char="•"/>
              <a:tabLst>
                <a:tab pos="228600" algn="l"/>
              </a:tabLst>
            </a:pPr>
            <a:endParaRPr lang="en-GB" sz="1000" kern="100" dirty="0"/>
          </a:p>
          <a:p>
            <a:pPr>
              <a:lnSpc>
                <a:spcPct val="115000"/>
              </a:lnSpc>
              <a:spcBef>
                <a:spcPts val="800"/>
              </a:spcBef>
              <a:spcAft>
                <a:spcPts val="400"/>
              </a:spcAft>
              <a:buNone/>
            </a:pPr>
            <a:r>
              <a:rPr lang="en-GB" b="1" kern="100" dirty="0">
                <a:solidFill>
                  <a:srgbClr val="830D28"/>
                </a:solidFill>
              </a:rPr>
              <a:t>8.</a:t>
            </a:r>
            <a:r>
              <a:rPr lang="en-US" b="1" kern="100" dirty="0">
                <a:solidFill>
                  <a:srgbClr val="830D28"/>
                </a:solidFill>
              </a:rPr>
              <a:t> Create understanding of the impact of Good employment on Health of  residents</a:t>
            </a:r>
          </a:p>
          <a:p>
            <a:pPr marL="342900" indent="-342900">
              <a:lnSpc>
                <a:spcPct val="115000"/>
              </a:lnSpc>
              <a:spcAft>
                <a:spcPts val="800"/>
              </a:spcAft>
              <a:buFont typeface="Aptos" panose="020B0004020202020204" pitchFamily="34" charset="0"/>
              <a:buChar char="•"/>
              <a:tabLst>
                <a:tab pos="228600" algn="l"/>
              </a:tabLst>
            </a:pPr>
            <a:r>
              <a:rPr lang="en-GB" kern="100" dirty="0"/>
              <a:t>Improve our understanding of the Health contribution on  Economic Development and the need for services and enable action to be taken where health drivers impact. </a:t>
            </a:r>
          </a:p>
          <a:p>
            <a:pPr marL="342900" indent="-342900">
              <a:lnSpc>
                <a:spcPct val="115000"/>
              </a:lnSpc>
              <a:spcAft>
                <a:spcPts val="800"/>
              </a:spcAft>
              <a:buFont typeface="Aptos" panose="020B0004020202020204" pitchFamily="34" charset="0"/>
              <a:buChar char="•"/>
              <a:tabLst>
                <a:tab pos="228600" algn="l"/>
              </a:tabLst>
            </a:pPr>
            <a:r>
              <a:rPr lang="en-GB" kern="100" dirty="0"/>
              <a:t>Collaborate with wider health-based stakeholders around the role of employment on health i.e. Primary Care Networks , GPs etc. </a:t>
            </a:r>
          </a:p>
          <a:p>
            <a:pPr marL="342900" indent="-342900">
              <a:lnSpc>
                <a:spcPct val="115000"/>
              </a:lnSpc>
              <a:spcAft>
                <a:spcPts val="800"/>
              </a:spcAft>
              <a:buFont typeface="Aptos" panose="020B0004020202020204" pitchFamily="34" charset="0"/>
              <a:buChar char="•"/>
              <a:tabLst>
                <a:tab pos="228600" algn="l"/>
              </a:tabLst>
            </a:pPr>
            <a:r>
              <a:rPr lang="en-GB" kern="100" dirty="0"/>
              <a:t>Create resident-based campaigns across partners around the impact of good employment on health</a:t>
            </a:r>
          </a:p>
          <a:p>
            <a:pPr marL="342900" indent="-342900">
              <a:lnSpc>
                <a:spcPct val="115000"/>
              </a:lnSpc>
              <a:spcAft>
                <a:spcPts val="800"/>
              </a:spcAft>
              <a:buFont typeface="Aptos" panose="020B0004020202020204" pitchFamily="34" charset="0"/>
              <a:buChar char="•"/>
              <a:tabLst>
                <a:tab pos="228600" algn="l"/>
              </a:tabLst>
            </a:pPr>
            <a:r>
              <a:rPr lang="en-GB" kern="100" dirty="0"/>
              <a:t>Provide early health and employment support interventions to prevent individuals leaving work</a:t>
            </a:r>
          </a:p>
          <a:p>
            <a:pPr marL="342900" indent="-342900">
              <a:lnSpc>
                <a:spcPct val="115000"/>
              </a:lnSpc>
              <a:spcAft>
                <a:spcPts val="800"/>
              </a:spcAft>
              <a:buFont typeface="Aptos" panose="020B0004020202020204" pitchFamily="34" charset="0"/>
              <a:buChar char="•"/>
              <a:tabLst>
                <a:tab pos="228600" algn="l"/>
              </a:tabLst>
            </a:pPr>
            <a:r>
              <a:rPr lang="en-GB" kern="100" dirty="0"/>
              <a:t>Ensure Worcestershire workplaces are health promoting environments and that people are supported with health conditions and disabilities.</a:t>
            </a:r>
          </a:p>
          <a:p>
            <a:pPr marL="285750" indent="-285750">
              <a:lnSpc>
                <a:spcPct val="115000"/>
              </a:lnSpc>
              <a:spcBef>
                <a:spcPts val="800"/>
              </a:spcBef>
              <a:spcAft>
                <a:spcPts val="400"/>
              </a:spcAft>
              <a:buFont typeface="Arial" panose="020B0604020202020204" pitchFamily="34" charset="0"/>
              <a:buChar char="•"/>
            </a:pPr>
            <a:endParaRPr lang="en-GB" sz="1800" dirty="0">
              <a:latin typeface="Aptos" panose="020B0004020202020204" pitchFamily="34" charset="0"/>
              <a:cs typeface="Times New Roman" panose="02020603050405020304" pitchFamily="18" charset="0"/>
            </a:endParaRPr>
          </a:p>
          <a:p>
            <a:pPr marL="285750" indent="-285750">
              <a:lnSpc>
                <a:spcPct val="115000"/>
              </a:lnSpc>
              <a:spcBef>
                <a:spcPts val="800"/>
              </a:spcBef>
              <a:spcAft>
                <a:spcPts val="400"/>
              </a:spcAft>
              <a:buFont typeface="Arial" panose="020B0604020202020204" pitchFamily="34" charset="0"/>
              <a:buChar char="•"/>
            </a:pPr>
            <a:endParaRPr lang="en-GB" sz="1800" dirty="0">
              <a:latin typeface="Aptos" panose="020B0004020202020204" pitchFamily="34" charset="0"/>
              <a:cs typeface="Times New Roman" panose="02020603050405020304" pitchFamily="18" charset="0"/>
            </a:endParaRPr>
          </a:p>
          <a:p>
            <a:pPr marL="285750" indent="-285750">
              <a:lnSpc>
                <a:spcPct val="115000"/>
              </a:lnSpc>
              <a:spcBef>
                <a:spcPts val="800"/>
              </a:spcBef>
              <a:spcAft>
                <a:spcPts val="400"/>
              </a:spcAft>
              <a:buFont typeface="Arial" panose="020B0604020202020204" pitchFamily="34" charset="0"/>
              <a:buChar char="•"/>
            </a:pPr>
            <a:endParaRPr lang="en-GB" sz="1800" dirty="0">
              <a:latin typeface="Aptos" panose="020B0004020202020204" pitchFamily="34" charset="0"/>
              <a:cs typeface="Times New Roman" panose="02020603050405020304" pitchFamily="18" charset="0"/>
            </a:endParaRPr>
          </a:p>
          <a:p>
            <a:pPr>
              <a:lnSpc>
                <a:spcPct val="115000"/>
              </a:lnSpc>
              <a:spcBef>
                <a:spcPts val="800"/>
              </a:spcBef>
              <a:spcAft>
                <a:spcPts val="400"/>
              </a:spcAft>
              <a:buNone/>
            </a:pPr>
            <a:endParaRPr lang="en-US" sz="1800" b="1" kern="100" dirty="0">
              <a:solidFill>
                <a:srgbClr val="830D28"/>
              </a:solidFill>
              <a:latin typeface="Aptos Display" panose="020B0004020202020204" pitchFamily="34" charset="0"/>
              <a:cs typeface="Times New Roman" panose="02020603050405020304" pitchFamily="18" charset="0"/>
            </a:endParaRPr>
          </a:p>
          <a:p>
            <a:pPr>
              <a:lnSpc>
                <a:spcPct val="115000"/>
              </a:lnSpc>
              <a:spcBef>
                <a:spcPts val="800"/>
              </a:spcBef>
              <a:spcAft>
                <a:spcPts val="400"/>
              </a:spcAft>
              <a:buNone/>
            </a:pPr>
            <a:r>
              <a:rPr lang="en-GB" sz="1800" b="1" kern="100" dirty="0">
                <a:solidFill>
                  <a:srgbClr val="830D28"/>
                </a:solidFill>
                <a:latin typeface="Aptos Display" panose="020B000402020202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868033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02E66-0E34-47BC-B4CD-725CAB6E8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89A25-2AD5-0F27-9EB7-26267CC3BF4D}"/>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2AD6B4FB-F14C-55AF-9193-9A596DA28C1B}"/>
              </a:ext>
            </a:extLst>
          </p:cNvPr>
          <p:cNvSpPr>
            <a:spLocks noGrp="1"/>
          </p:cNvSpPr>
          <p:nvPr>
            <p:ph idx="1"/>
          </p:nvPr>
        </p:nvSpPr>
        <p:spPr>
          <a:xfrm>
            <a:off x="188399" y="723900"/>
            <a:ext cx="11812577" cy="5410199"/>
          </a:xfrm>
        </p:spPr>
        <p:txBody>
          <a:bodyPr vert="horz" lIns="91440" tIns="45720" rIns="91440" bIns="45720" rtlCol="0" anchor="t">
            <a:noAutofit/>
          </a:bodyPr>
          <a:lstStyle/>
          <a:p>
            <a:pPr marL="457200" indent="-457200">
              <a:buFont typeface="Arial" panose="020B0604020202020204" pitchFamily="34" charset="0"/>
              <a:buChar char="•"/>
            </a:pPr>
            <a:r>
              <a:rPr lang="en-GB" sz="2800" dirty="0">
                <a:latin typeface="Poppins"/>
                <a:cs typeface="Poppins"/>
              </a:rPr>
              <a:t>Anything missing ? </a:t>
            </a:r>
          </a:p>
          <a:p>
            <a:pPr marL="457200" indent="-457200">
              <a:buFont typeface="Arial" panose="020B0604020202020204" pitchFamily="34" charset="0"/>
              <a:buChar char="•"/>
            </a:pPr>
            <a:endParaRPr lang="en-GB" sz="2800" dirty="0">
              <a:latin typeface="Poppins"/>
              <a:cs typeface="Poppins"/>
            </a:endParaRPr>
          </a:p>
          <a:p>
            <a:pPr marL="457200" indent="-457200">
              <a:buFont typeface="Arial" panose="020B0604020202020204" pitchFamily="34" charset="0"/>
              <a:buChar char="•"/>
            </a:pPr>
            <a:r>
              <a:rPr lang="en-GB" sz="2800" dirty="0">
                <a:latin typeface="Poppins"/>
                <a:cs typeface="Poppins"/>
              </a:rPr>
              <a:t>Do you agree with these priorities ? What would you add or change ? </a:t>
            </a:r>
            <a:endParaRPr lang="en-GB" dirty="0"/>
          </a:p>
          <a:p>
            <a:pPr marL="457200" indent="-457200">
              <a:buFont typeface="Arial" panose="020B0604020202020204" pitchFamily="34" charset="0"/>
              <a:buChar char="•"/>
            </a:pPr>
            <a:endParaRPr lang="en-GB" sz="2800" dirty="0">
              <a:latin typeface="Poppins"/>
              <a:cs typeface="Poppins"/>
            </a:endParaRPr>
          </a:p>
          <a:p>
            <a:pPr marL="457200" indent="-457200">
              <a:buFont typeface="Arial" panose="020B0604020202020204" pitchFamily="34" charset="0"/>
              <a:buChar char="•"/>
            </a:pPr>
            <a:r>
              <a:rPr lang="en-GB" sz="2800" dirty="0">
                <a:latin typeface="Poppins"/>
                <a:cs typeface="Poppins"/>
              </a:rPr>
              <a:t>What do you think will make the most difference? How would you order them ?</a:t>
            </a:r>
            <a:endParaRPr lang="en-GB"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What actions are needed to create this change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342900" indent="-342900">
              <a:buAutoNum type="arabicPeriod"/>
            </a:pPr>
            <a:endParaRPr lang="en-GB" sz="2800" dirty="0"/>
          </a:p>
        </p:txBody>
      </p:sp>
    </p:spTree>
    <p:extLst>
      <p:ext uri="{BB962C8B-B14F-4D97-AF65-F5344CB8AC3E}">
        <p14:creationId xmlns:p14="http://schemas.microsoft.com/office/powerpoint/2010/main" val="1647954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02E66-0E34-47BC-B4CD-725CAB6E8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89A25-2AD5-0F27-9EB7-26267CC3BF4D}"/>
              </a:ext>
            </a:extLst>
          </p:cNvPr>
          <p:cNvSpPr>
            <a:spLocks noGrp="1"/>
          </p:cNvSpPr>
          <p:nvPr>
            <p:ph type="title"/>
          </p:nvPr>
        </p:nvSpPr>
        <p:spPr/>
        <p:txBody>
          <a:bodyPr/>
          <a:lstStyle/>
          <a:p>
            <a:r>
              <a:rPr lang="en-GB" dirty="0"/>
              <a:t>Questions – Questions 7 – 10 within form</a:t>
            </a:r>
          </a:p>
        </p:txBody>
      </p:sp>
      <p:sp>
        <p:nvSpPr>
          <p:cNvPr id="3" name="Content Placeholder 2">
            <a:extLst>
              <a:ext uri="{FF2B5EF4-FFF2-40B4-BE49-F238E27FC236}">
                <a16:creationId xmlns:a16="http://schemas.microsoft.com/office/drawing/2014/main" id="{2AD6B4FB-F14C-55AF-9193-9A596DA28C1B}"/>
              </a:ext>
            </a:extLst>
          </p:cNvPr>
          <p:cNvSpPr>
            <a:spLocks noGrp="1"/>
          </p:cNvSpPr>
          <p:nvPr>
            <p:ph idx="1"/>
          </p:nvPr>
        </p:nvSpPr>
        <p:spPr>
          <a:xfrm>
            <a:off x="188399" y="723900"/>
            <a:ext cx="11812577" cy="5410199"/>
          </a:xfrm>
        </p:spPr>
        <p:txBody>
          <a:bodyPr vert="horz" lIns="91440" tIns="45720" rIns="91440" bIns="45720" rtlCol="0" anchor="t">
            <a:noAutofit/>
          </a:bodyPr>
          <a:lstStyle/>
          <a:p>
            <a:endParaRPr lang="en-GB" sz="2800" dirty="0">
              <a:latin typeface="Poppins"/>
              <a:cs typeface="Poppins"/>
            </a:endParaRPr>
          </a:p>
          <a:p>
            <a:pPr marL="457200" indent="-457200">
              <a:buFont typeface="Arial" panose="020B0604020202020204" pitchFamily="34" charset="0"/>
              <a:buChar char="•"/>
            </a:pPr>
            <a:r>
              <a:rPr lang="en-GB" sz="2800" dirty="0">
                <a:latin typeface="Poppins"/>
                <a:cs typeface="Poppins"/>
              </a:rPr>
              <a:t>Do you agree with these priorities ? </a:t>
            </a:r>
          </a:p>
          <a:p>
            <a:pPr marL="457200" indent="-457200">
              <a:buFont typeface="Arial" panose="020B0604020202020204" pitchFamily="34" charset="0"/>
              <a:buChar char="•"/>
            </a:pPr>
            <a:endParaRPr lang="en-GB" sz="2800" dirty="0">
              <a:latin typeface="Poppins"/>
              <a:cs typeface="Poppins"/>
            </a:endParaRPr>
          </a:p>
          <a:p>
            <a:pPr marL="457200" indent="-457200">
              <a:buFont typeface="Arial" panose="020B0604020202020204" pitchFamily="34" charset="0"/>
              <a:buChar char="•"/>
            </a:pPr>
            <a:r>
              <a:rPr lang="en-GB" sz="2800" dirty="0">
                <a:latin typeface="Poppins"/>
                <a:cs typeface="Poppins"/>
              </a:rPr>
              <a:t>What would you add or change ? </a:t>
            </a:r>
            <a:endParaRPr lang="en-GB" dirty="0"/>
          </a:p>
          <a:p>
            <a:pPr marL="457200" indent="-457200">
              <a:buFont typeface="Arial" panose="020B0604020202020204" pitchFamily="34" charset="0"/>
              <a:buChar char="•"/>
            </a:pPr>
            <a:endParaRPr lang="en-GB" sz="2800" dirty="0">
              <a:latin typeface="Poppins"/>
              <a:cs typeface="Poppins"/>
            </a:endParaRPr>
          </a:p>
          <a:p>
            <a:pPr marL="457200" indent="-457200">
              <a:buFont typeface="Arial" panose="020B0604020202020204" pitchFamily="34" charset="0"/>
              <a:buChar char="•"/>
            </a:pPr>
            <a:r>
              <a:rPr lang="en-GB" sz="2800" dirty="0">
                <a:latin typeface="Poppins"/>
                <a:cs typeface="Poppins"/>
              </a:rPr>
              <a:t>Which priority do you feel will make the most difference to Worcestershire and its challenges ? And why ? </a:t>
            </a:r>
          </a:p>
          <a:p>
            <a:endParaRPr lang="en-GB" sz="2800" dirty="0"/>
          </a:p>
          <a:p>
            <a:pPr marL="457200" indent="-457200">
              <a:buFont typeface="Arial" panose="020B0604020202020204" pitchFamily="34" charset="0"/>
              <a:buChar char="•"/>
            </a:pPr>
            <a:r>
              <a:rPr lang="en-US" sz="2800" dirty="0"/>
              <a:t>What actions are needed to support the priorities and system change? Which action would you prioritise?</a:t>
            </a:r>
            <a:endParaRPr lang="en-GB" sz="2800" dirty="0"/>
          </a:p>
          <a:p>
            <a:pPr marL="457200" indent="-457200">
              <a:buFont typeface="Arial" panose="020B0604020202020204" pitchFamily="34" charset="0"/>
              <a:buChar char="•"/>
            </a:pPr>
            <a:endParaRPr lang="en-GB" sz="2800" dirty="0"/>
          </a:p>
          <a:p>
            <a:pPr marL="342900" indent="-342900">
              <a:buAutoNum type="arabicPeriod"/>
            </a:pPr>
            <a:endParaRPr lang="en-GB" sz="2800" dirty="0"/>
          </a:p>
        </p:txBody>
      </p:sp>
    </p:spTree>
    <p:extLst>
      <p:ext uri="{BB962C8B-B14F-4D97-AF65-F5344CB8AC3E}">
        <p14:creationId xmlns:p14="http://schemas.microsoft.com/office/powerpoint/2010/main" val="1599737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9890-96F7-1AE8-3948-6E3D4F487121}"/>
              </a:ext>
            </a:extLst>
          </p:cNvPr>
          <p:cNvSpPr>
            <a:spLocks noGrp="1"/>
          </p:cNvSpPr>
          <p:nvPr>
            <p:ph type="title"/>
          </p:nvPr>
        </p:nvSpPr>
        <p:spPr/>
        <p:txBody>
          <a:bodyPr/>
          <a:lstStyle/>
          <a:p>
            <a:r>
              <a:rPr lang="en-GB" dirty="0"/>
              <a:t>Next Steps </a:t>
            </a:r>
          </a:p>
        </p:txBody>
      </p:sp>
      <p:sp>
        <p:nvSpPr>
          <p:cNvPr id="3" name="Content Placeholder 2">
            <a:extLst>
              <a:ext uri="{FF2B5EF4-FFF2-40B4-BE49-F238E27FC236}">
                <a16:creationId xmlns:a16="http://schemas.microsoft.com/office/drawing/2014/main" id="{2A08DDAC-260F-B378-DC7A-DADF5EA52E1B}"/>
              </a:ext>
            </a:extLst>
          </p:cNvPr>
          <p:cNvSpPr>
            <a:spLocks noGrp="1"/>
          </p:cNvSpPr>
          <p:nvPr>
            <p:ph idx="1"/>
          </p:nvPr>
        </p:nvSpPr>
        <p:spPr/>
        <p:txBody>
          <a:bodyPr/>
          <a:lstStyle/>
          <a:p>
            <a:r>
              <a:rPr lang="en-GB" sz="2400" dirty="0"/>
              <a:t> - Following your feedback WCC will amend the priorities </a:t>
            </a:r>
          </a:p>
          <a:p>
            <a:endParaRPr lang="en-GB" sz="1200" dirty="0"/>
          </a:p>
          <a:p>
            <a:pPr marL="285750" indent="-285750">
              <a:buFontTx/>
              <a:buChar char="-"/>
            </a:pPr>
            <a:r>
              <a:rPr lang="en-GB" sz="2400" dirty="0"/>
              <a:t>Public Stakeholder consultation  will finish on the 31</a:t>
            </a:r>
            <a:r>
              <a:rPr lang="en-GB" sz="2400" baseline="30000" dirty="0"/>
              <a:t>st</a:t>
            </a:r>
            <a:r>
              <a:rPr lang="en-GB" sz="2400" dirty="0"/>
              <a:t> July </a:t>
            </a:r>
          </a:p>
          <a:p>
            <a:pPr marL="285750" indent="-285750">
              <a:buFontTx/>
              <a:buChar char="-"/>
            </a:pPr>
            <a:endParaRPr lang="en-GB" sz="1200" dirty="0"/>
          </a:p>
          <a:p>
            <a:pPr marL="285750" indent="-285750">
              <a:buFontTx/>
              <a:buChar char="-"/>
            </a:pPr>
            <a:r>
              <a:rPr lang="en-GB" sz="2400" dirty="0"/>
              <a:t>Need to get as MUCH feedback as possible from stakeholders – please share messaging and help us to get this feedback , build into any event messaging you have etc. </a:t>
            </a:r>
          </a:p>
          <a:p>
            <a:pPr marL="285750" indent="-285750">
              <a:buFontTx/>
              <a:buChar char="-"/>
            </a:pPr>
            <a:endParaRPr lang="en-GB" sz="1200" dirty="0"/>
          </a:p>
          <a:p>
            <a:pPr marL="285750" indent="-285750">
              <a:buFontTx/>
              <a:buChar char="-"/>
            </a:pPr>
            <a:r>
              <a:rPr lang="en-GB" sz="2400" dirty="0"/>
              <a:t>Aim to publish in September following internal Governance and final Sign offs from ICB  and DWP by September 30</a:t>
            </a:r>
            <a:r>
              <a:rPr lang="en-GB" sz="2400" baseline="30000" dirty="0"/>
              <a:t>th </a:t>
            </a:r>
            <a:r>
              <a:rPr lang="en-GB" sz="2400" dirty="0"/>
              <a:t>for submission to HM Government .</a:t>
            </a:r>
          </a:p>
          <a:p>
            <a:endParaRPr lang="en-GB" sz="1050" dirty="0"/>
          </a:p>
          <a:p>
            <a:r>
              <a:rPr lang="en-GB" sz="2400" dirty="0"/>
              <a:t>Thank you for participating and giving your views. If you want to discuss further please contact at </a:t>
            </a:r>
            <a:r>
              <a:rPr lang="en-GB" sz="2000" b="0" i="0" dirty="0">
                <a:effectLst/>
                <a:hlinkClick r:id="rId2"/>
              </a:rPr>
              <a:t>GBW@worcestershire.gov.uk</a:t>
            </a:r>
            <a:endParaRPr lang="en-GB" sz="2400" dirty="0"/>
          </a:p>
        </p:txBody>
      </p:sp>
    </p:spTree>
    <p:extLst>
      <p:ext uri="{BB962C8B-B14F-4D97-AF65-F5344CB8AC3E}">
        <p14:creationId xmlns:p14="http://schemas.microsoft.com/office/powerpoint/2010/main" val="3484075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E5AF-C7AA-089D-EA78-2267FA97B667}"/>
              </a:ext>
            </a:extLst>
          </p:cNvPr>
          <p:cNvSpPr>
            <a:spLocks noGrp="1"/>
          </p:cNvSpPr>
          <p:nvPr>
            <p:ph type="ctrTitle"/>
          </p:nvPr>
        </p:nvSpPr>
        <p:spPr/>
        <p:txBody>
          <a:bodyPr/>
          <a:lstStyle/>
          <a:p>
            <a:r>
              <a:rPr lang="en-GB" dirty="0"/>
              <a:t>Thank you </a:t>
            </a:r>
          </a:p>
        </p:txBody>
      </p:sp>
      <p:sp>
        <p:nvSpPr>
          <p:cNvPr id="3" name="Subtitle 2">
            <a:extLst>
              <a:ext uri="{FF2B5EF4-FFF2-40B4-BE49-F238E27FC236}">
                <a16:creationId xmlns:a16="http://schemas.microsoft.com/office/drawing/2014/main" id="{FD268A4E-CE09-C299-2159-D6332ADA7EF4}"/>
              </a:ext>
            </a:extLst>
          </p:cNvPr>
          <p:cNvSpPr>
            <a:spLocks noGrp="1"/>
          </p:cNvSpPr>
          <p:nvPr>
            <p:ph type="subTitle" idx="1"/>
          </p:nvPr>
        </p:nvSpPr>
        <p:spPr/>
        <p:txBody>
          <a:bodyPr/>
          <a:lstStyle/>
          <a:p>
            <a:r>
              <a:rPr lang="en-GB" b="1" dirty="0">
                <a:hlinkClick r:id="rId2">
                  <a:extLst>
                    <a:ext uri="{A12FA001-AC4F-418D-AE19-62706E023703}">
                      <ahyp:hlinkClr xmlns:ahyp="http://schemas.microsoft.com/office/drawing/2018/hyperlinkcolor" val="tx"/>
                    </a:ext>
                  </a:extLst>
                </a:hlinkClick>
              </a:rPr>
              <a:t>jgibbs@worcestershire.gov.uk</a:t>
            </a:r>
            <a:r>
              <a:rPr lang="en-GB" b="1" dirty="0"/>
              <a:t> </a:t>
            </a:r>
          </a:p>
        </p:txBody>
      </p:sp>
    </p:spTree>
    <p:extLst>
      <p:ext uri="{BB962C8B-B14F-4D97-AF65-F5344CB8AC3E}">
        <p14:creationId xmlns:p14="http://schemas.microsoft.com/office/powerpoint/2010/main" val="114810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218E-86D5-1376-7213-3FFB0EDCD64A}"/>
              </a:ext>
            </a:extLst>
          </p:cNvPr>
          <p:cNvSpPr>
            <a:spLocks noGrp="1"/>
          </p:cNvSpPr>
          <p:nvPr>
            <p:ph type="ctrTitle"/>
          </p:nvPr>
        </p:nvSpPr>
        <p:spPr/>
        <p:txBody>
          <a:bodyPr/>
          <a:lstStyle/>
          <a:p>
            <a:r>
              <a:rPr lang="en-GB" dirty="0"/>
              <a:t>Employment across Worcestershire</a:t>
            </a:r>
          </a:p>
        </p:txBody>
      </p:sp>
      <p:sp>
        <p:nvSpPr>
          <p:cNvPr id="3" name="Subtitle 2">
            <a:extLst>
              <a:ext uri="{FF2B5EF4-FFF2-40B4-BE49-F238E27FC236}">
                <a16:creationId xmlns:a16="http://schemas.microsoft.com/office/drawing/2014/main" id="{1C17D0B4-0D2D-B3D9-B5DE-B0CAF4739558}"/>
              </a:ext>
            </a:extLst>
          </p:cNvPr>
          <p:cNvSpPr>
            <a:spLocks noGrp="1"/>
          </p:cNvSpPr>
          <p:nvPr>
            <p:ph type="subTitle" idx="1"/>
          </p:nvPr>
        </p:nvSpPr>
        <p:spPr>
          <a:xfrm>
            <a:off x="676072" y="4191000"/>
            <a:ext cx="10820400" cy="1168400"/>
          </a:xfrm>
        </p:spPr>
        <p:txBody>
          <a:bodyPr/>
          <a:lstStyle/>
          <a:p>
            <a:r>
              <a:rPr lang="en-GB" sz="2800" dirty="0"/>
              <a:t>Aiming for 80% employment rates </a:t>
            </a:r>
          </a:p>
        </p:txBody>
      </p:sp>
    </p:spTree>
    <p:extLst>
      <p:ext uri="{BB962C8B-B14F-4D97-AF65-F5344CB8AC3E}">
        <p14:creationId xmlns:p14="http://schemas.microsoft.com/office/powerpoint/2010/main" val="375535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113B-F350-F448-7FDA-1EC3D39BAA96}"/>
              </a:ext>
            </a:extLst>
          </p:cNvPr>
          <p:cNvSpPr>
            <a:spLocks noGrp="1"/>
          </p:cNvSpPr>
          <p:nvPr>
            <p:ph type="title"/>
          </p:nvPr>
        </p:nvSpPr>
        <p:spPr/>
        <p:txBody>
          <a:bodyPr/>
          <a:lstStyle/>
          <a:p>
            <a:r>
              <a:rPr lang="en-GB" dirty="0"/>
              <a:t>Get Worcestershire Working : Labour Market Groups </a:t>
            </a:r>
          </a:p>
        </p:txBody>
      </p:sp>
      <p:sp>
        <p:nvSpPr>
          <p:cNvPr id="4" name="Content Placeholder 3">
            <a:extLst>
              <a:ext uri="{FF2B5EF4-FFF2-40B4-BE49-F238E27FC236}">
                <a16:creationId xmlns:a16="http://schemas.microsoft.com/office/drawing/2014/main" id="{388D67E8-6125-BF9C-E8CF-A1A9A2A77D2E}"/>
              </a:ext>
            </a:extLst>
          </p:cNvPr>
          <p:cNvSpPr txBox="1">
            <a:spLocks noGrp="1"/>
          </p:cNvSpPr>
          <p:nvPr>
            <p:ph idx="1"/>
          </p:nvPr>
        </p:nvSpPr>
        <p:spPr>
          <a:xfrm>
            <a:off x="188913" y="762000"/>
            <a:ext cx="11812587" cy="461665"/>
          </a:xfrm>
          <a:prstGeom prst="rect">
            <a:avLst/>
          </a:prstGeom>
          <a:noFill/>
        </p:spPr>
        <p:txBody>
          <a:bodyPr wrap="square" rtlCol="0">
            <a:spAutoFit/>
          </a:bodyPr>
          <a:lstStyle/>
          <a:p>
            <a:r>
              <a:rPr lang="en-GB" sz="1200" i="1" dirty="0"/>
              <a:t>Data refers to point in time and not flows. Intended to show different labour market groups and respective sizes. Reflects most recent available data as of April 2025.</a:t>
            </a:r>
          </a:p>
        </p:txBody>
      </p:sp>
      <p:pic>
        <p:nvPicPr>
          <p:cNvPr id="3" name="Picture 2" descr="A Sankey diagram illustrating the employment status of individuals, broken down into three main categories on the left: Employed (278,300), Unemployed (6,300), and Inactive (66,100). The diagram then shows where each group flows:&#10;&#10;Employed splits into:&#10;&#10;Employed - Disabled: 52,000&#10;&#10;Employed - No Disability: 226,300&#10;&#10;Unemployed splits into:&#10;&#10;Unemployed - Disabled: 3,300&#10;&#10;Unemployed - No Disability: 3,000&#10;&#10;Inactive splits into:&#10;&#10;Long-Term Sick: 22,200&#10;&#10;Student: 19,600&#10;&#10;Retired: 9,500&#10;&#10;Looking After Family/Home: 8,800&#10;&#10;Other: 6,000&#10;&#10;Each flow is colour-coded for visual distinction.">
            <a:extLst>
              <a:ext uri="{FF2B5EF4-FFF2-40B4-BE49-F238E27FC236}">
                <a16:creationId xmlns:a16="http://schemas.microsoft.com/office/drawing/2014/main" id="{0BA2BFC9-8E3F-E05D-6044-952A9736F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1210610"/>
            <a:ext cx="8142315" cy="4885389"/>
          </a:xfrm>
          <a:prstGeom prst="rect">
            <a:avLst/>
          </a:prstGeom>
        </p:spPr>
      </p:pic>
      <p:sp>
        <p:nvSpPr>
          <p:cNvPr id="7" name="TextBox 6">
            <a:extLst>
              <a:ext uri="{FF2B5EF4-FFF2-40B4-BE49-F238E27FC236}">
                <a16:creationId xmlns:a16="http://schemas.microsoft.com/office/drawing/2014/main" id="{53882715-D053-A2FE-3908-9FC91F4A76D7}"/>
              </a:ext>
            </a:extLst>
          </p:cNvPr>
          <p:cNvSpPr txBox="1"/>
          <p:nvPr/>
        </p:nvSpPr>
        <p:spPr>
          <a:xfrm>
            <a:off x="9258930" y="1382954"/>
            <a:ext cx="2742046" cy="3539430"/>
          </a:xfrm>
          <a:prstGeom prst="rect">
            <a:avLst/>
          </a:prstGeom>
          <a:noFill/>
          <a:ln>
            <a:solidFill>
              <a:schemeClr val="tx1"/>
            </a:solidFill>
          </a:ln>
        </p:spPr>
        <p:txBody>
          <a:bodyPr wrap="square" rtlCol="0">
            <a:spAutoFit/>
          </a:bodyPr>
          <a:lstStyle/>
          <a:p>
            <a:r>
              <a:rPr lang="en-GB" sz="1600" dirty="0">
                <a:latin typeface="Poppins" panose="00000500000000000000" pitchFamily="2" charset="0"/>
                <a:cs typeface="Poppins" panose="00000500000000000000" pitchFamily="2" charset="0"/>
              </a:rPr>
              <a:t>In Worcestershire, 59.6 of people are of working age. Around 80.3% are in some form of employment, albeit that 3.1% are claiming benefits of some kind.</a:t>
            </a:r>
          </a:p>
          <a:p>
            <a:endParaRPr lang="en-GB" sz="1600" dirty="0">
              <a:latin typeface="Poppins" panose="00000500000000000000" pitchFamily="2" charset="0"/>
              <a:cs typeface="Poppins" panose="00000500000000000000" pitchFamily="2" charset="0"/>
            </a:endParaRPr>
          </a:p>
          <a:p>
            <a:r>
              <a:rPr lang="en-GB" sz="1600" dirty="0">
                <a:latin typeface="Poppins" panose="00000500000000000000" pitchFamily="2" charset="0"/>
                <a:cs typeface="Poppins" panose="00000500000000000000" pitchFamily="2" charset="0"/>
              </a:rPr>
              <a:t>Alongside this Worcestershire has an inactivity rate of 18.8% compared to West Midlands at 22.5% and England at 21.1%</a:t>
            </a:r>
          </a:p>
        </p:txBody>
      </p:sp>
    </p:spTree>
    <p:extLst>
      <p:ext uri="{BB962C8B-B14F-4D97-AF65-F5344CB8AC3E}">
        <p14:creationId xmlns:p14="http://schemas.microsoft.com/office/powerpoint/2010/main" val="46162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9144-3000-4985-F14B-F66482D899E9}"/>
              </a:ext>
            </a:extLst>
          </p:cNvPr>
          <p:cNvSpPr>
            <a:spLocks noGrp="1"/>
          </p:cNvSpPr>
          <p:nvPr>
            <p:ph type="ctrTitle"/>
          </p:nvPr>
        </p:nvSpPr>
        <p:spPr/>
        <p:txBody>
          <a:bodyPr/>
          <a:lstStyle/>
          <a:p>
            <a:r>
              <a:rPr lang="en-GB" dirty="0"/>
              <a:t>Worcestershire has currently between 79.4% employment rate </a:t>
            </a:r>
          </a:p>
        </p:txBody>
      </p:sp>
    </p:spTree>
    <p:extLst>
      <p:ext uri="{BB962C8B-B14F-4D97-AF65-F5344CB8AC3E}">
        <p14:creationId xmlns:p14="http://schemas.microsoft.com/office/powerpoint/2010/main" val="250238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100F-2F39-D950-FF76-6232A50729CC}"/>
              </a:ext>
            </a:extLst>
          </p:cNvPr>
          <p:cNvSpPr>
            <a:spLocks noGrp="1"/>
          </p:cNvSpPr>
          <p:nvPr>
            <p:ph type="title"/>
          </p:nvPr>
        </p:nvSpPr>
        <p:spPr/>
        <p:txBody>
          <a:bodyPr/>
          <a:lstStyle/>
          <a:p>
            <a:r>
              <a:rPr lang="en-GB" dirty="0"/>
              <a:t>Employment across Worcestershire </a:t>
            </a:r>
          </a:p>
        </p:txBody>
      </p:sp>
      <p:graphicFrame>
        <p:nvGraphicFramePr>
          <p:cNvPr id="10" name="Chart 9" descr="Line chart showing employment rates (%) from 2019 to 2024 for Worcestershire, West Midlands, and England. Worcestershire consistently has the highest rate, peaking in 2023 at over 81% before dropping slightly in 2024. England and West Midlands remain lower and more stable, with England slightly above West Midlands throughout. The chart highlights Worcestershire’s stronger employment performance over time.">
            <a:extLst>
              <a:ext uri="{FF2B5EF4-FFF2-40B4-BE49-F238E27FC236}">
                <a16:creationId xmlns:a16="http://schemas.microsoft.com/office/drawing/2014/main" id="{24E6719B-AA5C-AD3A-A4F8-CDA0F8190B68}"/>
              </a:ext>
            </a:extLst>
          </p:cNvPr>
          <p:cNvGraphicFramePr/>
          <p:nvPr>
            <p:extLst>
              <p:ext uri="{D42A27DB-BD31-4B8C-83A1-F6EECF244321}">
                <p14:modId xmlns:p14="http://schemas.microsoft.com/office/powerpoint/2010/main" val="3379082217"/>
              </p:ext>
            </p:extLst>
          </p:nvPr>
        </p:nvGraphicFramePr>
        <p:xfrm>
          <a:off x="457200" y="84468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descr="Bar chart comparing 2024 employment rates by gender (ages 16–64) across Worcestershire, West Midlands, and England. For males, Worcestershire leads at 80.2%, followed by England (79.1%) and West Midlands (77.2%). For females, Worcestershire also ranks highest at 78.5%, with England at 72.4% and West Midlands lowest at 71.0%. The chart highlights Worcestershire’s stronger employment rates for both genders.&#10;">
            <a:extLst>
              <a:ext uri="{FF2B5EF4-FFF2-40B4-BE49-F238E27FC236}">
                <a16:creationId xmlns:a16="http://schemas.microsoft.com/office/drawing/2014/main" id="{D452B933-54EE-4DC4-9B20-6A74AF13372D}"/>
              </a:ext>
            </a:extLst>
          </p:cNvPr>
          <p:cNvGraphicFramePr/>
          <p:nvPr>
            <p:extLst>
              <p:ext uri="{D42A27DB-BD31-4B8C-83A1-F6EECF244321}">
                <p14:modId xmlns:p14="http://schemas.microsoft.com/office/powerpoint/2010/main" val="3371491727"/>
              </p:ext>
            </p:extLst>
          </p:nvPr>
        </p:nvGraphicFramePr>
        <p:xfrm>
          <a:off x="457200" y="36576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descr="Bar chart showing 2024 employment rates by age group across Worcestershire, West Midlands, and England. Worcestershire leads in all age groups except 65+, with the highest rate for ages 25–49 at 90.3%. For ages 16–24, Worcestershire is at 55.1%, slightly ahead of others. Employment for ages 50–64 is also highest in Worcestershire at 74.9%. All regions have low employment rates for age 65+, ranging from 10.5% to 11.9%. The chart highlights Worcestershire’s stronger employment performance across working age groups.&#10;">
            <a:extLst>
              <a:ext uri="{FF2B5EF4-FFF2-40B4-BE49-F238E27FC236}">
                <a16:creationId xmlns:a16="http://schemas.microsoft.com/office/drawing/2014/main" id="{5E7BD86F-24D7-4868-BB97-2E72912798AE}"/>
              </a:ext>
            </a:extLst>
          </p:cNvPr>
          <p:cNvGraphicFramePr/>
          <p:nvPr>
            <p:extLst>
              <p:ext uri="{D42A27DB-BD31-4B8C-83A1-F6EECF244321}">
                <p14:modId xmlns:p14="http://schemas.microsoft.com/office/powerpoint/2010/main" val="1996439250"/>
              </p:ext>
            </p:extLst>
          </p:nvPr>
        </p:nvGraphicFramePr>
        <p:xfrm>
          <a:off x="6781800" y="9906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8" name="Content Placeholder 7">
            <a:extLst>
              <a:ext uri="{FF2B5EF4-FFF2-40B4-BE49-F238E27FC236}">
                <a16:creationId xmlns:a16="http://schemas.microsoft.com/office/drawing/2014/main" id="{610FA5BF-0190-34F7-D561-A80F33A0D586}"/>
              </a:ext>
            </a:extLst>
          </p:cNvPr>
          <p:cNvSpPr>
            <a:spLocks noGrp="1"/>
          </p:cNvSpPr>
          <p:nvPr>
            <p:ph idx="1"/>
          </p:nvPr>
        </p:nvSpPr>
        <p:spPr>
          <a:xfrm>
            <a:off x="6896624" y="4184515"/>
            <a:ext cx="4838176" cy="1676400"/>
          </a:xfrm>
        </p:spPr>
        <p:txBody>
          <a:bodyPr/>
          <a:lstStyle/>
          <a:p>
            <a:r>
              <a:rPr lang="en-GB" dirty="0"/>
              <a:t>Quick analysis , shows rate of 79.4% employment rate with slightly less females than males albeit significantly above national averages. </a:t>
            </a:r>
          </a:p>
          <a:p>
            <a:r>
              <a:rPr lang="en-GB" dirty="0"/>
              <a:t>Lesser rates of over 50s employment than the 25-49 age group </a:t>
            </a:r>
          </a:p>
        </p:txBody>
      </p:sp>
    </p:spTree>
    <p:extLst>
      <p:ext uri="{BB962C8B-B14F-4D97-AF65-F5344CB8AC3E}">
        <p14:creationId xmlns:p14="http://schemas.microsoft.com/office/powerpoint/2010/main" val="162797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0EBE-4129-77CC-5E50-F0FB95A9937E}"/>
              </a:ext>
            </a:extLst>
          </p:cNvPr>
          <p:cNvSpPr>
            <a:spLocks noGrp="1"/>
          </p:cNvSpPr>
          <p:nvPr>
            <p:ph type="title"/>
          </p:nvPr>
        </p:nvSpPr>
        <p:spPr/>
        <p:txBody>
          <a:bodyPr/>
          <a:lstStyle/>
          <a:p>
            <a:r>
              <a:rPr lang="en-GB" dirty="0"/>
              <a:t>Worcestershire Labour Market Analysis </a:t>
            </a:r>
          </a:p>
        </p:txBody>
      </p:sp>
      <p:graphicFrame>
        <p:nvGraphicFramePr>
          <p:cNvPr id="4" name="Content Placeholder 3" descr="Infographic summarising Worcestershire’s 2025 labour market data across seven categories:&#10;&#10;Economic Inactivity: 18.8% of residents are inactive, mainly aged 50–64; 44% of those with no qualifications are inactive.&#10;&#10;Unemployment: General unemployment is 3.2%, youth unemployment is 5.1%, and over-50s unemployment is rising.&#10;&#10;NEET Rates: 624 young people are NEET; rates are higher for those in care or with EHCPs; influenced by provision, health, and careers advice.&#10;&#10;Qualifications: 6% have no qualifications; 46% have Level 4+, and 40% hold Level 2 or 3 as their highest qualification.&#10;&#10;Vacancy Rates: Around 10,000 vacancies at any time, mostly in healthcare; 66% of employers faced recruitment challenges.&#10;&#10;Pay: Workers earn £72 less per month than UK average; annual workplace earnings are £1,157 lower than resident average.&#10;&#10;Health and Employment: Mental health is the most common condition affecting work; 2.3% of the workforce had time off last week. Fit notes total 2,850 weekly across Herefordshire and Worcestershire.&#10;">
            <a:extLst>
              <a:ext uri="{FF2B5EF4-FFF2-40B4-BE49-F238E27FC236}">
                <a16:creationId xmlns:a16="http://schemas.microsoft.com/office/drawing/2014/main" id="{64A87663-F624-276E-BA60-9F5CF0FE9B3F}"/>
              </a:ext>
            </a:extLst>
          </p:cNvPr>
          <p:cNvGraphicFramePr>
            <a:graphicFrameLocks noGrp="1"/>
          </p:cNvGraphicFramePr>
          <p:nvPr>
            <p:ph idx="1"/>
            <p:extLst>
              <p:ext uri="{D42A27DB-BD31-4B8C-83A1-F6EECF244321}">
                <p14:modId xmlns:p14="http://schemas.microsoft.com/office/powerpoint/2010/main" val="2520674343"/>
              </p:ext>
            </p:extLst>
          </p:nvPr>
        </p:nvGraphicFramePr>
        <p:xfrm>
          <a:off x="188913" y="762000"/>
          <a:ext cx="1181258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ack background with a black square">
            <a:extLst>
              <a:ext uri="{FF2B5EF4-FFF2-40B4-BE49-F238E27FC236}">
                <a16:creationId xmlns:a16="http://schemas.microsoft.com/office/drawing/2014/main" id="{0FC8FA5F-DEBE-170E-4965-C9340C6CE2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57" y="1788967"/>
            <a:ext cx="609600" cy="609600"/>
          </a:xfrm>
          <a:prstGeom prst="rect">
            <a:avLst/>
          </a:prstGeom>
        </p:spPr>
      </p:pic>
      <p:pic>
        <p:nvPicPr>
          <p:cNvPr id="7" name="Picture 6">
            <a:extLst>
              <a:ext uri="{FF2B5EF4-FFF2-40B4-BE49-F238E27FC236}">
                <a16:creationId xmlns:a16="http://schemas.microsoft.com/office/drawing/2014/main" id="{0675D5EC-872C-2E83-BF69-BFDF9623E4FF}"/>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2200" y="1728354"/>
            <a:ext cx="633845" cy="633845"/>
          </a:xfrm>
          <a:prstGeom prst="rect">
            <a:avLst/>
          </a:prstGeom>
        </p:spPr>
      </p:pic>
      <p:pic>
        <p:nvPicPr>
          <p:cNvPr id="9" name="Picture 8">
            <a:extLst>
              <a:ext uri="{FF2B5EF4-FFF2-40B4-BE49-F238E27FC236}">
                <a16:creationId xmlns:a16="http://schemas.microsoft.com/office/drawing/2014/main" id="{F262F633-2254-EF67-BE38-F582D52A13E8}"/>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95954" y="1719693"/>
            <a:ext cx="633846" cy="633846"/>
          </a:xfrm>
          <a:prstGeom prst="rect">
            <a:avLst/>
          </a:prstGeom>
        </p:spPr>
      </p:pic>
      <p:pic>
        <p:nvPicPr>
          <p:cNvPr id="11" name="Picture 10">
            <a:extLst>
              <a:ext uri="{FF2B5EF4-FFF2-40B4-BE49-F238E27FC236}">
                <a16:creationId xmlns:a16="http://schemas.microsoft.com/office/drawing/2014/main" id="{04DC7898-F550-14BF-9E82-7B409A42542D}"/>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74994" y="1695449"/>
            <a:ext cx="633845" cy="633845"/>
          </a:xfrm>
          <a:prstGeom prst="rect">
            <a:avLst/>
          </a:prstGeom>
        </p:spPr>
      </p:pic>
      <p:pic>
        <p:nvPicPr>
          <p:cNvPr id="13" name="Picture 12">
            <a:extLst>
              <a:ext uri="{FF2B5EF4-FFF2-40B4-BE49-F238E27FC236}">
                <a16:creationId xmlns:a16="http://schemas.microsoft.com/office/drawing/2014/main" id="{29809D34-EF4E-109B-4A2D-038293E720DE}"/>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76887" y="1761257"/>
            <a:ext cx="633846" cy="633846"/>
          </a:xfrm>
          <a:prstGeom prst="rect">
            <a:avLst/>
          </a:prstGeom>
        </p:spPr>
      </p:pic>
      <p:pic>
        <p:nvPicPr>
          <p:cNvPr id="15" name="Picture 14">
            <a:extLst>
              <a:ext uri="{FF2B5EF4-FFF2-40B4-BE49-F238E27FC236}">
                <a16:creationId xmlns:a16="http://schemas.microsoft.com/office/drawing/2014/main" id="{DDF8B334-A0F8-B7DF-8022-46A80BEB595C}"/>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7848" y="1760070"/>
            <a:ext cx="635033" cy="635033"/>
          </a:xfrm>
          <a:prstGeom prst="rect">
            <a:avLst/>
          </a:prstGeom>
        </p:spPr>
      </p:pic>
      <p:pic>
        <p:nvPicPr>
          <p:cNvPr id="17" name="Graphic 16" descr="Heart with pulse outline">
            <a:extLst>
              <a:ext uri="{FF2B5EF4-FFF2-40B4-BE49-F238E27FC236}">
                <a16:creationId xmlns:a16="http://schemas.microsoft.com/office/drawing/2014/main" id="{68793601-7DEE-7F16-3ABF-D2C58CAB22B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826519" y="1741546"/>
            <a:ext cx="733756" cy="733756"/>
          </a:xfrm>
          <a:prstGeom prst="rect">
            <a:avLst/>
          </a:prstGeom>
        </p:spPr>
      </p:pic>
    </p:spTree>
    <p:extLst>
      <p:ext uri="{BB962C8B-B14F-4D97-AF65-F5344CB8AC3E}">
        <p14:creationId xmlns:p14="http://schemas.microsoft.com/office/powerpoint/2010/main" val="269893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9678-F588-2624-0ADA-F275F2A91BD3}"/>
              </a:ext>
            </a:extLst>
          </p:cNvPr>
          <p:cNvSpPr>
            <a:spLocks noGrp="1"/>
          </p:cNvSpPr>
          <p:nvPr>
            <p:ph type="title"/>
          </p:nvPr>
        </p:nvSpPr>
        <p:spPr/>
        <p:txBody>
          <a:bodyPr/>
          <a:lstStyle/>
          <a:p>
            <a:r>
              <a:rPr lang="en-GB" dirty="0"/>
              <a:t>In summary – page 1</a:t>
            </a:r>
            <a:br>
              <a:rPr lang="en-GB" dirty="0"/>
            </a:br>
            <a:br>
              <a:rPr lang="en-GB" dirty="0"/>
            </a:br>
            <a:endParaRPr lang="en-GB" dirty="0"/>
          </a:p>
        </p:txBody>
      </p:sp>
      <p:sp>
        <p:nvSpPr>
          <p:cNvPr id="3" name="Content Placeholder 2">
            <a:extLst>
              <a:ext uri="{FF2B5EF4-FFF2-40B4-BE49-F238E27FC236}">
                <a16:creationId xmlns:a16="http://schemas.microsoft.com/office/drawing/2014/main" id="{0DE05713-EA16-3604-2115-A50E3B395BAC}"/>
              </a:ext>
            </a:extLst>
          </p:cNvPr>
          <p:cNvSpPr>
            <a:spLocks noGrp="1"/>
          </p:cNvSpPr>
          <p:nvPr>
            <p:ph idx="1"/>
          </p:nvPr>
        </p:nvSpPr>
        <p:spPr>
          <a:xfrm>
            <a:off x="171081" y="914400"/>
            <a:ext cx="11812577" cy="5410199"/>
          </a:xfrm>
        </p:spPr>
        <p:txBody>
          <a:bodyPr vert="horz" lIns="91440" tIns="45720" rIns="91440" bIns="45720" rtlCol="0" anchor="t">
            <a:noAutofit/>
          </a:bodyPr>
          <a:lstStyle/>
          <a:p>
            <a:r>
              <a:rPr lang="en-US" b="1" dirty="0"/>
              <a:t>Wages and Productivity</a:t>
            </a:r>
          </a:p>
          <a:p>
            <a:endParaRPr lang="en-US" dirty="0"/>
          </a:p>
          <a:p>
            <a:r>
              <a:rPr lang="en-US" dirty="0">
                <a:latin typeface="Poppins"/>
                <a:cs typeface="Poppins"/>
              </a:rPr>
              <a:t>Worcestershire’s productivity levels lag behind those of neighbouring regions. Key contributing factors include:</a:t>
            </a:r>
          </a:p>
          <a:p>
            <a:endParaRPr lang="en-US" dirty="0"/>
          </a:p>
          <a:p>
            <a:pPr marL="285750" indent="-285750">
              <a:buFont typeface="Arial" panose="020B0604020202020204" pitchFamily="34" charset="0"/>
              <a:buChar char="•"/>
            </a:pPr>
            <a:r>
              <a:rPr lang="en-US" dirty="0">
                <a:latin typeface="Poppins"/>
                <a:cs typeface="Poppins"/>
              </a:rPr>
              <a:t>A dominance of smaller employers with limited capacity for high added value.</a:t>
            </a:r>
          </a:p>
          <a:p>
            <a:pPr marL="285750" indent="-285750">
              <a:buFont typeface="Arial" panose="020B0604020202020204" pitchFamily="34" charset="0"/>
              <a:buChar char="•"/>
            </a:pPr>
            <a:r>
              <a:rPr lang="en-US" dirty="0">
                <a:latin typeface="Poppins"/>
                <a:cs typeface="Poppins"/>
              </a:rPr>
              <a:t>Insufficient succession planning and upskilling opportunities. (leading to higher salaries for greater output)</a:t>
            </a:r>
            <a:endParaRPr lang="en-US" dirty="0"/>
          </a:p>
          <a:p>
            <a:pPr marL="285750" indent="-285750">
              <a:buFont typeface="Arial" panose="020B0604020202020204" pitchFamily="34" charset="0"/>
              <a:buChar char="•"/>
            </a:pPr>
            <a:r>
              <a:rPr lang="en-US" dirty="0"/>
              <a:t>A significant proportion of residents with low qualification levels.</a:t>
            </a:r>
          </a:p>
          <a:p>
            <a:endParaRPr lang="en-US" dirty="0"/>
          </a:p>
          <a:p>
            <a:r>
              <a:rPr lang="en-US" b="1" dirty="0">
                <a:latin typeface="Poppins"/>
                <a:cs typeface="Poppins"/>
              </a:rPr>
              <a:t>Young People and Skills </a:t>
            </a:r>
          </a:p>
          <a:p>
            <a:endParaRPr lang="en-US" b="1" dirty="0"/>
          </a:p>
          <a:p>
            <a:r>
              <a:rPr lang="en-US" dirty="0"/>
              <a:t>The county faces growing challenges with youth engagement:</a:t>
            </a:r>
          </a:p>
          <a:p>
            <a:endParaRPr lang="en-US" dirty="0"/>
          </a:p>
          <a:p>
            <a:pPr marL="285750" indent="-285750">
              <a:buFont typeface="Arial" panose="020B0604020202020204" pitchFamily="34" charset="0"/>
              <a:buChar char="•"/>
            </a:pPr>
            <a:r>
              <a:rPr lang="en-US" dirty="0">
                <a:latin typeface="Poppins"/>
                <a:cs typeface="Poppins"/>
              </a:rPr>
              <a:t>An increasing number of young people have low qualifications, limited or no work experience, and are not engaged with support services.</a:t>
            </a:r>
          </a:p>
          <a:p>
            <a:pPr marL="285750" indent="-285750">
              <a:buFont typeface="Arial" panose="020B0604020202020204" pitchFamily="34" charset="0"/>
              <a:buChar char="•"/>
            </a:pPr>
            <a:r>
              <a:rPr lang="en-US" dirty="0"/>
              <a:t>Re-engagement provision is limited.</a:t>
            </a:r>
          </a:p>
          <a:p>
            <a:pPr marL="285750" indent="-285750">
              <a:buFont typeface="Arial" panose="020B0604020202020204" pitchFamily="34" charset="0"/>
              <a:buChar char="•"/>
            </a:pPr>
            <a:r>
              <a:rPr lang="en-US" dirty="0">
                <a:latin typeface="Poppins"/>
                <a:cs typeface="Poppins"/>
              </a:rPr>
              <a:t>Entry-level opportunities are declining, particularly in sectors like retail, hospitality,  business administration.</a:t>
            </a:r>
          </a:p>
          <a:p>
            <a:pPr marL="285750" indent="-285750">
              <a:buFont typeface="Arial" panose="020B0604020202020204" pitchFamily="34" charset="0"/>
              <a:buChar char="•"/>
            </a:pPr>
            <a:r>
              <a:rPr lang="en-US" dirty="0"/>
              <a:t>The apprenticeship market remains highly competitive, further limiting access for those with fewer qualifications.</a:t>
            </a:r>
          </a:p>
          <a:p>
            <a:endParaRPr lang="en-GB" dirty="0"/>
          </a:p>
        </p:txBody>
      </p:sp>
    </p:spTree>
    <p:extLst>
      <p:ext uri="{BB962C8B-B14F-4D97-AF65-F5344CB8AC3E}">
        <p14:creationId xmlns:p14="http://schemas.microsoft.com/office/powerpoint/2010/main" val="242208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9FE6-BCCB-7A51-69CC-CFD5DD5406BD}"/>
              </a:ext>
            </a:extLst>
          </p:cNvPr>
          <p:cNvSpPr>
            <a:spLocks noGrp="1"/>
          </p:cNvSpPr>
          <p:nvPr>
            <p:ph type="title"/>
          </p:nvPr>
        </p:nvSpPr>
        <p:spPr/>
        <p:txBody>
          <a:bodyPr/>
          <a:lstStyle/>
          <a:p>
            <a:r>
              <a:rPr lang="en-GB" dirty="0"/>
              <a:t>In summary – page 2</a:t>
            </a:r>
            <a:br>
              <a:rPr lang="en-GB" dirty="0"/>
            </a:br>
            <a:br>
              <a:rPr lang="en-GB" dirty="0"/>
            </a:br>
            <a:endParaRPr lang="en-GB" dirty="0"/>
          </a:p>
        </p:txBody>
      </p:sp>
      <p:sp>
        <p:nvSpPr>
          <p:cNvPr id="3" name="Content Placeholder 2">
            <a:extLst>
              <a:ext uri="{FF2B5EF4-FFF2-40B4-BE49-F238E27FC236}">
                <a16:creationId xmlns:a16="http://schemas.microsoft.com/office/drawing/2014/main" id="{F3B61304-0596-E7DB-F856-AADEEB8F1EA9}"/>
              </a:ext>
            </a:extLst>
          </p:cNvPr>
          <p:cNvSpPr>
            <a:spLocks noGrp="1"/>
          </p:cNvSpPr>
          <p:nvPr>
            <p:ph idx="1"/>
          </p:nvPr>
        </p:nvSpPr>
        <p:spPr/>
        <p:txBody>
          <a:bodyPr/>
          <a:lstStyle/>
          <a:p>
            <a:r>
              <a:rPr lang="en-US" b="1" dirty="0"/>
              <a:t>Health and Labour Market Exclusion</a:t>
            </a:r>
          </a:p>
          <a:p>
            <a:endParaRPr lang="en-US" b="1" dirty="0"/>
          </a:p>
          <a:p>
            <a:r>
              <a:rPr lang="en-US" dirty="0"/>
              <a:t>Health-related barriers are a major factor in economic inactivity:</a:t>
            </a:r>
          </a:p>
          <a:p>
            <a:endParaRPr lang="en-US" dirty="0"/>
          </a:p>
          <a:p>
            <a:pPr marL="285750" indent="-285750">
              <a:buFont typeface="Arial" panose="020B0604020202020204" pitchFamily="34" charset="0"/>
              <a:buChar char="•"/>
            </a:pPr>
            <a:r>
              <a:rPr lang="en-US" dirty="0"/>
              <a:t>Worcestershire’s rate of labour market exclusion due to health is over 5% higher than the national average.</a:t>
            </a:r>
          </a:p>
          <a:p>
            <a:pPr marL="285750" indent="-285750">
              <a:buFont typeface="Arial" panose="020B0604020202020204" pitchFamily="34" charset="0"/>
              <a:buChar char="•"/>
            </a:pPr>
            <a:r>
              <a:rPr lang="en-US" dirty="0"/>
              <a:t>Mental health is a significant concern:</a:t>
            </a:r>
          </a:p>
          <a:p>
            <a:pPr marL="285750" indent="-285750">
              <a:buFont typeface="Arial" panose="020B0604020202020204" pitchFamily="34" charset="0"/>
              <a:buChar char="•"/>
            </a:pPr>
            <a:r>
              <a:rPr lang="en-US" dirty="0"/>
              <a:t>Over 33% of young people accessing youth hubs report wellbeing needs.</a:t>
            </a:r>
          </a:p>
          <a:p>
            <a:pPr marL="285750" indent="-285750">
              <a:buFont typeface="Arial" panose="020B0604020202020204" pitchFamily="34" charset="0"/>
              <a:buChar char="•"/>
            </a:pPr>
            <a:r>
              <a:rPr lang="en-US" dirty="0"/>
              <a:t>46% of Employment Support Allowance claimants cite mental health as a primary issue.</a:t>
            </a:r>
          </a:p>
          <a:p>
            <a:pPr marL="285750" indent="-285750">
              <a:buFont typeface="Arial" panose="020B0604020202020204" pitchFamily="34" charset="0"/>
              <a:buChar char="•"/>
            </a:pPr>
            <a:r>
              <a:rPr lang="en-US" dirty="0"/>
              <a:t>More than 20,000 fit notes have been issued, with mental health as the leading cause, followed by musculoskeletal conditions.</a:t>
            </a:r>
          </a:p>
          <a:p>
            <a:endParaRPr lang="en-US" dirty="0"/>
          </a:p>
          <a:p>
            <a:r>
              <a:rPr lang="en-US" b="1" dirty="0"/>
              <a:t>Economic Inactivity and Regional Variation</a:t>
            </a:r>
          </a:p>
          <a:p>
            <a:endParaRPr lang="en-US" b="1" dirty="0"/>
          </a:p>
          <a:p>
            <a:r>
              <a:rPr lang="en-US" dirty="0"/>
              <a:t>Economic inactivity is closely tied to health and demographic trends:</a:t>
            </a:r>
          </a:p>
          <a:p>
            <a:endParaRPr lang="en-US" dirty="0"/>
          </a:p>
          <a:p>
            <a:pPr marL="285750" indent="-285750">
              <a:buFont typeface="Arial" panose="020B0604020202020204" pitchFamily="34" charset="0"/>
              <a:buChar char="•"/>
            </a:pPr>
            <a:r>
              <a:rPr lang="en-US" dirty="0"/>
              <a:t>In Redditch, health and caring responsibilities are key drivers.</a:t>
            </a:r>
          </a:p>
          <a:p>
            <a:pPr marL="285750" indent="-285750">
              <a:buFont typeface="Arial" panose="020B0604020202020204" pitchFamily="34" charset="0"/>
              <a:buChar char="•"/>
            </a:pPr>
            <a:r>
              <a:rPr lang="en-US" dirty="0"/>
              <a:t>In Malvern Hills, Bromsgrove, and Wychavon, a larger proportion of the population is approaching or at retirement age, contributing to higher inactivity rates.</a:t>
            </a:r>
          </a:p>
        </p:txBody>
      </p:sp>
    </p:spTree>
    <p:extLst>
      <p:ext uri="{BB962C8B-B14F-4D97-AF65-F5344CB8AC3E}">
        <p14:creationId xmlns:p14="http://schemas.microsoft.com/office/powerpoint/2010/main" val="405569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2438</TotalTime>
  <Words>3195</Words>
  <Application>Microsoft Office PowerPoint</Application>
  <PresentationFormat>Widescreen</PresentationFormat>
  <Paragraphs>328</Paragraphs>
  <Slides>29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Poppins</vt:lpstr>
      <vt:lpstr>Aptos Display</vt:lpstr>
      <vt:lpstr>Calibri</vt:lpstr>
      <vt:lpstr>Aptos</vt:lpstr>
      <vt:lpstr>Symbol</vt:lpstr>
      <vt:lpstr>Poppins Black</vt:lpstr>
      <vt:lpstr>Office Theme</vt:lpstr>
      <vt:lpstr>Get Worcestershire Working Strategy</vt:lpstr>
      <vt:lpstr>Get Worcestershire Working Plan </vt:lpstr>
      <vt:lpstr>Employment across Worcestershire</vt:lpstr>
      <vt:lpstr>Get Worcestershire Working : Labour Market Groups </vt:lpstr>
      <vt:lpstr>Worcestershire has currently between 79.4% employment rate </vt:lpstr>
      <vt:lpstr>Employment across Worcestershire </vt:lpstr>
      <vt:lpstr>Worcestershire Labour Market Analysis </vt:lpstr>
      <vt:lpstr>In summary – page 1  </vt:lpstr>
      <vt:lpstr>In summary – page 2  </vt:lpstr>
      <vt:lpstr>In summary – page 3  </vt:lpstr>
      <vt:lpstr>Current landscape - positives </vt:lpstr>
      <vt:lpstr>Current landscape – challenges and gaps  </vt:lpstr>
      <vt:lpstr>Current Landscape of Support </vt:lpstr>
      <vt:lpstr>Start your Response </vt:lpstr>
      <vt:lpstr>Questions 3-6 within Form </vt:lpstr>
      <vt:lpstr>Priorities</vt:lpstr>
      <vt:lpstr>Short Term Priorities </vt:lpstr>
      <vt:lpstr>Short Term Priorities – The Detail  1-2</vt:lpstr>
      <vt:lpstr>Short Term Priorities – The Detail 3-4 </vt:lpstr>
      <vt:lpstr>Short Term Priorities – The Detail 5 </vt:lpstr>
      <vt:lpstr>Proposed Long Term Priorities - overview </vt:lpstr>
      <vt:lpstr>Proposed Long Term Priorities 1-2 </vt:lpstr>
      <vt:lpstr>Proposed Long Term Priorities 3-4</vt:lpstr>
      <vt:lpstr>Proposed Long Term Priorities 5-6 </vt:lpstr>
      <vt:lpstr>Proposed Long Term Priorities 7-8 </vt:lpstr>
      <vt:lpstr>Questions</vt:lpstr>
      <vt:lpstr>Questions – Questions 7 – 10 within form</vt:lpstr>
      <vt:lpstr>Next Steps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Worcestershire Working</dc:title>
  <dc:creator>Gibbs, Judy</dc:creator>
  <cp:lastModifiedBy>Stevens, Jo</cp:lastModifiedBy>
  <cp:revision>233</cp:revision>
  <dcterms:created xsi:type="dcterms:W3CDTF">2006-08-16T00:00:00Z</dcterms:created>
  <dcterms:modified xsi:type="dcterms:W3CDTF">2025-06-23T10:25:14Z</dcterms:modified>
  <dc:identifier>DAGoLdXI62g</dc:identifier>
  <cp:contentStatus/>
</cp:coreProperties>
</file>