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BEB7"/>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4641" autoAdjust="0"/>
  </p:normalViewPr>
  <p:slideViewPr>
    <p:cSldViewPr snapToGrid="0">
      <p:cViewPr varScale="1">
        <p:scale>
          <a:sx n="78" d="100"/>
          <a:sy n="78" d="100"/>
        </p:scale>
        <p:origin x="230" y="6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ung, Timothy" userId="78ce4f8a-f53a-49b3-bff8-daa264df1e02" providerId="ADAL" clId="{44044692-52EA-44B7-AAD0-459993402EBD}"/>
    <pc:docChg chg="modSld">
      <pc:chgData name="Young, Timothy" userId="78ce4f8a-f53a-49b3-bff8-daa264df1e02" providerId="ADAL" clId="{44044692-52EA-44B7-AAD0-459993402EBD}" dt="2024-05-21T08:43:11.693" v="3" actId="947"/>
      <pc:docMkLst>
        <pc:docMk/>
      </pc:docMkLst>
      <pc:sldChg chg="modSp mod">
        <pc:chgData name="Young, Timothy" userId="78ce4f8a-f53a-49b3-bff8-daa264df1e02" providerId="ADAL" clId="{44044692-52EA-44B7-AAD0-459993402EBD}" dt="2024-05-21T08:43:11.693" v="3" actId="947"/>
        <pc:sldMkLst>
          <pc:docMk/>
          <pc:sldMk cId="4014569253" sldId="256"/>
        </pc:sldMkLst>
        <pc:spChg chg="mod">
          <ac:chgData name="Young, Timothy" userId="78ce4f8a-f53a-49b3-bff8-daa264df1e02" providerId="ADAL" clId="{44044692-52EA-44B7-AAD0-459993402EBD}" dt="2024-05-21T08:43:11.693" v="3" actId="947"/>
          <ac:spMkLst>
            <pc:docMk/>
            <pc:sldMk cId="4014569253" sldId="256"/>
            <ac:spMk id="7" creationId="{D0950175-C871-1B3D-8BF5-EA160968364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52387-B274-4A9D-BCEF-4257C275E298}" type="datetimeFigureOut">
              <a:rPr lang="en-GB" smtClean="0"/>
              <a:t>21/05/2024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98D2D2-EF8D-4B25-ABC3-ABEDF78F7AA8}" type="slidenum">
              <a:rPr lang="en-GB" smtClean="0"/>
              <a:t>‹#›</a:t>
            </a:fld>
            <a:endParaRPr lang="en-GB"/>
          </a:p>
        </p:txBody>
      </p:sp>
    </p:spTree>
    <p:extLst>
      <p:ext uri="{BB962C8B-B14F-4D97-AF65-F5344CB8AC3E}">
        <p14:creationId xmlns:p14="http://schemas.microsoft.com/office/powerpoint/2010/main" val="197252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98D2D2-EF8D-4B25-ABC3-ABEDF78F7AA8}" type="slidenum">
              <a:rPr lang="en-GB" smtClean="0"/>
              <a:t>1</a:t>
            </a:fld>
            <a:endParaRPr lang="en-GB"/>
          </a:p>
        </p:txBody>
      </p:sp>
    </p:spTree>
    <p:extLst>
      <p:ext uri="{BB962C8B-B14F-4D97-AF65-F5344CB8AC3E}">
        <p14:creationId xmlns:p14="http://schemas.microsoft.com/office/powerpoint/2010/main" val="3588619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D98D2D2-EF8D-4B25-ABC3-ABEDF78F7AA8}" type="slidenum">
              <a:rPr lang="en-GB" smtClean="0"/>
              <a:t>2</a:t>
            </a:fld>
            <a:endParaRPr lang="en-GB"/>
          </a:p>
        </p:txBody>
      </p:sp>
    </p:spTree>
    <p:extLst>
      <p:ext uri="{BB962C8B-B14F-4D97-AF65-F5344CB8AC3E}">
        <p14:creationId xmlns:p14="http://schemas.microsoft.com/office/powerpoint/2010/main" val="558987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3AD0-B844-D04C-ACAB-C8064C7657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5101E52-CAA8-A952-D88E-66D8136390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7544266-5D44-565D-12D0-1C993A483C93}"/>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5" name="Footer Placeholder 4">
            <a:extLst>
              <a:ext uri="{FF2B5EF4-FFF2-40B4-BE49-F238E27FC236}">
                <a16:creationId xmlns:a16="http://schemas.microsoft.com/office/drawing/2014/main" id="{BCE0ACB0-70A7-4D53-1D9F-4CC5DEA24F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5121D2-35F2-CF70-EFE3-F458A12B739E}"/>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2293035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3A2B9-3CF7-673A-A2B1-4B31A005E7D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65D7AF0-55DD-3D4B-9DCD-6AC0CDFAFE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26A7D0-2B3F-B690-BFE2-90F469E554CA}"/>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5" name="Footer Placeholder 4">
            <a:extLst>
              <a:ext uri="{FF2B5EF4-FFF2-40B4-BE49-F238E27FC236}">
                <a16:creationId xmlns:a16="http://schemas.microsoft.com/office/drawing/2014/main" id="{C3FDDD66-13DE-3216-9907-4F23CD5C29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2FD15C-9424-1DCC-AABE-F530AFADCB25}"/>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2312031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D55717-340A-5F70-B18E-59215BA946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3878C42-1014-DBE4-1344-21680A93CD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71C64C-633B-1B8B-F682-42BEE2A27BC0}"/>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5" name="Footer Placeholder 4">
            <a:extLst>
              <a:ext uri="{FF2B5EF4-FFF2-40B4-BE49-F238E27FC236}">
                <a16:creationId xmlns:a16="http://schemas.microsoft.com/office/drawing/2014/main" id="{903FAC3A-D39C-A0C8-BE7C-910637C257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B7698B-F621-BCE1-4897-00A45F9298BC}"/>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114491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127BB-C65C-E248-1A1D-FBBD8CF8EC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27F346C-8369-2122-C3A7-24E351F257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789D8E-7342-31C9-38E2-1F09CE6EEE0B}"/>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5" name="Footer Placeholder 4">
            <a:extLst>
              <a:ext uri="{FF2B5EF4-FFF2-40B4-BE49-F238E27FC236}">
                <a16:creationId xmlns:a16="http://schemas.microsoft.com/office/drawing/2014/main" id="{02766B6F-1169-B298-C3DB-9BC177CEDC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A6A77F-CE67-48E8-95C0-D0739C59D8A4}"/>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4266816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C11D0-71C0-7579-A2FF-22F8E4A373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F6741F1-AB32-BF79-C4BE-FEDEB43FBD1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4F0973-4B8B-7948-8DA2-5F06846AF39D}"/>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5" name="Footer Placeholder 4">
            <a:extLst>
              <a:ext uri="{FF2B5EF4-FFF2-40B4-BE49-F238E27FC236}">
                <a16:creationId xmlns:a16="http://schemas.microsoft.com/office/drawing/2014/main" id="{2294C88A-FA97-80E5-BC8C-F565CF931E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29B206-43BB-18D6-717A-B44BF5BB6942}"/>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272334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4B05F-E463-BE67-C635-829A47AEB0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F68091-C8C0-360B-246A-F6FCBFD9DC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CABF106-4529-FA21-76AD-79C85275AB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664B4CD-FD6C-E457-10B6-D717C2E6246B}"/>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6" name="Footer Placeholder 5">
            <a:extLst>
              <a:ext uri="{FF2B5EF4-FFF2-40B4-BE49-F238E27FC236}">
                <a16:creationId xmlns:a16="http://schemas.microsoft.com/office/drawing/2014/main" id="{98F48970-481F-4A49-1282-05FC8E9E52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719C47A-DAF7-4152-08B9-078C46D9909B}"/>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3693505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47EF0-B038-22AF-8992-D4F1A67D0F8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EFC9BE0-5637-4AD6-F9F5-7A1B11E06D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C87802-1FB3-6911-ACCE-37607D389C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551E2D-0BBB-1F04-B8EB-55446C5E25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AFF5CF-9E33-36B4-F536-FE75CFCFF6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0E6F269-1F66-288B-62C1-7B940B9DAC0D}"/>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8" name="Footer Placeholder 7">
            <a:extLst>
              <a:ext uri="{FF2B5EF4-FFF2-40B4-BE49-F238E27FC236}">
                <a16:creationId xmlns:a16="http://schemas.microsoft.com/office/drawing/2014/main" id="{9A4E4175-DC06-EAF8-142E-A54C5AC0C4A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DDA91E6-A9F2-9ECA-1433-8769CBF55EA3}"/>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186341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CD1EA-216A-7D5C-96EE-DADE573E08F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DACFD6F-16DA-3133-985A-67246F1F148F}"/>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4" name="Footer Placeholder 3">
            <a:extLst>
              <a:ext uri="{FF2B5EF4-FFF2-40B4-BE49-F238E27FC236}">
                <a16:creationId xmlns:a16="http://schemas.microsoft.com/office/drawing/2014/main" id="{65C6914A-0431-B7C9-618B-D0D98730413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4CD5360-8940-CCBB-1D85-625B496F91EF}"/>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375199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34F6E6-9C74-4AAB-1D66-8673E75BB673}"/>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3" name="Footer Placeholder 2">
            <a:extLst>
              <a:ext uri="{FF2B5EF4-FFF2-40B4-BE49-F238E27FC236}">
                <a16:creationId xmlns:a16="http://schemas.microsoft.com/office/drawing/2014/main" id="{7A68FC10-4004-06F2-6ADB-78D461BB717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BB4EF7F-8C91-3046-995B-204401D3566B}"/>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554966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E7340-1503-EC3F-E269-32A29189CE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C8EF4BF-FE12-062F-E71E-6667735C6A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3DDBD18-0746-4877-0E7B-045C2E6A10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45D85B-AD45-E38B-3F27-20C15D817F0E}"/>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6" name="Footer Placeholder 5">
            <a:extLst>
              <a:ext uri="{FF2B5EF4-FFF2-40B4-BE49-F238E27FC236}">
                <a16:creationId xmlns:a16="http://schemas.microsoft.com/office/drawing/2014/main" id="{118F65C8-351C-387C-0CB8-B383034E09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0C656B9-0CEA-9F6F-C526-8A61F1E99FF8}"/>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374071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B2CBE-B568-FBC4-164D-229AF99A1D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F81E3B3-4487-936D-6B53-05C4A91010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56D91D-0715-5B89-2E15-92657D19D0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E3928-A9B0-F44E-EE1F-7B336B8889D5}"/>
              </a:ext>
            </a:extLst>
          </p:cNvPr>
          <p:cNvSpPr>
            <a:spLocks noGrp="1"/>
          </p:cNvSpPr>
          <p:nvPr>
            <p:ph type="dt" sz="half" idx="10"/>
          </p:nvPr>
        </p:nvSpPr>
        <p:spPr/>
        <p:txBody>
          <a:bodyPr/>
          <a:lstStyle/>
          <a:p>
            <a:fld id="{F710BA12-0CF8-4294-945E-6A21A9492CB7}" type="datetimeFigureOut">
              <a:rPr lang="en-GB" smtClean="0"/>
              <a:t>21/05/2024</a:t>
            </a:fld>
            <a:endParaRPr lang="en-GB"/>
          </a:p>
        </p:txBody>
      </p:sp>
      <p:sp>
        <p:nvSpPr>
          <p:cNvPr id="6" name="Footer Placeholder 5">
            <a:extLst>
              <a:ext uri="{FF2B5EF4-FFF2-40B4-BE49-F238E27FC236}">
                <a16:creationId xmlns:a16="http://schemas.microsoft.com/office/drawing/2014/main" id="{15B31104-E4F4-33ED-9BD6-C0C3502FD5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A1CB60-5DAB-1783-0ECE-18588664E695}"/>
              </a:ext>
            </a:extLst>
          </p:cNvPr>
          <p:cNvSpPr>
            <a:spLocks noGrp="1"/>
          </p:cNvSpPr>
          <p:nvPr>
            <p:ph type="sldNum" sz="quarter" idx="12"/>
          </p:nvPr>
        </p:nvSpPr>
        <p:spPr/>
        <p:txBody>
          <a:bodyPr/>
          <a:lstStyle/>
          <a:p>
            <a:fld id="{E44F8F5A-F45C-4788-8BC7-3D7DFEBC885A}" type="slidenum">
              <a:rPr lang="en-GB" smtClean="0"/>
              <a:t>‹#›</a:t>
            </a:fld>
            <a:endParaRPr lang="en-GB"/>
          </a:p>
        </p:txBody>
      </p:sp>
    </p:spTree>
    <p:extLst>
      <p:ext uri="{BB962C8B-B14F-4D97-AF65-F5344CB8AC3E}">
        <p14:creationId xmlns:p14="http://schemas.microsoft.com/office/powerpoint/2010/main" val="257238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AB7EA-042F-786E-4761-A6F824F00E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87C7B0-4FCC-BF65-9AF5-474C013199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BB3F63-9D4B-9BF5-E458-8198FE9F6D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710BA12-0CF8-4294-945E-6A21A9492CB7}" type="datetimeFigureOut">
              <a:rPr lang="en-GB" smtClean="0"/>
              <a:t>21/05/2024</a:t>
            </a:fld>
            <a:endParaRPr lang="en-GB"/>
          </a:p>
        </p:txBody>
      </p:sp>
      <p:sp>
        <p:nvSpPr>
          <p:cNvPr id="5" name="Footer Placeholder 4">
            <a:extLst>
              <a:ext uri="{FF2B5EF4-FFF2-40B4-BE49-F238E27FC236}">
                <a16:creationId xmlns:a16="http://schemas.microsoft.com/office/drawing/2014/main" id="{F7F5FCB4-613F-4CC1-6C04-D68BA390BA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7F3728A-A211-7261-38B7-22900BC968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44F8F5A-F45C-4788-8BC7-3D7DFEBC885A}" type="slidenum">
              <a:rPr lang="en-GB" smtClean="0"/>
              <a:t>‹#›</a:t>
            </a:fld>
            <a:endParaRPr lang="en-GB"/>
          </a:p>
        </p:txBody>
      </p:sp>
    </p:spTree>
    <p:extLst>
      <p:ext uri="{BB962C8B-B14F-4D97-AF65-F5344CB8AC3E}">
        <p14:creationId xmlns:p14="http://schemas.microsoft.com/office/powerpoint/2010/main" val="2228037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egislation.gov.uk/ukpga/1989/41/section/1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Virtualschool@worcschildrenfirst.org.uk"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063ADB-420A-CEEC-FABA-76F1EC3619E4}"/>
              </a:ext>
            </a:extLst>
          </p:cNvPr>
          <p:cNvSpPr txBox="1">
            <a:spLocks noGrp="1"/>
          </p:cNvSpPr>
          <p:nvPr>
            <p:ph type="title" idx="4294967295"/>
          </p:nvPr>
        </p:nvSpPr>
        <p:spPr>
          <a:xfrm>
            <a:off x="266700" y="34186"/>
            <a:ext cx="11620500" cy="56938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100" b="1" i="0" u="none" strike="noStrike" kern="1200" cap="none" spc="0" normalizeH="0" baseline="0" noProof="0" dirty="0">
                <a:ln>
                  <a:noFill/>
                </a:ln>
                <a:solidFill>
                  <a:schemeClr val="tx1"/>
                </a:solidFill>
                <a:effectLst/>
                <a:uLnTx/>
                <a:uFillTx/>
                <a:latin typeface="+mn-lt"/>
                <a:ea typeface="+mn-ea"/>
                <a:cs typeface="+mn-cs"/>
              </a:rPr>
              <a:t>Worcestershire Virtual School Pupils</a:t>
            </a:r>
            <a:endParaRPr kumimoji="0" lang="en-GB"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Box 7">
            <a:extLst>
              <a:ext uri="{FF2B5EF4-FFF2-40B4-BE49-F238E27FC236}">
                <a16:creationId xmlns:a16="http://schemas.microsoft.com/office/drawing/2014/main" id="{6F05AED3-2CE8-D9C6-D670-860D6335EB32}"/>
              </a:ext>
              <a:ext uri="{C183D7F6-B498-43B3-948B-1728B52AA6E4}">
                <adec:decorative xmlns:adec="http://schemas.microsoft.com/office/drawing/2017/decorative" val="0"/>
              </a:ext>
            </a:extLst>
          </p:cNvPr>
          <p:cNvSpPr txBox="1"/>
          <p:nvPr/>
        </p:nvSpPr>
        <p:spPr>
          <a:xfrm flipH="1">
            <a:off x="141398" y="669258"/>
            <a:ext cx="2733772" cy="584775"/>
          </a:xfrm>
          <a:prstGeom prst="rect">
            <a:avLst/>
          </a:prstGeom>
          <a:solidFill>
            <a:schemeClr val="accent3">
              <a:lumMod val="40000"/>
              <a:lumOff val="60000"/>
            </a:schemeClr>
          </a:solidFill>
        </p:spPr>
        <p:txBody>
          <a:bodyPr wrap="square" rtlCol="0">
            <a:spAutoFit/>
          </a:bodyPr>
          <a:lstStyle/>
          <a:p>
            <a:pPr algn="ctr"/>
            <a:r>
              <a:rPr lang="en-GB" sz="1600" b="1" dirty="0">
                <a:solidFill>
                  <a:schemeClr val="tx1"/>
                </a:solidFill>
                <a:latin typeface="Calibri" panose="020F0502020204030204" pitchFamily="34" charset="0"/>
                <a:cs typeface="Calibri" panose="020F0502020204030204" pitchFamily="34" charset="0"/>
              </a:rPr>
              <a:t>Children with a Social Worker (CWSW)</a:t>
            </a:r>
            <a:endParaRPr lang="en-US" sz="1600" b="1"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D0950175-C871-1B3D-8BF5-EA1609683649}"/>
              </a:ext>
              <a:ext uri="{C183D7F6-B498-43B3-948B-1728B52AA6E4}">
                <adec:decorative xmlns:adec="http://schemas.microsoft.com/office/drawing/2017/decorative" val="0"/>
              </a:ext>
            </a:extLst>
          </p:cNvPr>
          <p:cNvSpPr txBox="1"/>
          <p:nvPr/>
        </p:nvSpPr>
        <p:spPr>
          <a:xfrm>
            <a:off x="141399" y="1297723"/>
            <a:ext cx="2733774" cy="5472000"/>
          </a:xfrm>
          <a:prstGeom prst="rect">
            <a:avLst/>
          </a:prstGeom>
          <a:solidFill>
            <a:schemeClr val="accent6">
              <a:lumMod val="20000"/>
              <a:lumOff val="80000"/>
            </a:schemeClr>
          </a:solidFill>
        </p:spPr>
        <p:txBody>
          <a:bodyPr wrap="square" rtlCol="0">
            <a:spAutoFit/>
          </a:bodyPr>
          <a:lstStyle/>
          <a:p>
            <a:pPr algn="ctr"/>
            <a:r>
              <a:rPr lang="en-US" sz="1300" b="0" i="0" kern="1200" dirty="0">
                <a:effectLst/>
                <a:ea typeface="+mn-ea"/>
                <a:cs typeface="+mn-cs"/>
              </a:rPr>
              <a:t>‘Children with a social worker’ are those who have been assessed as being in need under </a:t>
            </a:r>
            <a:r>
              <a:rPr lang="en-US" sz="1300" b="0" i="0" kern="1200" dirty="0">
                <a:effectLst/>
                <a:ea typeface="+mn-ea"/>
                <a:cs typeface="+mn-cs"/>
                <a:hlinkClick r:id="rId3"/>
              </a:rPr>
              <a:t>section 17 of the Children Act 1989</a:t>
            </a:r>
            <a:r>
              <a:rPr lang="en-US" sz="1300" b="0" i="0" kern="1200" dirty="0">
                <a:effectLst/>
                <a:ea typeface="+mn-ea"/>
                <a:cs typeface="+mn-cs"/>
              </a:rPr>
              <a:t> and currently have a social worker and those who have previously had a social worker.</a:t>
            </a:r>
          </a:p>
          <a:p>
            <a:pPr algn="ctr"/>
            <a:r>
              <a:rPr lang="en-US" sz="1300" b="0" i="0" kern="1200" dirty="0">
                <a:effectLst/>
                <a:ea typeface="+mn-ea"/>
                <a:cs typeface="+mn-cs"/>
              </a:rPr>
              <a:t>It includes all children who have been assessed as needing or previously needing a social worker within the past 6 years due to safeguarding or welfare reasons. </a:t>
            </a:r>
          </a:p>
          <a:p>
            <a:pPr algn="ctr"/>
            <a:r>
              <a:rPr lang="en-US" sz="1300" b="0" i="0" kern="1200" dirty="0">
                <a:effectLst/>
                <a:ea typeface="+mn-ea"/>
                <a:cs typeface="+mn-cs"/>
              </a:rPr>
              <a:t>It includes all children aged </a:t>
            </a:r>
            <a:r>
              <a:rPr lang="en-US" sz="1300" b="1" i="0" kern="1200" dirty="0">
                <a:effectLst/>
                <a:ea typeface="+mn-ea"/>
                <a:cs typeface="+mn-cs"/>
              </a:rPr>
              <a:t>0 to 18 </a:t>
            </a:r>
            <a:r>
              <a:rPr lang="en-US" sz="1300" b="0" i="0" kern="1200" dirty="0">
                <a:effectLst/>
                <a:ea typeface="+mn-ea"/>
                <a:cs typeface="+mn-cs"/>
              </a:rPr>
              <a:t>across all education settings subject to a </a:t>
            </a:r>
            <a:r>
              <a:rPr lang="en-US" sz="1300" b="1" i="0" kern="1200" dirty="0">
                <a:effectLst/>
                <a:ea typeface="+mn-ea"/>
                <a:cs typeface="+mn-cs"/>
              </a:rPr>
              <a:t>children in need plan </a:t>
            </a:r>
            <a:r>
              <a:rPr lang="en-US" sz="1300" b="0" i="0" kern="1200" dirty="0">
                <a:effectLst/>
                <a:ea typeface="+mn-ea"/>
                <a:cs typeface="+mn-cs"/>
              </a:rPr>
              <a:t>or a </a:t>
            </a:r>
            <a:r>
              <a:rPr lang="en-US" sz="1300" b="1" i="0" kern="1200" dirty="0">
                <a:effectLst/>
                <a:ea typeface="+mn-ea"/>
                <a:cs typeface="+mn-cs"/>
              </a:rPr>
              <a:t>child protection plan.</a:t>
            </a:r>
          </a:p>
          <a:p>
            <a:pPr marL="0" lvl="0" indent="0" algn="ctr" rtl="0">
              <a:buFont typeface="Arial"/>
              <a:buNone/>
            </a:pPr>
            <a:endParaRPr lang="en-US" sz="1300" b="1" dirty="0">
              <a:ea typeface="Calibri"/>
              <a:cs typeface="Calibri"/>
            </a:endParaRPr>
          </a:p>
          <a:p>
            <a:pPr marL="0" lvl="0" indent="0" algn="ctr" rtl="0">
              <a:buFont typeface="Arial"/>
              <a:buNone/>
            </a:pPr>
            <a:r>
              <a:rPr lang="en-US" sz="1300" b="1" dirty="0">
                <a:ea typeface="Calibri"/>
                <a:cs typeface="Calibri"/>
              </a:rPr>
              <a:t>Section 17</a:t>
            </a:r>
            <a:endParaRPr lang="en-US" sz="1300" dirty="0">
              <a:ea typeface="Calibri"/>
            </a:endParaRPr>
          </a:p>
          <a:p>
            <a:pPr lvl="0" algn="ctr" rtl="0">
              <a:buFontTx/>
              <a:buNone/>
            </a:pPr>
            <a:r>
              <a:rPr lang="en-US" sz="1300" b="1" dirty="0"/>
              <a:t>Children in Need Plan (</a:t>
            </a:r>
            <a:r>
              <a:rPr lang="en-US" sz="1300" b="1" dirty="0" err="1"/>
              <a:t>CiN</a:t>
            </a:r>
            <a:r>
              <a:rPr lang="en-US" sz="1300" b="1" dirty="0"/>
              <a:t>)</a:t>
            </a:r>
          </a:p>
          <a:p>
            <a:pPr lvl="0" algn="ctr" rtl="0">
              <a:buFontTx/>
              <a:buNone/>
            </a:pPr>
            <a:endParaRPr lang="en-US" sz="1300" b="1" dirty="0"/>
          </a:p>
          <a:p>
            <a:pPr marL="0" lvl="0" indent="0" algn="ctr" rtl="0">
              <a:buFont typeface="Arial" panose="020B0604020202020204" pitchFamily="34" charset="0"/>
              <a:buNone/>
            </a:pPr>
            <a:r>
              <a:rPr lang="en-US" sz="1300" b="1" dirty="0">
                <a:ea typeface="Calibri"/>
                <a:cs typeface="Calibri"/>
              </a:rPr>
              <a:t>            Section 47                  </a:t>
            </a:r>
            <a:endParaRPr lang="en-US" sz="1300" b="1" dirty="0"/>
          </a:p>
          <a:p>
            <a:pPr marL="0" lvl="0" indent="0" algn="ctr">
              <a:buNone/>
            </a:pPr>
            <a:r>
              <a:rPr lang="en-US" sz="1300" b="1" dirty="0"/>
              <a:t>Child Protection Plan (CP)</a:t>
            </a:r>
          </a:p>
          <a:p>
            <a:pPr lvl="0" algn="ctr"/>
            <a:endParaRPr lang="en-US" sz="1300" b="1" i="0" u="none" strike="noStrike" noProof="0" dirty="0"/>
          </a:p>
          <a:p>
            <a:pPr marL="0" lvl="0" indent="0" algn="ctr">
              <a:buFont typeface="Arial" panose="020B0604020202020204" pitchFamily="34" charset="0"/>
              <a:buNone/>
            </a:pPr>
            <a:r>
              <a:rPr lang="en-US" sz="1300" b="1" dirty="0"/>
              <a:t>Section 31 - S</a:t>
            </a:r>
            <a:r>
              <a:rPr lang="en-US" sz="1300" b="1" kern="1200" dirty="0">
                <a:ea typeface="+mn-ea"/>
                <a:cs typeface="+mn-cs"/>
              </a:rPr>
              <a:t>upervision Order</a:t>
            </a:r>
            <a:endParaRPr lang="en-US" sz="1300" dirty="0"/>
          </a:p>
          <a:p>
            <a:pPr marL="0" lvl="0" indent="0" algn="ctr">
              <a:buNone/>
            </a:pPr>
            <a:r>
              <a:rPr lang="en-US" sz="1300" dirty="0"/>
              <a:t>Parental Responsibility remains with parent/guardian. </a:t>
            </a:r>
            <a:r>
              <a:rPr lang="en-US" sz="1300" b="0" kern="1200" dirty="0">
                <a:ea typeface="+mn-ea"/>
                <a:cs typeface="+mn-cs"/>
              </a:rPr>
              <a:t>Local Authority supports via supervision and support planning.</a:t>
            </a:r>
            <a:endParaRPr lang="en-US" sz="1300" kern="1200" dirty="0">
              <a:ea typeface="+mn-ea"/>
              <a:cs typeface="+mn-cs"/>
            </a:endParaRPr>
          </a:p>
        </p:txBody>
      </p:sp>
      <p:sp>
        <p:nvSpPr>
          <p:cNvPr id="9" name="TextBox 8">
            <a:extLst>
              <a:ext uri="{FF2B5EF4-FFF2-40B4-BE49-F238E27FC236}">
                <a16:creationId xmlns:a16="http://schemas.microsoft.com/office/drawing/2014/main" id="{1DAE5C7F-3664-D327-D966-E0B0BDC9212F}"/>
              </a:ext>
            </a:extLst>
          </p:cNvPr>
          <p:cNvSpPr txBox="1"/>
          <p:nvPr/>
        </p:nvSpPr>
        <p:spPr>
          <a:xfrm flipH="1">
            <a:off x="2941156" y="669258"/>
            <a:ext cx="4374043" cy="584775"/>
          </a:xfrm>
          <a:prstGeom prst="rect">
            <a:avLst/>
          </a:prstGeom>
          <a:solidFill>
            <a:srgbClr val="FFC000"/>
          </a:solidFill>
        </p:spPr>
        <p:txBody>
          <a:bodyPr wrap="square" rtlCol="0">
            <a:spAutoFit/>
          </a:bodyPr>
          <a:lstStyle/>
          <a:p>
            <a:pPr algn="ctr"/>
            <a:r>
              <a:rPr lang="en-GB" sz="1600" b="1" dirty="0">
                <a:solidFill>
                  <a:schemeClr val="tx1"/>
                </a:solidFill>
                <a:latin typeface="Calibri" panose="020F0502020204030204" pitchFamily="34" charset="0"/>
                <a:cs typeface="Calibri" panose="020F0502020204030204" pitchFamily="34" charset="0"/>
              </a:rPr>
              <a:t>Children Looked After </a:t>
            </a:r>
          </a:p>
          <a:p>
            <a:pPr algn="ctr"/>
            <a:r>
              <a:rPr lang="en-GB" sz="1600" b="1" dirty="0">
                <a:solidFill>
                  <a:schemeClr val="tx1"/>
                </a:solidFill>
                <a:latin typeface="Calibri" panose="020F0502020204030204" pitchFamily="34" charset="0"/>
                <a:cs typeface="Calibri" panose="020F0502020204030204" pitchFamily="34" charset="0"/>
              </a:rPr>
              <a:t>(CLA)</a:t>
            </a:r>
            <a:endParaRPr lang="en-US" sz="1600" b="1"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9BF51FA8-CFA0-F1F4-5068-89D25D510207}"/>
              </a:ext>
            </a:extLst>
          </p:cNvPr>
          <p:cNvSpPr txBox="1"/>
          <p:nvPr/>
        </p:nvSpPr>
        <p:spPr>
          <a:xfrm>
            <a:off x="2930956" y="1297723"/>
            <a:ext cx="4384244" cy="5472000"/>
          </a:xfrm>
          <a:prstGeom prst="rect">
            <a:avLst/>
          </a:prstGeom>
          <a:solidFill>
            <a:srgbClr val="FFFFCC"/>
          </a:solidFill>
        </p:spPr>
        <p:txBody>
          <a:bodyPr wrap="square" rtlCol="0">
            <a:spAutoFit/>
          </a:bodyPr>
          <a:lstStyle/>
          <a:p>
            <a:pPr marL="0" lvl="0" indent="0" algn="ctr" rtl="0">
              <a:buFont typeface="Arial" panose="020B0604020202020204" pitchFamily="34" charset="0"/>
              <a:buNone/>
            </a:pPr>
            <a:r>
              <a:rPr lang="en-US" sz="1250" b="1" dirty="0"/>
              <a:t>Section 20</a:t>
            </a:r>
          </a:p>
          <a:p>
            <a:pPr marL="0" lvl="0" indent="0" algn="ctr" rtl="0">
              <a:buFont typeface="Arial" panose="020B0604020202020204" pitchFamily="34" charset="0"/>
              <a:buNone/>
            </a:pPr>
            <a:r>
              <a:rPr lang="en-US" sz="1250" b="1" dirty="0"/>
              <a:t>Child Looked After (CLA)</a:t>
            </a:r>
          </a:p>
          <a:p>
            <a:pPr marL="0" lvl="0" indent="0" algn="ctr">
              <a:lnSpc>
                <a:spcPct val="100000"/>
              </a:lnSpc>
              <a:buNone/>
            </a:pPr>
            <a:r>
              <a:rPr lang="en-US" sz="1250" dirty="0"/>
              <a:t>Parental Responsibility remains with parent/guardian.  Care responsibility delegated to Local Authority by parent/guardian.</a:t>
            </a:r>
          </a:p>
          <a:p>
            <a:pPr marL="0" lvl="0" indent="0" algn="ctr">
              <a:lnSpc>
                <a:spcPct val="100000"/>
              </a:lnSpc>
              <a:buNone/>
            </a:pPr>
            <a:endParaRPr lang="en-US" sz="1250" b="1" dirty="0"/>
          </a:p>
          <a:p>
            <a:pPr marL="0" lvl="0" indent="0" algn="ctr">
              <a:lnSpc>
                <a:spcPct val="100000"/>
              </a:lnSpc>
              <a:buNone/>
            </a:pPr>
            <a:r>
              <a:rPr lang="en-US" sz="1250" b="1" dirty="0"/>
              <a:t>Unaccompanied Asylum Seeking Children (UASC)</a:t>
            </a:r>
          </a:p>
          <a:p>
            <a:pPr marL="0" lvl="0" indent="0" algn="ctr">
              <a:lnSpc>
                <a:spcPct val="100000"/>
              </a:lnSpc>
              <a:buNone/>
            </a:pPr>
            <a:r>
              <a:rPr lang="en-US" sz="1250" b="0" dirty="0"/>
              <a:t>Under Section 20 the LA has a statutory responsibility to accommodate UASC. Where the child is accommodated for more than 24 hours they become CLA.</a:t>
            </a:r>
          </a:p>
          <a:p>
            <a:pPr marL="0" lvl="0" indent="0" algn="ctr">
              <a:lnSpc>
                <a:spcPct val="100000"/>
              </a:lnSpc>
              <a:buNone/>
            </a:pPr>
            <a:r>
              <a:rPr lang="en-US" sz="1250" dirty="0"/>
              <a:t>                   </a:t>
            </a:r>
            <a:endParaRPr lang="en-US" sz="1250" b="1" dirty="0"/>
          </a:p>
          <a:p>
            <a:pPr marL="0" lvl="0" indent="0" algn="ctr">
              <a:lnSpc>
                <a:spcPct val="100000"/>
              </a:lnSpc>
              <a:buNone/>
            </a:pPr>
            <a:r>
              <a:rPr lang="en-US" sz="1250" b="1" dirty="0"/>
              <a:t>Section 44 &amp; 46</a:t>
            </a:r>
          </a:p>
          <a:p>
            <a:pPr lvl="0" algn="ctr" rtl="0">
              <a:buFontTx/>
              <a:buNone/>
            </a:pPr>
            <a:r>
              <a:rPr lang="en-US" sz="1250" b="1" kern="1200" dirty="0">
                <a:solidFill>
                  <a:schemeClr val="tx1"/>
                </a:solidFill>
                <a:ea typeface="+mn-ea"/>
                <a:cs typeface="Calibri"/>
              </a:rPr>
              <a:t>Emergency Care Order</a:t>
            </a:r>
            <a:endParaRPr lang="en-US" sz="1250" b="1" kern="1200" dirty="0">
              <a:solidFill>
                <a:schemeClr val="dk1"/>
              </a:solidFill>
              <a:ea typeface="+mn-ea"/>
              <a:cs typeface="+mn-cs"/>
            </a:endParaRPr>
          </a:p>
          <a:p>
            <a:pPr lvl="0" algn="ctr" rtl="0">
              <a:buFontTx/>
              <a:buNone/>
            </a:pPr>
            <a:r>
              <a:rPr lang="en-US" sz="1250" kern="1200" dirty="0">
                <a:solidFill>
                  <a:schemeClr val="tx1"/>
                </a:solidFill>
                <a:ea typeface="+mn-ea"/>
                <a:cs typeface="Calibri"/>
              </a:rPr>
              <a:t>Usually when police protection </a:t>
            </a:r>
          </a:p>
          <a:p>
            <a:pPr lvl="0" algn="ctr" rtl="0">
              <a:buFontTx/>
              <a:buNone/>
            </a:pPr>
            <a:r>
              <a:rPr lang="en-US" sz="1250" kern="1200" dirty="0">
                <a:solidFill>
                  <a:schemeClr val="tx1"/>
                </a:solidFill>
                <a:ea typeface="+mn-ea"/>
                <a:cs typeface="Calibri"/>
              </a:rPr>
              <a:t>is required. Gives </a:t>
            </a:r>
            <a:r>
              <a:rPr lang="en-US" sz="1250" dirty="0"/>
              <a:t>limited parental responsibility for the child to whoever applied for the order, is limited to whatever is needed for the child’s welfare, and</a:t>
            </a:r>
          </a:p>
          <a:p>
            <a:pPr lvl="0" algn="ctr" rtl="0">
              <a:buFontTx/>
              <a:buNone/>
            </a:pPr>
            <a:r>
              <a:rPr lang="en-US" sz="1250" dirty="0"/>
              <a:t>the right to remove the child (or prevent their removal) from where they are now.</a:t>
            </a:r>
          </a:p>
          <a:p>
            <a:pPr lvl="0" algn="ctr" rtl="0">
              <a:buFontTx/>
              <a:buNone/>
            </a:pPr>
            <a:endParaRPr lang="en-GB" sz="1250" dirty="0"/>
          </a:p>
          <a:p>
            <a:pPr marL="0" lvl="0" indent="0" algn="ctr">
              <a:buFont typeface="Arial" panose="020B0604020202020204" pitchFamily="34" charset="0"/>
              <a:buNone/>
            </a:pPr>
            <a:r>
              <a:rPr lang="en-US" sz="1250" b="1" dirty="0"/>
              <a:t>            Section 38                   </a:t>
            </a:r>
            <a:endParaRPr lang="en-US" sz="1250" b="0" dirty="0"/>
          </a:p>
          <a:p>
            <a:pPr marL="0" lvl="0" indent="0" algn="ctr">
              <a:buFont typeface="Arial" panose="020B0604020202020204" pitchFamily="34" charset="0"/>
              <a:buNone/>
            </a:pPr>
            <a:r>
              <a:rPr lang="en-US" sz="1250" b="1" dirty="0"/>
              <a:t>      Interim Care Order  </a:t>
            </a:r>
            <a:r>
              <a:rPr lang="en-US" sz="1250" b="0" dirty="0"/>
              <a:t>        </a:t>
            </a:r>
          </a:p>
          <a:p>
            <a:pPr marL="0" lvl="0" indent="0" algn="ctr">
              <a:buNone/>
            </a:pPr>
            <a:r>
              <a:rPr lang="en-US" sz="1250" dirty="0"/>
              <a:t>Parental Responsibility </a:t>
            </a:r>
            <a:r>
              <a:rPr lang="en-US" sz="1250" b="0" dirty="0"/>
              <a:t>shared between Local Authority and parent/guardian.</a:t>
            </a:r>
            <a:endParaRPr lang="en-US" sz="1250" dirty="0"/>
          </a:p>
          <a:p>
            <a:pPr lvl="0" algn="ctr"/>
            <a:endParaRPr lang="en-US" sz="1250" b="1" dirty="0"/>
          </a:p>
          <a:p>
            <a:pPr marL="0" lvl="0" indent="0" algn="ctr">
              <a:buFont typeface="Arial" panose="020B0604020202020204" pitchFamily="34" charset="0"/>
              <a:buNone/>
            </a:pPr>
            <a:r>
              <a:rPr lang="en-US" sz="1250" b="1" dirty="0"/>
              <a:t>Section 31 - Full Care Order</a:t>
            </a:r>
            <a:endParaRPr lang="en-US" sz="1250" dirty="0"/>
          </a:p>
          <a:p>
            <a:pPr marL="0" lvl="0" indent="0" algn="ctr">
              <a:buNone/>
            </a:pPr>
            <a:r>
              <a:rPr lang="en-US" sz="1250" dirty="0"/>
              <a:t>Parental Responsibility</a:t>
            </a:r>
            <a:r>
              <a:rPr lang="en-US" sz="1250" b="0" kern="1200" dirty="0">
                <a:solidFill>
                  <a:schemeClr val="dk1"/>
                </a:solidFill>
                <a:ea typeface="+mn-ea"/>
                <a:cs typeface="+mn-cs"/>
              </a:rPr>
              <a:t> shared between Local Authority and parent/guardian.</a:t>
            </a:r>
            <a:endParaRPr lang="en-US" sz="1250" dirty="0"/>
          </a:p>
        </p:txBody>
      </p:sp>
      <p:sp>
        <p:nvSpPr>
          <p:cNvPr id="17" name="TextBox 16">
            <a:extLst>
              <a:ext uri="{FF2B5EF4-FFF2-40B4-BE49-F238E27FC236}">
                <a16:creationId xmlns:a16="http://schemas.microsoft.com/office/drawing/2014/main" id="{85357FC1-2DA8-0FD8-28D7-E8BF0F6EB539}"/>
              </a:ext>
            </a:extLst>
          </p:cNvPr>
          <p:cNvSpPr txBox="1"/>
          <p:nvPr/>
        </p:nvSpPr>
        <p:spPr>
          <a:xfrm flipH="1">
            <a:off x="7381185" y="667143"/>
            <a:ext cx="2450971" cy="584775"/>
          </a:xfrm>
          <a:prstGeom prst="rect">
            <a:avLst/>
          </a:prstGeom>
          <a:solidFill>
            <a:srgbClr val="FF0000"/>
          </a:solidFill>
        </p:spPr>
        <p:txBody>
          <a:bodyPr wrap="square" rtlCol="0">
            <a:spAutoFit/>
          </a:bodyPr>
          <a:lstStyle/>
          <a:p>
            <a:pPr algn="ctr"/>
            <a:r>
              <a:rPr lang="en-GB" sz="1600" b="1" dirty="0">
                <a:solidFill>
                  <a:schemeClr val="tx1"/>
                </a:solidFill>
                <a:latin typeface="Calibri" panose="020F0502020204030204" pitchFamily="34" charset="0"/>
                <a:cs typeface="Calibri" panose="020F0502020204030204" pitchFamily="34" charset="0"/>
              </a:rPr>
              <a:t>Previously Looked After</a:t>
            </a:r>
            <a:r>
              <a:rPr lang="en-US" sz="1600" b="1" dirty="0">
                <a:solidFill>
                  <a:schemeClr val="tx1"/>
                </a:solidFill>
                <a:latin typeface="Calibri" panose="020F0502020204030204" pitchFamily="34" charset="0"/>
                <a:cs typeface="Calibri" panose="020F0502020204030204" pitchFamily="34" charset="0"/>
              </a:rPr>
              <a:t> Children (PLAC)</a:t>
            </a:r>
            <a:endParaRPr lang="en-GB" sz="1600" b="1" dirty="0">
              <a:solidFill>
                <a:schemeClr val="tx1"/>
              </a:solidFill>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77E2AEE3-EB53-C7B2-1EC7-6B8A7736517C}"/>
              </a:ext>
            </a:extLst>
          </p:cNvPr>
          <p:cNvSpPr txBox="1"/>
          <p:nvPr/>
        </p:nvSpPr>
        <p:spPr>
          <a:xfrm>
            <a:off x="7381186" y="1297722"/>
            <a:ext cx="2450971" cy="5472000"/>
          </a:xfrm>
          <a:prstGeom prst="rect">
            <a:avLst/>
          </a:prstGeom>
          <a:solidFill>
            <a:srgbClr val="FDBEB7"/>
          </a:solidFill>
        </p:spPr>
        <p:txBody>
          <a:bodyPr wrap="square" rtlCol="0">
            <a:spAutoFit/>
          </a:bodyPr>
          <a:lstStyle/>
          <a:p>
            <a:pPr marL="0" lvl="0" indent="0" algn="ctr">
              <a:buNone/>
            </a:pPr>
            <a:r>
              <a:rPr lang="en-US" sz="1300" b="0" i="0" u="none" strike="noStrike" noProof="0" dirty="0">
                <a:solidFill>
                  <a:srgbClr val="333333"/>
                </a:solidFill>
              </a:rPr>
              <a:t>Previously Looked After Children are those who </a:t>
            </a:r>
            <a:r>
              <a:rPr lang="en-US" sz="1300" b="0" i="0" u="sng" strike="noStrike" noProof="0" dirty="0">
                <a:solidFill>
                  <a:srgbClr val="333333"/>
                </a:solidFill>
              </a:rPr>
              <a:t>have</a:t>
            </a:r>
            <a:r>
              <a:rPr lang="en-US" sz="1300" b="0" i="0" u="none" strike="noStrike" noProof="0" dirty="0">
                <a:solidFill>
                  <a:srgbClr val="333333"/>
                </a:solidFill>
              </a:rPr>
              <a:t> been in the care of a local authority in England or Wales or from 'state care' outside of England / Wales, but are no longer due to:</a:t>
            </a:r>
            <a:endParaRPr lang="en-US" sz="1300" b="1" i="0" u="none" strike="noStrike" noProof="0" dirty="0">
              <a:solidFill>
                <a:srgbClr val="333333"/>
              </a:solidFill>
            </a:endParaRPr>
          </a:p>
          <a:p>
            <a:pPr marL="0" lvl="0" indent="0" algn="ctr">
              <a:buNone/>
            </a:pPr>
            <a:endParaRPr lang="en-US" sz="1300" b="1" i="0" u="none" strike="noStrike" noProof="0" dirty="0">
              <a:solidFill>
                <a:schemeClr val="tx1"/>
              </a:solidFill>
            </a:endParaRPr>
          </a:p>
          <a:p>
            <a:pPr marL="0" lvl="0" indent="0" algn="ctr">
              <a:buNone/>
            </a:pPr>
            <a:r>
              <a:rPr lang="en-US" sz="1300" b="1" i="0" u="none" strike="noStrike" noProof="0" dirty="0">
                <a:solidFill>
                  <a:schemeClr val="tx1"/>
                </a:solidFill>
              </a:rPr>
              <a:t>Special Guardianship Order (SGO) </a:t>
            </a:r>
            <a:endParaRPr lang="en-US" sz="1300" b="1" i="0" u="none" strike="noStrike" noProof="0" dirty="0">
              <a:solidFill>
                <a:srgbClr val="333333"/>
              </a:solidFill>
            </a:endParaRPr>
          </a:p>
          <a:p>
            <a:pPr marL="0" lvl="0" indent="0" algn="ctr">
              <a:buNone/>
            </a:pPr>
            <a:r>
              <a:rPr lang="en-US" sz="1300" b="1" i="0" u="none" strike="noStrike" noProof="0" dirty="0">
                <a:solidFill>
                  <a:schemeClr val="tx1"/>
                </a:solidFill>
              </a:rPr>
              <a:t> </a:t>
            </a:r>
            <a:r>
              <a:rPr lang="en-US" sz="1300" b="0" i="0" u="none" strike="noStrike" noProof="0" dirty="0">
                <a:solidFill>
                  <a:schemeClr val="tx1"/>
                </a:solidFill>
              </a:rPr>
              <a:t>Guardian has PR following an order made by the family court.  </a:t>
            </a:r>
            <a:endParaRPr lang="en-US" sz="1300" b="1" i="0" u="none" strike="noStrike" noProof="0" dirty="0">
              <a:solidFill>
                <a:srgbClr val="333333"/>
              </a:solidFill>
            </a:endParaRPr>
          </a:p>
          <a:p>
            <a:pPr marL="0" lvl="0" indent="0" algn="ctr">
              <a:buNone/>
            </a:pPr>
            <a:r>
              <a:rPr lang="en-US" sz="1300" b="0" i="0" u="none" strike="noStrike" noProof="0" dirty="0">
                <a:solidFill>
                  <a:schemeClr val="tx1"/>
                </a:solidFill>
              </a:rPr>
              <a:t>Child lives permanently with the guardian.</a:t>
            </a:r>
            <a:endParaRPr lang="en-US" sz="1300" dirty="0"/>
          </a:p>
          <a:p>
            <a:pPr marL="0" lvl="0" indent="0" algn="ctr">
              <a:buNone/>
            </a:pPr>
            <a:endParaRPr lang="en-US" sz="1300" b="0" i="0" u="none" strike="noStrike" noProof="0" dirty="0">
              <a:solidFill>
                <a:schemeClr val="tx1"/>
              </a:solidFill>
            </a:endParaRPr>
          </a:p>
          <a:p>
            <a:pPr marL="0" lvl="0" indent="0" algn="ctr">
              <a:buClr>
                <a:srgbClr val="000000"/>
              </a:buClr>
              <a:buFont typeface="Arial"/>
              <a:buNone/>
            </a:pPr>
            <a:r>
              <a:rPr lang="en-US" sz="1300" b="1" i="0" u="none" strike="noStrike" noProof="0" dirty="0">
                <a:solidFill>
                  <a:schemeClr val="tx1"/>
                </a:solidFill>
              </a:rPr>
              <a:t>Child Arrangement Order (CAO)</a:t>
            </a:r>
          </a:p>
          <a:p>
            <a:pPr marL="0" lvl="0" indent="0" algn="ctr">
              <a:buClr>
                <a:srgbClr val="000000"/>
              </a:buClr>
              <a:buNone/>
            </a:pPr>
            <a:r>
              <a:rPr lang="en-US" sz="1300" b="0" i="0" u="none" strike="noStrike" noProof="0" dirty="0">
                <a:solidFill>
                  <a:schemeClr val="tx1"/>
                </a:solidFill>
              </a:rPr>
              <a:t>Granted by a family court who determine who a child can live with and/or stay with and for how long. </a:t>
            </a:r>
            <a:endParaRPr lang="en-US" sz="1300" dirty="0"/>
          </a:p>
          <a:p>
            <a:pPr marL="285750" lvl="0" indent="-285750" algn="ctr">
              <a:buClr>
                <a:srgbClr val="000000"/>
              </a:buClr>
              <a:buFont typeface="Arial,Sans-Serif"/>
              <a:buChar char="•"/>
            </a:pPr>
            <a:endParaRPr lang="en-US" sz="1300" b="0" i="0" u="none" strike="noStrike" noProof="0" dirty="0">
              <a:solidFill>
                <a:srgbClr val="000000"/>
              </a:solidFill>
            </a:endParaRPr>
          </a:p>
          <a:p>
            <a:pPr marL="0" lvl="0" indent="0" algn="ctr">
              <a:buClr>
                <a:srgbClr val="000000"/>
              </a:buClr>
              <a:buFont typeface="Arial,Sans-Serif"/>
              <a:buNone/>
            </a:pPr>
            <a:r>
              <a:rPr lang="en-US" sz="1300" b="1" i="0" u="none" strike="noStrike" noProof="0" dirty="0">
                <a:solidFill>
                  <a:srgbClr val="333333"/>
                </a:solidFill>
              </a:rPr>
              <a:t>Adoption Order</a:t>
            </a:r>
          </a:p>
          <a:p>
            <a:pPr marL="0" lvl="0" indent="0" algn="ctr">
              <a:buClr>
                <a:srgbClr val="000000"/>
              </a:buClr>
              <a:buFont typeface="Arial,Sans-Serif"/>
              <a:buNone/>
            </a:pPr>
            <a:r>
              <a:rPr lang="en-US" sz="1300" b="0" i="0" u="none" strike="noStrike" noProof="0" dirty="0">
                <a:solidFill>
                  <a:srgbClr val="333333"/>
                </a:solidFill>
              </a:rPr>
              <a:t>H</a:t>
            </a:r>
            <a:r>
              <a:rPr lang="en-US" sz="1300" b="0" i="0" u="none" strike="noStrike" noProof="0" dirty="0">
                <a:solidFill>
                  <a:schemeClr val="tx1"/>
                </a:solidFill>
              </a:rPr>
              <a:t>aving been in Local Authority care.</a:t>
            </a:r>
            <a:endParaRPr lang="en-US" sz="1300" dirty="0">
              <a:solidFill>
                <a:schemeClr val="tx1"/>
              </a:solidFill>
            </a:endParaRPr>
          </a:p>
        </p:txBody>
      </p:sp>
      <p:sp>
        <p:nvSpPr>
          <p:cNvPr id="16" name="TextBox 15">
            <a:extLst>
              <a:ext uri="{FF2B5EF4-FFF2-40B4-BE49-F238E27FC236}">
                <a16:creationId xmlns:a16="http://schemas.microsoft.com/office/drawing/2014/main" id="{B423D21D-08A3-1C8E-A228-DBC2E434A944}"/>
              </a:ext>
            </a:extLst>
          </p:cNvPr>
          <p:cNvSpPr txBox="1"/>
          <p:nvPr/>
        </p:nvSpPr>
        <p:spPr>
          <a:xfrm flipH="1">
            <a:off x="9898142" y="667142"/>
            <a:ext cx="2152460" cy="584775"/>
          </a:xfrm>
          <a:prstGeom prst="rect">
            <a:avLst/>
          </a:prstGeom>
          <a:solidFill>
            <a:schemeClr val="tx2">
              <a:lumMod val="25000"/>
              <a:lumOff val="75000"/>
            </a:schemeClr>
          </a:solidFill>
        </p:spPr>
        <p:txBody>
          <a:bodyPr wrap="square" rtlCol="0">
            <a:spAutoFit/>
          </a:bodyPr>
          <a:lstStyle/>
          <a:p>
            <a:pPr algn="ctr"/>
            <a:r>
              <a:rPr lang="en-US" sz="1600" b="1" dirty="0">
                <a:latin typeface="Calibri" panose="020F0502020204030204" pitchFamily="34" charset="0"/>
                <a:cs typeface="Calibri" panose="020F0502020204030204" pitchFamily="34" charset="0"/>
              </a:rPr>
              <a:t>Kinship Care</a:t>
            </a:r>
          </a:p>
          <a:p>
            <a:pPr algn="ctr"/>
            <a:endParaRPr lang="en-US" sz="1600" b="1" dirty="0">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0DB3D1B2-6635-66B6-93C3-F121B500833A}"/>
              </a:ext>
            </a:extLst>
          </p:cNvPr>
          <p:cNvSpPr txBox="1"/>
          <p:nvPr/>
        </p:nvSpPr>
        <p:spPr>
          <a:xfrm>
            <a:off x="9898143" y="1290009"/>
            <a:ext cx="2152459" cy="5472000"/>
          </a:xfrm>
          <a:prstGeom prst="rect">
            <a:avLst/>
          </a:prstGeom>
          <a:solidFill>
            <a:schemeClr val="tx2">
              <a:lumMod val="10000"/>
              <a:lumOff val="90000"/>
            </a:schemeClr>
          </a:solidFill>
        </p:spPr>
        <p:txBody>
          <a:bodyPr wrap="square" rtlCol="0">
            <a:spAutoFit/>
          </a:bodyPr>
          <a:lstStyle/>
          <a:p>
            <a:pPr marL="0" lvl="0" indent="0" algn="ctr">
              <a:buClr>
                <a:srgbClr val="000000"/>
              </a:buClr>
              <a:buNone/>
            </a:pPr>
            <a:r>
              <a:rPr lang="en-US" sz="1300" b="0" i="0" u="none" strike="noStrike" noProof="0" dirty="0">
                <a:solidFill>
                  <a:schemeClr val="tx1"/>
                </a:solidFill>
              </a:rPr>
              <a:t>Children in Kinship care are those who have </a:t>
            </a:r>
            <a:r>
              <a:rPr lang="en-US" sz="1300" b="0" i="0" u="sng" strike="noStrike" noProof="0" dirty="0">
                <a:solidFill>
                  <a:schemeClr val="tx1"/>
                </a:solidFill>
              </a:rPr>
              <a:t>not</a:t>
            </a:r>
            <a:r>
              <a:rPr lang="en-US" sz="1300" b="0" i="0" u="none" strike="noStrike" noProof="0" dirty="0">
                <a:solidFill>
                  <a:schemeClr val="tx1"/>
                </a:solidFill>
              </a:rPr>
              <a:t> been in the care of a local authority &amp; no longer live with birth parent/s, under one of the following orders:</a:t>
            </a:r>
          </a:p>
          <a:p>
            <a:pPr marL="0" lvl="0" indent="0" algn="ctr">
              <a:buClr>
                <a:srgbClr val="000000"/>
              </a:buClr>
              <a:buFont typeface="Arial"/>
              <a:buNone/>
            </a:pPr>
            <a:endParaRPr lang="en-US" sz="1300" b="1" i="0" u="none" strike="noStrike" noProof="0" dirty="0">
              <a:solidFill>
                <a:schemeClr val="tx1"/>
              </a:solidFill>
            </a:endParaRPr>
          </a:p>
          <a:p>
            <a:pPr marL="0" lvl="0" indent="0" algn="ctr">
              <a:buClr>
                <a:srgbClr val="000000"/>
              </a:buClr>
              <a:buFont typeface="Arial"/>
              <a:buNone/>
            </a:pPr>
            <a:r>
              <a:rPr lang="en-US" sz="1300" b="1" i="0" u="none" strike="noStrike" noProof="0" dirty="0">
                <a:solidFill>
                  <a:schemeClr val="tx1"/>
                </a:solidFill>
              </a:rPr>
              <a:t>Special Guardianship Order (SGO)  </a:t>
            </a:r>
          </a:p>
          <a:p>
            <a:pPr marL="0" lvl="0" indent="0" algn="ctr">
              <a:buFont typeface="Arial"/>
              <a:buNone/>
            </a:pPr>
            <a:r>
              <a:rPr lang="en-US" sz="1300" b="0" i="0" u="none" strike="noStrike" noProof="0" dirty="0">
                <a:solidFill>
                  <a:schemeClr val="tx1"/>
                </a:solidFill>
              </a:rPr>
              <a:t>Guardian has PR following an order made by the family court.  </a:t>
            </a:r>
            <a:endParaRPr lang="en-US" sz="1300" dirty="0"/>
          </a:p>
          <a:p>
            <a:pPr marL="0" lvl="0" indent="0" algn="ctr">
              <a:buNone/>
            </a:pPr>
            <a:r>
              <a:rPr lang="en-US" sz="1300" b="0" i="0" u="none" strike="noStrike" noProof="0" dirty="0">
                <a:solidFill>
                  <a:schemeClr val="tx1"/>
                </a:solidFill>
              </a:rPr>
              <a:t>Child lives permanently with the guardian.</a:t>
            </a:r>
            <a:endParaRPr lang="en-US" sz="1300" dirty="0"/>
          </a:p>
          <a:p>
            <a:pPr marL="0" lvl="0" indent="0" algn="ctr">
              <a:buNone/>
            </a:pPr>
            <a:endParaRPr lang="en-US" sz="1300" b="0" i="0" u="none" strike="noStrike" noProof="0" dirty="0">
              <a:solidFill>
                <a:schemeClr val="tx1"/>
              </a:solidFill>
            </a:endParaRPr>
          </a:p>
          <a:p>
            <a:pPr marL="0" lvl="0" indent="0" algn="ctr">
              <a:buClr>
                <a:srgbClr val="000000"/>
              </a:buClr>
              <a:buFont typeface="Arial"/>
              <a:buNone/>
            </a:pPr>
            <a:r>
              <a:rPr lang="en-US" sz="1300" b="1" i="0" u="none" strike="noStrike" noProof="0" dirty="0">
                <a:solidFill>
                  <a:schemeClr val="tx1"/>
                </a:solidFill>
              </a:rPr>
              <a:t>Child Arrangement Order (CAO)</a:t>
            </a:r>
          </a:p>
          <a:p>
            <a:pPr marL="0" lvl="0" indent="0" algn="ctr">
              <a:buClr>
                <a:srgbClr val="000000"/>
              </a:buClr>
              <a:buNone/>
            </a:pPr>
            <a:r>
              <a:rPr lang="en-US" sz="1300" b="0" i="0" u="none" strike="noStrike" noProof="0" dirty="0">
                <a:solidFill>
                  <a:schemeClr val="tx1"/>
                </a:solidFill>
              </a:rPr>
              <a:t>Granted by a family court who determine who a child can live with and/or stay with and for how long. </a:t>
            </a:r>
            <a:endParaRPr lang="en-US" sz="1300" dirty="0"/>
          </a:p>
          <a:p>
            <a:pPr marL="285750" lvl="0" indent="-285750" algn="ctr">
              <a:buClr>
                <a:srgbClr val="000000"/>
              </a:buClr>
              <a:buFont typeface="Arial,Sans-Serif"/>
              <a:buChar char="•"/>
            </a:pPr>
            <a:endParaRPr lang="en-US" sz="1300" b="0" i="0" u="none" strike="noStrike" noProof="0" dirty="0">
              <a:solidFill>
                <a:srgbClr val="000000"/>
              </a:solidFill>
            </a:endParaRPr>
          </a:p>
          <a:p>
            <a:pPr marL="0" lvl="0" indent="0" algn="ctr">
              <a:buClr>
                <a:srgbClr val="000000"/>
              </a:buClr>
              <a:buFont typeface="Arial,Sans-Serif"/>
              <a:buNone/>
            </a:pPr>
            <a:r>
              <a:rPr lang="en-US" sz="1300" b="1" i="0" u="none" strike="noStrike" noProof="0" dirty="0">
                <a:solidFill>
                  <a:srgbClr val="333333"/>
                </a:solidFill>
              </a:rPr>
              <a:t>Adoption Order</a:t>
            </a:r>
          </a:p>
          <a:p>
            <a:pPr marL="0" lvl="0" indent="0" algn="ctr">
              <a:buClr>
                <a:srgbClr val="000000"/>
              </a:buClr>
              <a:buFont typeface="Arial,Sans-Serif"/>
              <a:buNone/>
            </a:pPr>
            <a:r>
              <a:rPr lang="en-US" sz="1300" b="0" i="0" u="none" strike="noStrike" noProof="0" dirty="0">
                <a:solidFill>
                  <a:srgbClr val="333333"/>
                </a:solidFill>
              </a:rPr>
              <a:t>Direct adoption, having not been in Local Authority care.</a:t>
            </a:r>
          </a:p>
        </p:txBody>
      </p:sp>
    </p:spTree>
    <p:extLst>
      <p:ext uri="{BB962C8B-B14F-4D97-AF65-F5344CB8AC3E}">
        <p14:creationId xmlns:p14="http://schemas.microsoft.com/office/powerpoint/2010/main" val="4014569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40806-BFFD-B743-20B9-C1D0FDBDA717}"/>
              </a:ext>
            </a:extLst>
          </p:cNvPr>
          <p:cNvSpPr>
            <a:spLocks noGrp="1"/>
          </p:cNvSpPr>
          <p:nvPr>
            <p:ph type="ctrTitle"/>
          </p:nvPr>
        </p:nvSpPr>
        <p:spPr>
          <a:xfrm>
            <a:off x="0" y="-183598"/>
            <a:ext cx="12192000" cy="840903"/>
          </a:xfrm>
        </p:spPr>
        <p:txBody>
          <a:bodyPr>
            <a:normAutofit/>
          </a:bodyPr>
          <a:lstStyle/>
          <a:p>
            <a:r>
              <a:rPr lang="en-GB" sz="3600" dirty="0"/>
              <a:t>Worcestershire Virtual School Support</a:t>
            </a:r>
          </a:p>
        </p:txBody>
      </p:sp>
      <p:sp>
        <p:nvSpPr>
          <p:cNvPr id="4" name="TextBox 3">
            <a:extLst>
              <a:ext uri="{FF2B5EF4-FFF2-40B4-BE49-F238E27FC236}">
                <a16:creationId xmlns:a16="http://schemas.microsoft.com/office/drawing/2014/main" id="{00063ADB-420A-CEEC-FABA-76F1EC3619E4}"/>
              </a:ext>
            </a:extLst>
          </p:cNvPr>
          <p:cNvSpPr txBox="1"/>
          <p:nvPr/>
        </p:nvSpPr>
        <p:spPr>
          <a:xfrm>
            <a:off x="285750" y="657305"/>
            <a:ext cx="11620500" cy="923330"/>
          </a:xfrm>
          <a:prstGeom prst="rect">
            <a:avLst/>
          </a:prstGeom>
          <a:noFill/>
        </p:spPr>
        <p:txBody>
          <a:bodyPr wrap="square" rtlCol="0">
            <a:spAutoFit/>
          </a:bodyPr>
          <a:lstStyle/>
          <a:p>
            <a:pPr algn="ctr"/>
            <a:r>
              <a:rPr lang="en-GB" sz="1800" dirty="0">
                <a:solidFill>
                  <a:srgbClr val="7030A0"/>
                </a:solidFill>
                <a:latin typeface="Calibri" panose="020F0502020204030204" pitchFamily="34" charset="0"/>
              </a:rPr>
              <a:t>Worcestershire Virtual School</a:t>
            </a:r>
            <a:r>
              <a:rPr lang="en-GB" sz="1800" dirty="0">
                <a:solidFill>
                  <a:srgbClr val="7030A0"/>
                </a:solidFill>
                <a:effectLst/>
                <a:latin typeface="Calibri" panose="020F0502020204030204" pitchFamily="34" charset="0"/>
                <a:ea typeface="Calibri" panose="020F0502020204030204" pitchFamily="34" charset="0"/>
              </a:rPr>
              <a:t> fulfils the Local Authority’s statutory duties in ensuring that children and young people in care, previously in care and those with a social worker receive the best possible educational provision and outcomes</a:t>
            </a:r>
          </a:p>
          <a:p>
            <a:pPr algn="ctr"/>
            <a:r>
              <a:rPr lang="en-US" sz="1800" dirty="0">
                <a:latin typeface="Calibri Light"/>
                <a:hlinkClick r:id="rId3"/>
              </a:rPr>
              <a:t>Virtualschool@worcschildrenfirst.org.uk</a:t>
            </a:r>
            <a:endParaRPr lang="en-GB" dirty="0"/>
          </a:p>
        </p:txBody>
      </p:sp>
      <p:sp>
        <p:nvSpPr>
          <p:cNvPr id="8" name="TextBox 7">
            <a:extLst>
              <a:ext uri="{FF2B5EF4-FFF2-40B4-BE49-F238E27FC236}">
                <a16:creationId xmlns:a16="http://schemas.microsoft.com/office/drawing/2014/main" id="{6F05AED3-2CE8-D9C6-D670-860D6335EB32}"/>
              </a:ext>
            </a:extLst>
          </p:cNvPr>
          <p:cNvSpPr txBox="1">
            <a:spLocks/>
          </p:cNvSpPr>
          <p:nvPr/>
        </p:nvSpPr>
        <p:spPr>
          <a:xfrm flipH="1">
            <a:off x="207387" y="1593128"/>
            <a:ext cx="2658359" cy="584775"/>
          </a:xfrm>
          <a:prstGeom prst="rect">
            <a:avLst/>
          </a:prstGeom>
          <a:solidFill>
            <a:schemeClr val="accent3">
              <a:lumMod val="40000"/>
              <a:lumOff val="6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Children with a Social Worker (CWSW)</a:t>
            </a:r>
            <a:endParaRPr kumimoji="0" lang="en-US" sz="1600" b="1"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endParaRPr>
          </a:p>
        </p:txBody>
      </p:sp>
      <p:sp>
        <p:nvSpPr>
          <p:cNvPr id="7" name="TextBox 6">
            <a:extLst>
              <a:ext uri="{FF2B5EF4-FFF2-40B4-BE49-F238E27FC236}">
                <a16:creationId xmlns:a16="http://schemas.microsoft.com/office/drawing/2014/main" id="{D0950175-C871-1B3D-8BF5-EA1609683649}"/>
              </a:ext>
            </a:extLst>
          </p:cNvPr>
          <p:cNvSpPr txBox="1"/>
          <p:nvPr/>
        </p:nvSpPr>
        <p:spPr>
          <a:xfrm>
            <a:off x="184610" y="2251067"/>
            <a:ext cx="2658358" cy="4500000"/>
          </a:xfrm>
          <a:prstGeom prst="rect">
            <a:avLst/>
          </a:prstGeom>
          <a:solidFill>
            <a:schemeClr val="accent6">
              <a:lumMod val="40000"/>
              <a:lumOff val="60000"/>
            </a:schemeClr>
          </a:solidFill>
        </p:spPr>
        <p:txBody>
          <a:bodyPr wrap="square" rtlCol="0">
            <a:spAutoFit/>
          </a:bodyPr>
          <a:lstStyle/>
          <a:p>
            <a:pPr marL="0" lvl="0" indent="0" algn="ctr">
              <a:buFont typeface="Arial"/>
              <a:buNone/>
            </a:pPr>
            <a:r>
              <a:rPr lang="en-US" sz="1400" b="0" dirty="0">
                <a:latin typeface="Calibri Light"/>
                <a:cs typeface="Calibri"/>
              </a:rPr>
              <a:t>Age range:  0-18 years old.</a:t>
            </a:r>
          </a:p>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b="0" i="0" u="none" strike="noStrike" noProof="0" dirty="0">
              <a:solidFill>
                <a:srgbClr val="000000"/>
              </a:solidFill>
              <a:latin typeface="Calibri Light"/>
            </a:endParaRPr>
          </a:p>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400" b="0" i="0" u="none" strike="noStrike" noProof="0" dirty="0">
                <a:solidFill>
                  <a:srgbClr val="000000"/>
                </a:solidFill>
                <a:latin typeface="Calibri Light"/>
              </a:rPr>
              <a:t>Strategic leadership role to champion the educational attendance, attainment and progress of children with a social worker,  through developing partnerships between educational settings, social care and local partners for children who attend a Worcestershire education setting.</a:t>
            </a:r>
          </a:p>
          <a:p>
            <a:pPr marL="0" lvl="0" indent="0" algn="ctr">
              <a:buNone/>
            </a:pPr>
            <a:endParaRPr lang="en-US" sz="1400" b="0" dirty="0">
              <a:latin typeface="Calibri Light"/>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noProof="0" dirty="0">
                <a:solidFill>
                  <a:schemeClr val="tx1"/>
                </a:solidFill>
                <a:latin typeface="Calibri Light"/>
              </a:rPr>
              <a:t>The eligibility for pupil premium plus remains limited to looked-after children and previously looked-after children. Children may be eligible for pupil premium funding, although this is not a personal budget and is paid directly to schools</a:t>
            </a:r>
            <a:endParaRPr lang="en-GB" sz="1400" dirty="0"/>
          </a:p>
        </p:txBody>
      </p:sp>
      <p:sp>
        <p:nvSpPr>
          <p:cNvPr id="9" name="TextBox 8">
            <a:extLst>
              <a:ext uri="{FF2B5EF4-FFF2-40B4-BE49-F238E27FC236}">
                <a16:creationId xmlns:a16="http://schemas.microsoft.com/office/drawing/2014/main" id="{1DAE5C7F-3664-D327-D966-E0B0BDC9212F}"/>
              </a:ext>
            </a:extLst>
          </p:cNvPr>
          <p:cNvSpPr txBox="1"/>
          <p:nvPr/>
        </p:nvSpPr>
        <p:spPr>
          <a:xfrm flipH="1">
            <a:off x="2941161" y="1593128"/>
            <a:ext cx="3393647" cy="584775"/>
          </a:xfrm>
          <a:prstGeom prst="rect">
            <a:avLst/>
          </a:prstGeom>
          <a:solidFill>
            <a:srgbClr val="FFC000"/>
          </a:solidFill>
        </p:spPr>
        <p:txBody>
          <a:bodyPr wrap="square" rtlCol="0">
            <a:spAutoFit/>
          </a:bodyPr>
          <a:lstStyle/>
          <a:p>
            <a:pPr algn="ctr"/>
            <a:r>
              <a:rPr lang="en-GB" sz="1600" b="1" dirty="0">
                <a:solidFill>
                  <a:schemeClr val="tx1"/>
                </a:solidFill>
                <a:latin typeface="Calibri" panose="020F0502020204030204" pitchFamily="34" charset="0"/>
                <a:cs typeface="Calibri" panose="020F0502020204030204" pitchFamily="34" charset="0"/>
              </a:rPr>
              <a:t>Children Looked After </a:t>
            </a:r>
          </a:p>
          <a:p>
            <a:pPr algn="ctr"/>
            <a:r>
              <a:rPr lang="en-GB" sz="1600" b="1" dirty="0">
                <a:solidFill>
                  <a:schemeClr val="tx1"/>
                </a:solidFill>
                <a:latin typeface="Calibri" panose="020F0502020204030204" pitchFamily="34" charset="0"/>
                <a:cs typeface="Calibri" panose="020F0502020204030204" pitchFamily="34" charset="0"/>
              </a:rPr>
              <a:t>(CLA)</a:t>
            </a:r>
            <a:endParaRPr lang="en-US" sz="1600" b="1"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9BF51FA8-CFA0-F1F4-5068-89D25D510207}"/>
              </a:ext>
            </a:extLst>
          </p:cNvPr>
          <p:cNvSpPr txBox="1"/>
          <p:nvPr/>
        </p:nvSpPr>
        <p:spPr>
          <a:xfrm>
            <a:off x="2941159" y="2245464"/>
            <a:ext cx="3393649" cy="4500000"/>
          </a:xfrm>
          <a:prstGeom prst="rect">
            <a:avLst/>
          </a:prstGeom>
          <a:solidFill>
            <a:srgbClr val="FFFFCC"/>
          </a:solidFill>
        </p:spPr>
        <p:txBody>
          <a:bodyPr wrap="square" rtlCol="0">
            <a:spAutoFit/>
          </a:bodyPr>
          <a:lstStyle/>
          <a:p>
            <a:pPr marL="0" lvl="0" indent="0" algn="ctr" rtl="0">
              <a:buFont typeface="Arial" panose="020B0604020202020204" pitchFamily="34" charset="0"/>
              <a:buNone/>
            </a:pPr>
            <a:r>
              <a:rPr lang="en-US" sz="1400" b="0" i="0" u="none" strike="noStrike" noProof="0" dirty="0">
                <a:solidFill>
                  <a:srgbClr val="000000"/>
                </a:solidFill>
                <a:latin typeface="Calibri Light"/>
              </a:rPr>
              <a:t>Age range: 2-18 years old.</a:t>
            </a:r>
          </a:p>
          <a:p>
            <a:pPr marL="0" lvl="0" indent="0" algn="ctr" rtl="0">
              <a:buFont typeface="Arial" panose="020B0604020202020204" pitchFamily="34" charset="0"/>
              <a:buNone/>
            </a:pPr>
            <a:endParaRPr lang="en-US" sz="1400" b="0" i="0" u="none" strike="noStrike" noProof="0" dirty="0">
              <a:solidFill>
                <a:srgbClr val="000000"/>
              </a:solidFill>
              <a:latin typeface="Calibri Light"/>
            </a:endParaRPr>
          </a:p>
          <a:p>
            <a:pPr marL="0" lvl="0" indent="0" algn="ctr" rtl="0">
              <a:buFont typeface="Arial" panose="020B0604020202020204" pitchFamily="34" charset="0"/>
              <a:buNone/>
            </a:pPr>
            <a:r>
              <a:rPr lang="en-US" sz="1400" b="0" i="0" u="none" strike="noStrike" noProof="0" dirty="0">
                <a:solidFill>
                  <a:srgbClr val="000000"/>
                </a:solidFill>
                <a:latin typeface="Calibri Light"/>
              </a:rPr>
              <a:t>An allocated Learning Advocate for each child/young person monitors their progress, working with professionals and families to ensure the best possible educational provision and outcomes.</a:t>
            </a:r>
          </a:p>
          <a:p>
            <a:pPr marL="0" lvl="0" indent="0" algn="ctr">
              <a:buNone/>
            </a:pPr>
            <a:endParaRPr lang="en-US" sz="1400" b="0" i="0" u="none" strike="noStrike" noProof="0" dirty="0">
              <a:solidFill>
                <a:srgbClr val="000000"/>
              </a:solidFill>
              <a:latin typeface="Calibri Light"/>
            </a:endParaRPr>
          </a:p>
          <a:p>
            <a:pPr marL="0" lvl="0" indent="0" algn="ctr">
              <a:buNone/>
            </a:pPr>
            <a:r>
              <a:rPr lang="en-US" sz="1400" b="0" i="0" u="none" strike="noStrike" noProof="0" dirty="0">
                <a:solidFill>
                  <a:srgbClr val="000000"/>
                </a:solidFill>
                <a:latin typeface="Calibri Light"/>
              </a:rPr>
              <a:t>Learning Advocates facilitate and chair every termly PEP meeting and are responsible for the collation of the PEP document.</a:t>
            </a:r>
          </a:p>
          <a:p>
            <a:pPr marL="0" lvl="0" indent="0" algn="ctr">
              <a:buNone/>
            </a:pPr>
            <a:endParaRPr lang="en-US" sz="1400" b="0" i="0" u="none" strike="noStrike" noProof="0" dirty="0">
              <a:solidFill>
                <a:srgbClr val="333333"/>
              </a:solidFill>
              <a:latin typeface="Calibri Light"/>
            </a:endParaRPr>
          </a:p>
          <a:p>
            <a:pPr marL="0" lvl="0" indent="0" algn="ctr">
              <a:buClr>
                <a:srgbClr val="000000"/>
              </a:buClr>
              <a:buFont typeface="Arial,Sans-Serif" panose="020B0604020202020204" pitchFamily="34" charset="0"/>
              <a:buNone/>
            </a:pPr>
            <a:r>
              <a:rPr lang="en-US" sz="1400" b="0" i="0" u="none" strike="noStrike" noProof="0" dirty="0">
                <a:solidFill>
                  <a:srgbClr val="000000"/>
                </a:solidFill>
                <a:latin typeface="Calibri Light"/>
              </a:rPr>
              <a:t>Schools should identify these pupils on their census.</a:t>
            </a:r>
            <a:endParaRPr lang="en-US" sz="1400" b="0" i="0" u="none" strike="noStrike" noProof="0" dirty="0">
              <a:solidFill>
                <a:srgbClr val="808080"/>
              </a:solidFill>
              <a:latin typeface="Calibri Light"/>
            </a:endParaRPr>
          </a:p>
          <a:p>
            <a:pPr marL="0" lvl="0" indent="0" algn="ctr">
              <a:buFont typeface="Arial,Sans-Serif" panose="020B0604020202020204" pitchFamily="34" charset="0"/>
              <a:buNone/>
            </a:pPr>
            <a:endParaRPr lang="en-US" sz="1400" b="0" i="0" u="none" strike="noStrike" noProof="0" dirty="0">
              <a:solidFill>
                <a:srgbClr val="000000"/>
              </a:solidFill>
              <a:latin typeface="Calibri Light"/>
            </a:endParaRPr>
          </a:p>
          <a:p>
            <a:pPr marL="0" lvl="0" indent="0" algn="ctr">
              <a:buClr>
                <a:srgbClr val="000000"/>
              </a:buClr>
              <a:buFont typeface="Arial,Sans-Serif" panose="020B0604020202020204" pitchFamily="34" charset="0"/>
              <a:buNone/>
            </a:pPr>
            <a:r>
              <a:rPr lang="en-US" sz="1400" b="0" i="0" u="none" strike="noStrike" noProof="0" dirty="0">
                <a:solidFill>
                  <a:srgbClr val="333333"/>
                </a:solidFill>
                <a:latin typeface="Calibri Light"/>
              </a:rPr>
              <a:t>Eligible settings are entitled to Pupil Premium Plus, which is funding to support a child/young person’s educational outcomes and is paid directly to schools via SMART targets within PEPs. </a:t>
            </a:r>
            <a:endParaRPr lang="en-US" sz="1400" dirty="0">
              <a:latin typeface="Calibri Light"/>
            </a:endParaRPr>
          </a:p>
        </p:txBody>
      </p:sp>
      <p:sp>
        <p:nvSpPr>
          <p:cNvPr id="17" name="TextBox 16">
            <a:extLst>
              <a:ext uri="{FF2B5EF4-FFF2-40B4-BE49-F238E27FC236}">
                <a16:creationId xmlns:a16="http://schemas.microsoft.com/office/drawing/2014/main" id="{85357FC1-2DA8-0FD8-28D7-E8BF0F6EB539}"/>
              </a:ext>
            </a:extLst>
          </p:cNvPr>
          <p:cNvSpPr txBox="1"/>
          <p:nvPr/>
        </p:nvSpPr>
        <p:spPr>
          <a:xfrm flipH="1">
            <a:off x="6400796" y="1593128"/>
            <a:ext cx="2456474" cy="584775"/>
          </a:xfrm>
          <a:prstGeom prst="rect">
            <a:avLst/>
          </a:prstGeom>
          <a:solidFill>
            <a:srgbClr val="FF0000"/>
          </a:solidFill>
        </p:spPr>
        <p:txBody>
          <a:bodyPr wrap="square" rtlCol="0">
            <a:spAutoFit/>
          </a:bodyPr>
          <a:lstStyle/>
          <a:p>
            <a:pPr algn="ctr"/>
            <a:r>
              <a:rPr lang="en-GB" sz="1600" b="1" dirty="0">
                <a:solidFill>
                  <a:schemeClr val="tx1"/>
                </a:solidFill>
                <a:latin typeface="Calibri" panose="020F0502020204030204" pitchFamily="34" charset="0"/>
                <a:cs typeface="Calibri" panose="020F0502020204030204" pitchFamily="34" charset="0"/>
              </a:rPr>
              <a:t>Previously Looked After</a:t>
            </a:r>
            <a:r>
              <a:rPr lang="en-US" sz="1600" b="1" dirty="0">
                <a:solidFill>
                  <a:schemeClr val="tx1"/>
                </a:solidFill>
                <a:latin typeface="Calibri" panose="020F0502020204030204" pitchFamily="34" charset="0"/>
                <a:cs typeface="Calibri" panose="020F0502020204030204" pitchFamily="34" charset="0"/>
              </a:rPr>
              <a:t> Children (PLAC)</a:t>
            </a:r>
            <a:endParaRPr lang="en-GB" sz="1600" b="1" dirty="0">
              <a:solidFill>
                <a:schemeClr val="tx1"/>
              </a:solidFill>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77E2AEE3-EB53-C7B2-1EC7-6B8A7736517C}"/>
              </a:ext>
            </a:extLst>
          </p:cNvPr>
          <p:cNvSpPr txBox="1"/>
          <p:nvPr/>
        </p:nvSpPr>
        <p:spPr>
          <a:xfrm>
            <a:off x="6414145" y="2249287"/>
            <a:ext cx="2456475" cy="4500000"/>
          </a:xfrm>
          <a:prstGeom prst="rect">
            <a:avLst/>
          </a:prstGeom>
          <a:solidFill>
            <a:srgbClr val="FDBEB7"/>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Sans-Serif"/>
              <a:buNone/>
              <a:tabLst/>
              <a:defRPr/>
            </a:pPr>
            <a:r>
              <a:rPr lang="en-US" sz="1400" b="0" i="0" u="none" strike="noStrike" noProof="0" dirty="0">
                <a:solidFill>
                  <a:srgbClr val="000000"/>
                </a:solidFill>
                <a:latin typeface="Calibri Light"/>
              </a:rPr>
              <a:t>Age range: 2-18 years old.</a:t>
            </a:r>
          </a:p>
          <a:p>
            <a:pPr marL="0" marR="0" lvl="0" indent="0" algn="ctr" defTabSz="914400" rtl="0" eaLnBrk="1" fontAlgn="auto" latinLnBrk="0" hangingPunct="1">
              <a:lnSpc>
                <a:spcPct val="100000"/>
              </a:lnSpc>
              <a:spcBef>
                <a:spcPts val="0"/>
              </a:spcBef>
              <a:spcAft>
                <a:spcPts val="0"/>
              </a:spcAft>
              <a:buClr>
                <a:srgbClr val="000000"/>
              </a:buClr>
              <a:buSzTx/>
              <a:buFont typeface="Arial,Sans-Serif"/>
              <a:buNone/>
              <a:tabLst/>
              <a:defRPr/>
            </a:pPr>
            <a:endParaRPr lang="en-US" sz="1400" b="0" i="0" u="none" strike="noStrike" noProof="0" dirty="0">
              <a:solidFill>
                <a:srgbClr val="000000"/>
              </a:solidFill>
              <a:latin typeface="Calibri Light"/>
            </a:endParaRPr>
          </a:p>
          <a:p>
            <a:pPr marL="0" lvl="0" indent="0" algn="ctr">
              <a:buClr>
                <a:srgbClr val="000000"/>
              </a:buClr>
              <a:buFont typeface="Arial,Sans-Serif"/>
              <a:buNone/>
            </a:pPr>
            <a:r>
              <a:rPr lang="en-US" sz="1400" b="0" i="0" u="none" strike="noStrike" noProof="0" dirty="0">
                <a:solidFill>
                  <a:srgbClr val="000000"/>
                </a:solidFill>
                <a:latin typeface="Calibri Light"/>
              </a:rPr>
              <a:t>Information and advice</a:t>
            </a:r>
            <a:r>
              <a:rPr lang="en-US" sz="1400" b="0" i="0" u="none" strike="noStrike" noProof="0" dirty="0">
                <a:solidFill>
                  <a:srgbClr val="333333"/>
                </a:solidFill>
                <a:latin typeface="Calibri Light"/>
              </a:rPr>
              <a:t> to settings, parents and a range of professionals around improving educational outcomes for</a:t>
            </a:r>
            <a:r>
              <a:rPr lang="en-US" sz="1400" dirty="0">
                <a:latin typeface="Calibri Light"/>
              </a:rPr>
              <a:t> children/young people who attend a Worcestershire education setting.</a:t>
            </a:r>
            <a:endParaRPr lang="en-US" sz="1400" b="0" i="0" u="none" strike="noStrike" noProof="0" dirty="0">
              <a:solidFill>
                <a:srgbClr val="333333"/>
              </a:solidFill>
              <a:latin typeface="Calibri Light"/>
            </a:endParaRPr>
          </a:p>
          <a:p>
            <a:pPr marL="0" lvl="0" indent="0" algn="ctr">
              <a:buFont typeface="Arial"/>
              <a:buNone/>
            </a:pPr>
            <a:endParaRPr lang="en-US" sz="1400" dirty="0">
              <a:latin typeface="Calibri Light"/>
            </a:endParaRPr>
          </a:p>
          <a:p>
            <a:pPr marL="0" lvl="0" indent="0" algn="ctr">
              <a:buClr>
                <a:srgbClr val="000000"/>
              </a:buClr>
              <a:buFont typeface="Arial,Sans-Serif" panose="020B0604020202020204" pitchFamily="34" charset="0"/>
              <a:buNone/>
            </a:pPr>
            <a:r>
              <a:rPr lang="en-US" sz="1400" b="0" i="0" u="none" strike="noStrike" noProof="0" dirty="0">
                <a:solidFill>
                  <a:srgbClr val="000000"/>
                </a:solidFill>
                <a:latin typeface="Calibri Light"/>
              </a:rPr>
              <a:t>Schools should identify these pupils on their census if made aware by adoptive parent.</a:t>
            </a:r>
            <a:endParaRPr lang="en-US" sz="1400" b="0" i="0" u="none" strike="noStrike" noProof="0" dirty="0">
              <a:solidFill>
                <a:srgbClr val="808080"/>
              </a:solidFill>
              <a:latin typeface="Calibri Light"/>
            </a:endParaRPr>
          </a:p>
          <a:p>
            <a:pPr marL="0" lvl="0" indent="0" algn="ctr">
              <a:buNone/>
            </a:pPr>
            <a:endParaRPr lang="en-US" sz="1400" dirty="0">
              <a:latin typeface="Calibri Light"/>
            </a:endParaRPr>
          </a:p>
          <a:p>
            <a:pPr marL="0" lvl="0" indent="0" algn="ctr">
              <a:buFont typeface="Arial"/>
              <a:buNone/>
            </a:pPr>
            <a:r>
              <a:rPr lang="en-US" sz="1400" b="0" i="0" u="none" strike="noStrike" noProof="0" dirty="0">
                <a:solidFill>
                  <a:srgbClr val="333333"/>
                </a:solidFill>
                <a:latin typeface="Calibri Light"/>
              </a:rPr>
              <a:t>Eligible children are entitled to Pupil Premium Plus or Early Years Pupil Premium, which is paid directly to schools.</a:t>
            </a:r>
          </a:p>
        </p:txBody>
      </p:sp>
      <p:sp>
        <p:nvSpPr>
          <p:cNvPr id="16" name="TextBox 15">
            <a:extLst>
              <a:ext uri="{FF2B5EF4-FFF2-40B4-BE49-F238E27FC236}">
                <a16:creationId xmlns:a16="http://schemas.microsoft.com/office/drawing/2014/main" id="{B423D21D-08A3-1C8E-A228-DBC2E434A944}"/>
              </a:ext>
            </a:extLst>
          </p:cNvPr>
          <p:cNvSpPr txBox="1"/>
          <p:nvPr/>
        </p:nvSpPr>
        <p:spPr>
          <a:xfrm flipH="1">
            <a:off x="8909498" y="1593128"/>
            <a:ext cx="3015802" cy="584775"/>
          </a:xfrm>
          <a:prstGeom prst="rect">
            <a:avLst/>
          </a:prstGeom>
          <a:solidFill>
            <a:schemeClr val="tx2">
              <a:lumMod val="25000"/>
              <a:lumOff val="75000"/>
            </a:schemeClr>
          </a:solidFill>
        </p:spPr>
        <p:txBody>
          <a:bodyPr wrap="square" rtlCol="0">
            <a:spAutoFit/>
          </a:bodyPr>
          <a:lstStyle/>
          <a:p>
            <a:pPr algn="ctr"/>
            <a:r>
              <a:rPr lang="en-US" sz="1600" b="1" dirty="0">
                <a:latin typeface="Calibri" panose="020F0502020204030204" pitchFamily="34" charset="0"/>
                <a:cs typeface="Calibri" panose="020F0502020204030204" pitchFamily="34" charset="0"/>
              </a:rPr>
              <a:t>Kinship Care</a:t>
            </a:r>
          </a:p>
          <a:p>
            <a:pPr algn="ctr"/>
            <a:endParaRPr lang="en-US" sz="1600" b="1" dirty="0">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0DB3D1B2-6635-66B6-93C3-F121B500833A}"/>
              </a:ext>
            </a:extLst>
          </p:cNvPr>
          <p:cNvSpPr txBox="1"/>
          <p:nvPr/>
        </p:nvSpPr>
        <p:spPr>
          <a:xfrm>
            <a:off x="8949957" y="2245464"/>
            <a:ext cx="2999310" cy="4500000"/>
          </a:xfrm>
          <a:prstGeom prst="rect">
            <a:avLst/>
          </a:prstGeom>
          <a:solidFill>
            <a:schemeClr val="tx2">
              <a:lumMod val="10000"/>
              <a:lumOff val="9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400" b="0" i="0" u="none" strike="noStrike" noProof="0" dirty="0">
                <a:solidFill>
                  <a:srgbClr val="000000"/>
                </a:solidFill>
                <a:latin typeface="Calibri Light"/>
              </a:rPr>
              <a:t>Age range: 2-18 years old.</a:t>
            </a:r>
          </a:p>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b="0" i="0" u="none" strike="noStrike" noProof="0" dirty="0">
              <a:solidFill>
                <a:srgbClr val="000000"/>
              </a:solidFill>
              <a:highlight>
                <a:srgbClr val="FFFF00"/>
              </a:highlight>
              <a:latin typeface="Calibri Light"/>
            </a:endParaRPr>
          </a:p>
          <a:p>
            <a:pPr marL="0" lvl="0" indent="0" algn="ctr">
              <a:buFont typeface="Arial"/>
              <a:buNone/>
            </a:pPr>
            <a:r>
              <a:rPr lang="en-US" sz="1400" b="0" i="0" u="none" strike="noStrike" noProof="0" dirty="0">
                <a:solidFill>
                  <a:srgbClr val="0B0C0C"/>
                </a:solidFill>
                <a:latin typeface="Calibri Light"/>
              </a:rPr>
              <a:t>Advice and information, on request, to settings and all kinship carers with special guardianship orders and child arrangement orders, regardless of whether their child was previously looked after by the local authority.</a:t>
            </a:r>
          </a:p>
          <a:p>
            <a:pPr marL="0" lvl="0" indent="0" algn="ctr">
              <a:buFont typeface="Arial"/>
              <a:buNone/>
            </a:pPr>
            <a:endParaRPr lang="en-US" sz="1400" b="0" i="0" u="none" strike="noStrike" noProof="0" dirty="0">
              <a:solidFill>
                <a:schemeClr val="tx1"/>
              </a:solidFill>
              <a:latin typeface="Calibri Light"/>
            </a:endParaRPr>
          </a:p>
          <a:p>
            <a:pPr marL="0" lvl="0" indent="0" algn="ctr">
              <a:buFont typeface="Arial"/>
              <a:buNone/>
            </a:pPr>
            <a:r>
              <a:rPr lang="en-US" sz="1400" b="0" i="0" u="none" strike="noStrike" noProof="0" dirty="0">
                <a:solidFill>
                  <a:schemeClr val="tx1"/>
                </a:solidFill>
                <a:latin typeface="Calibri Light"/>
              </a:rPr>
              <a:t>Virtual schools are not expected to provide information and advice to kinship carers with informal arrangements. </a:t>
            </a:r>
          </a:p>
          <a:p>
            <a:pPr marL="0" lvl="0" indent="0" algn="ctr">
              <a:buFont typeface="Arial"/>
              <a:buNone/>
            </a:pPr>
            <a:endParaRPr lang="en-US" sz="1400" b="0" i="0" u="none" strike="noStrike" noProof="0" dirty="0">
              <a:solidFill>
                <a:schemeClr val="tx1"/>
              </a:solidFill>
              <a:latin typeface="Calibri Light"/>
            </a:endParaRPr>
          </a:p>
          <a:p>
            <a:pPr marL="0" lvl="0" indent="0" algn="ctr">
              <a:buFont typeface="Arial"/>
              <a:buNone/>
            </a:pPr>
            <a:r>
              <a:rPr lang="en-US" sz="1400" b="0" i="0" u="none" strike="noStrike" noProof="0" dirty="0">
                <a:solidFill>
                  <a:schemeClr val="tx1"/>
                </a:solidFill>
                <a:latin typeface="Calibri Light"/>
              </a:rPr>
              <a:t>The eligibility for pupil premium plus remains limited to looked-after children and previously looked-after children. Children may be eligible for pupil premium funding, although this is not a personal budget and is paid directly to schools.</a:t>
            </a:r>
            <a:endParaRPr lang="en-US" sz="1400" b="0" i="0" u="sng" strike="noStrike" noProof="0" dirty="0">
              <a:solidFill>
                <a:schemeClr val="tx1"/>
              </a:solidFill>
              <a:latin typeface="Calibri Light"/>
            </a:endParaRPr>
          </a:p>
        </p:txBody>
      </p:sp>
    </p:spTree>
    <p:extLst>
      <p:ext uri="{BB962C8B-B14F-4D97-AF65-F5344CB8AC3E}">
        <p14:creationId xmlns:p14="http://schemas.microsoft.com/office/powerpoint/2010/main" val="1674724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123</TotalTime>
  <Words>944</Words>
  <Application>Microsoft Office PowerPoint</Application>
  <PresentationFormat>Widescreen</PresentationFormat>
  <Paragraphs>97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Aptos</vt:lpstr>
      <vt:lpstr>Aptos Display</vt:lpstr>
      <vt:lpstr>Arial</vt:lpstr>
      <vt:lpstr>Arial,Sans-Serif</vt:lpstr>
      <vt:lpstr>Calibri</vt:lpstr>
      <vt:lpstr>Calibri Light</vt:lpstr>
      <vt:lpstr>Office Theme</vt:lpstr>
      <vt:lpstr>Worcestershire Virtual School Pupils</vt:lpstr>
      <vt:lpstr>Worcestershire Virtual School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Laurentus-George, Crystal</dc:creator>
  <cp:lastModifiedBy>Young, Timothy</cp:lastModifiedBy>
  <cp:revision>3</cp:revision>
  <dcterms:created xsi:type="dcterms:W3CDTF">2024-05-20T13:24:18Z</dcterms:created>
  <dcterms:modified xsi:type="dcterms:W3CDTF">2024-05-21T08:43:20Z</dcterms:modified>
</cp:coreProperties>
</file>