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4"/>
    <p:sldMasterId id="2147483762" r:id="rId5"/>
  </p:sldMasterIdLst>
  <p:notesMasterIdLst>
    <p:notesMasterId r:id="rId41"/>
  </p:notesMasterIdLst>
  <p:handoutMasterIdLst>
    <p:handoutMasterId r:id="rId42"/>
  </p:handoutMasterIdLst>
  <p:sldIdLst>
    <p:sldId id="2077" r:id="rId6"/>
    <p:sldId id="2095" r:id="rId7"/>
    <p:sldId id="2123" r:id="rId8"/>
    <p:sldId id="2130" r:id="rId9"/>
    <p:sldId id="2131" r:id="rId10"/>
    <p:sldId id="2132" r:id="rId11"/>
    <p:sldId id="2081" r:id="rId12"/>
    <p:sldId id="2088" r:id="rId13"/>
    <p:sldId id="2124" r:id="rId14"/>
    <p:sldId id="2125" r:id="rId15"/>
    <p:sldId id="2126" r:id="rId16"/>
    <p:sldId id="2102" r:id="rId17"/>
    <p:sldId id="2119" r:id="rId18"/>
    <p:sldId id="2127" r:id="rId19"/>
    <p:sldId id="2128" r:id="rId20"/>
    <p:sldId id="2101" r:id="rId21"/>
    <p:sldId id="2105" r:id="rId22"/>
    <p:sldId id="2104" r:id="rId23"/>
    <p:sldId id="2097" r:id="rId24"/>
    <p:sldId id="2098" r:id="rId25"/>
    <p:sldId id="2106" r:id="rId26"/>
    <p:sldId id="2099" r:id="rId27"/>
    <p:sldId id="2100" r:id="rId28"/>
    <p:sldId id="2113" r:id="rId29"/>
    <p:sldId id="259" r:id="rId30"/>
    <p:sldId id="2108" r:id="rId31"/>
    <p:sldId id="2109" r:id="rId32"/>
    <p:sldId id="2107" r:id="rId33"/>
    <p:sldId id="2111" r:id="rId34"/>
    <p:sldId id="2112" r:id="rId35"/>
    <p:sldId id="2114" r:id="rId36"/>
    <p:sldId id="2118" r:id="rId37"/>
    <p:sldId id="2116" r:id="rId38"/>
    <p:sldId id="2115" r:id="rId39"/>
    <p:sldId id="211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211" userDrawn="1">
          <p15:clr>
            <a:srgbClr val="A4A3A4"/>
          </p15:clr>
        </p15:guide>
        <p15:guide id="3" pos="1391" userDrawn="1">
          <p15:clr>
            <a:srgbClr val="A4A3A4"/>
          </p15:clr>
        </p15:guide>
        <p15:guide id="4" pos="2706" userDrawn="1">
          <p15:clr>
            <a:srgbClr val="A4A3A4"/>
          </p15:clr>
        </p15:guide>
        <p15:guide id="5" pos="3840" userDrawn="1">
          <p15:clr>
            <a:srgbClr val="A4A3A4"/>
          </p15:clr>
        </p15:guide>
        <p15:guide id="6" pos="5042" userDrawn="1">
          <p15:clr>
            <a:srgbClr val="A4A3A4"/>
          </p15:clr>
        </p15:guide>
        <p15:guide id="7" pos="7446" userDrawn="1">
          <p15:clr>
            <a:srgbClr val="A4A3A4"/>
          </p15:clr>
        </p15:guide>
        <p15:guide id="8" orient="horz" pos="4110" userDrawn="1">
          <p15:clr>
            <a:srgbClr val="A4A3A4"/>
          </p15:clr>
        </p15:guide>
        <p15:guide id="9" pos="62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A26EBD-26B7-F5EB-DB0B-66DD5E6494A4}" name="Tanya Fihosy" initials="TF" userId="S::tfihosy@careersandenterprise.co.uk::f632ff57-f791-4690-a39a-de25048db50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9A9"/>
    <a:srgbClr val="96CCC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4" d="100"/>
          <a:sy n="74" d="100"/>
        </p:scale>
        <p:origin x="139" y="67"/>
      </p:cViewPr>
      <p:guideLst>
        <p:guide orient="horz" pos="187"/>
        <p:guide pos="211"/>
        <p:guide pos="1391"/>
        <p:guide pos="2706"/>
        <p:guide pos="3840"/>
        <p:guide pos="5042"/>
        <p:guide pos="7446"/>
        <p:guide orient="horz" pos="4110"/>
        <p:guide pos="624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Helen" userId="171fc4ef-7e32-4f06-8c8c-8b8f5e76aec2" providerId="ADAL" clId="{62F804E8-9BFF-4D12-A98B-AAFEA7B593A3}"/>
    <pc:docChg chg="undo custSel modSld">
      <pc:chgData name="Wilson, Helen" userId="171fc4ef-7e32-4f06-8c8c-8b8f5e76aec2" providerId="ADAL" clId="{62F804E8-9BFF-4D12-A98B-AAFEA7B593A3}" dt="2023-01-24T13:47:50.079" v="138" actId="13244"/>
      <pc:docMkLst>
        <pc:docMk/>
      </pc:docMkLst>
      <pc:sldChg chg="modSp mod">
        <pc:chgData name="Wilson, Helen" userId="171fc4ef-7e32-4f06-8c8c-8b8f5e76aec2" providerId="ADAL" clId="{62F804E8-9BFF-4D12-A98B-AAFEA7B593A3}" dt="2023-01-24T13:43:13.283" v="121" actId="13244"/>
        <pc:sldMkLst>
          <pc:docMk/>
          <pc:sldMk cId="2156076385" sldId="259"/>
        </pc:sldMkLst>
        <pc:spChg chg="ord">
          <ac:chgData name="Wilson, Helen" userId="171fc4ef-7e32-4f06-8c8c-8b8f5e76aec2" providerId="ADAL" clId="{62F804E8-9BFF-4D12-A98B-AAFEA7B593A3}" dt="2023-01-24T13:43:13.283" v="121" actId="13244"/>
          <ac:spMkLst>
            <pc:docMk/>
            <pc:sldMk cId="2156076385" sldId="259"/>
            <ac:spMk id="4" creationId="{1EFBFAC7-05C5-48C1-82C6-ED74CAE909F9}"/>
          </ac:spMkLst>
        </pc:spChg>
      </pc:sldChg>
      <pc:sldChg chg="modSp mod">
        <pc:chgData name="Wilson, Helen" userId="171fc4ef-7e32-4f06-8c8c-8b8f5e76aec2" providerId="ADAL" clId="{62F804E8-9BFF-4D12-A98B-AAFEA7B593A3}" dt="2023-01-24T13:30:26.401" v="6" actId="962"/>
        <pc:sldMkLst>
          <pc:docMk/>
          <pc:sldMk cId="2366031392" sldId="2077"/>
        </pc:sldMkLst>
        <pc:picChg chg="mod">
          <ac:chgData name="Wilson, Helen" userId="171fc4ef-7e32-4f06-8c8c-8b8f5e76aec2" providerId="ADAL" clId="{62F804E8-9BFF-4D12-A98B-AAFEA7B593A3}" dt="2023-01-24T13:29:14.733" v="0" actId="962"/>
          <ac:picMkLst>
            <pc:docMk/>
            <pc:sldMk cId="2366031392" sldId="2077"/>
            <ac:picMk id="7" creationId="{E71EAFEA-0117-125B-A2F3-1A4D270FC7FA}"/>
          </ac:picMkLst>
        </pc:picChg>
        <pc:picChg chg="mod">
          <ac:chgData name="Wilson, Helen" userId="171fc4ef-7e32-4f06-8c8c-8b8f5e76aec2" providerId="ADAL" clId="{62F804E8-9BFF-4D12-A98B-AAFEA7B593A3}" dt="2023-01-24T13:29:22.485" v="1" actId="962"/>
          <ac:picMkLst>
            <pc:docMk/>
            <pc:sldMk cId="2366031392" sldId="2077"/>
            <ac:picMk id="11" creationId="{607D2FE2-87C3-98BD-E7EB-9D0737297130}"/>
          </ac:picMkLst>
        </pc:picChg>
        <pc:picChg chg="mod">
          <ac:chgData name="Wilson, Helen" userId="171fc4ef-7e32-4f06-8c8c-8b8f5e76aec2" providerId="ADAL" clId="{62F804E8-9BFF-4D12-A98B-AAFEA7B593A3}" dt="2023-01-24T13:30:26.401" v="6" actId="962"/>
          <ac:picMkLst>
            <pc:docMk/>
            <pc:sldMk cId="2366031392" sldId="2077"/>
            <ac:picMk id="15" creationId="{77588B78-BCE1-0F8F-6CF6-F1ACC4E94A0D}"/>
          </ac:picMkLst>
        </pc:picChg>
      </pc:sldChg>
      <pc:sldChg chg="modSp mod">
        <pc:chgData name="Wilson, Helen" userId="171fc4ef-7e32-4f06-8c8c-8b8f5e76aec2" providerId="ADAL" clId="{62F804E8-9BFF-4D12-A98B-AAFEA7B593A3}" dt="2023-01-24T13:31:01.786" v="11" actId="962"/>
        <pc:sldMkLst>
          <pc:docMk/>
          <pc:sldMk cId="416792679" sldId="2081"/>
        </pc:sldMkLst>
        <pc:picChg chg="mod">
          <ac:chgData name="Wilson, Helen" userId="171fc4ef-7e32-4f06-8c8c-8b8f5e76aec2" providerId="ADAL" clId="{62F804E8-9BFF-4D12-A98B-AAFEA7B593A3}" dt="2023-01-24T13:30:48.465" v="9" actId="962"/>
          <ac:picMkLst>
            <pc:docMk/>
            <pc:sldMk cId="416792679" sldId="2081"/>
            <ac:picMk id="5" creationId="{7FFC86E2-346F-329A-2E95-99A41D057FCF}"/>
          </ac:picMkLst>
        </pc:picChg>
        <pc:picChg chg="mod">
          <ac:chgData name="Wilson, Helen" userId="171fc4ef-7e32-4f06-8c8c-8b8f5e76aec2" providerId="ADAL" clId="{62F804E8-9BFF-4D12-A98B-AAFEA7B593A3}" dt="2023-01-24T13:30:55.434" v="10" actId="962"/>
          <ac:picMkLst>
            <pc:docMk/>
            <pc:sldMk cId="416792679" sldId="2081"/>
            <ac:picMk id="11" creationId="{DE730726-65A5-C669-2C04-5D6B92649F97}"/>
          </ac:picMkLst>
        </pc:picChg>
        <pc:picChg chg="mod">
          <ac:chgData name="Wilson, Helen" userId="171fc4ef-7e32-4f06-8c8c-8b8f5e76aec2" providerId="ADAL" clId="{62F804E8-9BFF-4D12-A98B-AAFEA7B593A3}" dt="2023-01-24T13:31:01.786" v="11" actId="962"/>
          <ac:picMkLst>
            <pc:docMk/>
            <pc:sldMk cId="416792679" sldId="2081"/>
            <ac:picMk id="13" creationId="{ED7DD669-21AF-5EAB-207B-E289A3765DB9}"/>
          </ac:picMkLst>
        </pc:picChg>
      </pc:sldChg>
      <pc:sldChg chg="modSp mod">
        <pc:chgData name="Wilson, Helen" userId="171fc4ef-7e32-4f06-8c8c-8b8f5e76aec2" providerId="ADAL" clId="{62F804E8-9BFF-4D12-A98B-AAFEA7B593A3}" dt="2023-01-24T13:40:12.113" v="108" actId="13244"/>
        <pc:sldMkLst>
          <pc:docMk/>
          <pc:sldMk cId="3802145561" sldId="2088"/>
        </pc:sldMkLst>
        <pc:spChg chg="ord">
          <ac:chgData name="Wilson, Helen" userId="171fc4ef-7e32-4f06-8c8c-8b8f5e76aec2" providerId="ADAL" clId="{62F804E8-9BFF-4D12-A98B-AAFEA7B593A3}" dt="2023-01-24T13:40:12.113" v="108" actId="13244"/>
          <ac:spMkLst>
            <pc:docMk/>
            <pc:sldMk cId="3802145561" sldId="2088"/>
            <ac:spMk id="7" creationId="{8851D7D6-3A1C-455F-A7D6-12BD581B4667}"/>
          </ac:spMkLst>
        </pc:spChg>
        <pc:picChg chg="mod">
          <ac:chgData name="Wilson, Helen" userId="171fc4ef-7e32-4f06-8c8c-8b8f5e76aec2" providerId="ADAL" clId="{62F804E8-9BFF-4D12-A98B-AAFEA7B593A3}" dt="2023-01-24T13:31:10.975" v="12" actId="962"/>
          <ac:picMkLst>
            <pc:docMk/>
            <pc:sldMk cId="3802145561" sldId="2088"/>
            <ac:picMk id="5" creationId="{FAA61A52-2385-94FF-5830-DDB52FF05EB5}"/>
          </ac:picMkLst>
        </pc:picChg>
        <pc:picChg chg="mod">
          <ac:chgData name="Wilson, Helen" userId="171fc4ef-7e32-4f06-8c8c-8b8f5e76aec2" providerId="ADAL" clId="{62F804E8-9BFF-4D12-A98B-AAFEA7B593A3}" dt="2023-01-24T13:31:21.831" v="13" actId="962"/>
          <ac:picMkLst>
            <pc:docMk/>
            <pc:sldMk cId="3802145561" sldId="2088"/>
            <ac:picMk id="9" creationId="{ACCE67A3-F484-4B16-0239-6E310BC86225}"/>
          </ac:picMkLst>
        </pc:picChg>
      </pc:sldChg>
      <pc:sldChg chg="modSp mod">
        <pc:chgData name="Wilson, Helen" userId="171fc4ef-7e32-4f06-8c8c-8b8f5e76aec2" providerId="ADAL" clId="{62F804E8-9BFF-4D12-A98B-AAFEA7B593A3}" dt="2023-01-24T13:30:41.435" v="8" actId="962"/>
        <pc:sldMkLst>
          <pc:docMk/>
          <pc:sldMk cId="539024302" sldId="2095"/>
        </pc:sldMkLst>
        <pc:picChg chg="mod">
          <ac:chgData name="Wilson, Helen" userId="171fc4ef-7e32-4f06-8c8c-8b8f5e76aec2" providerId="ADAL" clId="{62F804E8-9BFF-4D12-A98B-AAFEA7B593A3}" dt="2023-01-24T13:30:33.891" v="7" actId="962"/>
          <ac:picMkLst>
            <pc:docMk/>
            <pc:sldMk cId="539024302" sldId="2095"/>
            <ac:picMk id="4" creationId="{6C4440DC-A275-DDFA-2591-18DC61487711}"/>
          </ac:picMkLst>
        </pc:picChg>
        <pc:picChg chg="mod">
          <ac:chgData name="Wilson, Helen" userId="171fc4ef-7e32-4f06-8c8c-8b8f5e76aec2" providerId="ADAL" clId="{62F804E8-9BFF-4D12-A98B-AAFEA7B593A3}" dt="2023-01-24T13:30:41.435" v="8" actId="962"/>
          <ac:picMkLst>
            <pc:docMk/>
            <pc:sldMk cId="539024302" sldId="2095"/>
            <ac:picMk id="5" creationId="{376E7A31-82B5-B2D1-CDA4-29A099756D29}"/>
          </ac:picMkLst>
        </pc:picChg>
      </pc:sldChg>
      <pc:sldChg chg="modSp mod">
        <pc:chgData name="Wilson, Helen" userId="171fc4ef-7e32-4f06-8c8c-8b8f5e76aec2" providerId="ADAL" clId="{62F804E8-9BFF-4D12-A98B-AAFEA7B593A3}" dt="2023-01-24T13:44:46.831" v="126" actId="13244"/>
        <pc:sldMkLst>
          <pc:docMk/>
          <pc:sldMk cId="588145882" sldId="2097"/>
        </pc:sldMkLst>
        <pc:spChg chg="ord">
          <ac:chgData name="Wilson, Helen" userId="171fc4ef-7e32-4f06-8c8c-8b8f5e76aec2" providerId="ADAL" clId="{62F804E8-9BFF-4D12-A98B-AAFEA7B593A3}" dt="2023-01-24T13:44:46.831" v="126" actId="13244"/>
          <ac:spMkLst>
            <pc:docMk/>
            <pc:sldMk cId="588145882" sldId="2097"/>
            <ac:spMk id="2" creationId="{0C1B54A6-F944-4F7E-834C-576784FB8BA1}"/>
          </ac:spMkLst>
        </pc:spChg>
        <pc:picChg chg="mod">
          <ac:chgData name="Wilson, Helen" userId="171fc4ef-7e32-4f06-8c8c-8b8f5e76aec2" providerId="ADAL" clId="{62F804E8-9BFF-4D12-A98B-AAFEA7B593A3}" dt="2023-01-24T13:35:29.819" v="47" actId="962"/>
          <ac:picMkLst>
            <pc:docMk/>
            <pc:sldMk cId="588145882" sldId="2097"/>
            <ac:picMk id="11" creationId="{F9B990D5-6664-43F8-ABBE-1CA3711A3831}"/>
          </ac:picMkLst>
        </pc:picChg>
        <pc:picChg chg="mod">
          <ac:chgData name="Wilson, Helen" userId="171fc4ef-7e32-4f06-8c8c-8b8f5e76aec2" providerId="ADAL" clId="{62F804E8-9BFF-4D12-A98B-AAFEA7B593A3}" dt="2023-01-24T13:35:38.938" v="50" actId="962"/>
          <ac:picMkLst>
            <pc:docMk/>
            <pc:sldMk cId="588145882" sldId="2097"/>
            <ac:picMk id="12" creationId="{CE66F14F-2821-448D-9BD0-C4FCE39CDB27}"/>
          </ac:picMkLst>
        </pc:picChg>
        <pc:picChg chg="mod">
          <ac:chgData name="Wilson, Helen" userId="171fc4ef-7e32-4f06-8c8c-8b8f5e76aec2" providerId="ADAL" clId="{62F804E8-9BFF-4D12-A98B-AAFEA7B593A3}" dt="2023-01-24T13:35:36.125" v="49" actId="962"/>
          <ac:picMkLst>
            <pc:docMk/>
            <pc:sldMk cId="588145882" sldId="2097"/>
            <ac:picMk id="15" creationId="{52090CB1-FF24-47EF-B536-634C520AA36D}"/>
          </ac:picMkLst>
        </pc:picChg>
        <pc:picChg chg="mod">
          <ac:chgData name="Wilson, Helen" userId="171fc4ef-7e32-4f06-8c8c-8b8f5e76aec2" providerId="ADAL" clId="{62F804E8-9BFF-4D12-A98B-AAFEA7B593A3}" dt="2023-01-24T13:35:32.528" v="48" actId="962"/>
          <ac:picMkLst>
            <pc:docMk/>
            <pc:sldMk cId="588145882" sldId="2097"/>
            <ac:picMk id="17" creationId="{124982C2-415C-4EF9-ACEE-FB9783815C9A}"/>
          </ac:picMkLst>
        </pc:picChg>
      </pc:sldChg>
      <pc:sldChg chg="modSp mod">
        <pc:chgData name="Wilson, Helen" userId="171fc4ef-7e32-4f06-8c8c-8b8f5e76aec2" providerId="ADAL" clId="{62F804E8-9BFF-4D12-A98B-AAFEA7B593A3}" dt="2023-01-24T13:44:22.309" v="125" actId="13244"/>
        <pc:sldMkLst>
          <pc:docMk/>
          <pc:sldMk cId="3454458923" sldId="2098"/>
        </pc:sldMkLst>
        <pc:spChg chg="ord">
          <ac:chgData name="Wilson, Helen" userId="171fc4ef-7e32-4f06-8c8c-8b8f5e76aec2" providerId="ADAL" clId="{62F804E8-9BFF-4D12-A98B-AAFEA7B593A3}" dt="2023-01-24T13:44:04.960" v="124" actId="13244"/>
          <ac:spMkLst>
            <pc:docMk/>
            <pc:sldMk cId="3454458923" sldId="2098"/>
            <ac:spMk id="2" creationId="{4B9566E2-50EB-4888-B5DA-DBE5708366DB}"/>
          </ac:spMkLst>
        </pc:spChg>
        <pc:spChg chg="ord">
          <ac:chgData name="Wilson, Helen" userId="171fc4ef-7e32-4f06-8c8c-8b8f5e76aec2" providerId="ADAL" clId="{62F804E8-9BFF-4D12-A98B-AAFEA7B593A3}" dt="2023-01-24T13:44:22.309" v="125" actId="13244"/>
          <ac:spMkLst>
            <pc:docMk/>
            <pc:sldMk cId="3454458923" sldId="2098"/>
            <ac:spMk id="20" creationId="{837F1587-282F-4ED9-B403-54B227E9460C}"/>
          </ac:spMkLst>
        </pc:spChg>
        <pc:picChg chg="mod">
          <ac:chgData name="Wilson, Helen" userId="171fc4ef-7e32-4f06-8c8c-8b8f5e76aec2" providerId="ADAL" clId="{62F804E8-9BFF-4D12-A98B-AAFEA7B593A3}" dt="2023-01-24T13:35:14.961" v="45" actId="962"/>
          <ac:picMkLst>
            <pc:docMk/>
            <pc:sldMk cId="3454458923" sldId="2098"/>
            <ac:picMk id="11" creationId="{F9B990D5-6664-43F8-ABBE-1CA3711A3831}"/>
          </ac:picMkLst>
        </pc:picChg>
        <pc:picChg chg="mod">
          <ac:chgData name="Wilson, Helen" userId="171fc4ef-7e32-4f06-8c8c-8b8f5e76aec2" providerId="ADAL" clId="{62F804E8-9BFF-4D12-A98B-AAFEA7B593A3}" dt="2023-01-24T13:35:11.785" v="44" actId="962"/>
          <ac:picMkLst>
            <pc:docMk/>
            <pc:sldMk cId="3454458923" sldId="2098"/>
            <ac:picMk id="12" creationId="{CE66F14F-2821-448D-9BD0-C4FCE39CDB27}"/>
          </ac:picMkLst>
        </pc:picChg>
        <pc:picChg chg="mod">
          <ac:chgData name="Wilson, Helen" userId="171fc4ef-7e32-4f06-8c8c-8b8f5e76aec2" providerId="ADAL" clId="{62F804E8-9BFF-4D12-A98B-AAFEA7B593A3}" dt="2023-01-24T13:35:08.569" v="43" actId="962"/>
          <ac:picMkLst>
            <pc:docMk/>
            <pc:sldMk cId="3454458923" sldId="2098"/>
            <ac:picMk id="15" creationId="{52090CB1-FF24-47EF-B536-634C520AA36D}"/>
          </ac:picMkLst>
        </pc:picChg>
        <pc:picChg chg="mod">
          <ac:chgData name="Wilson, Helen" userId="171fc4ef-7e32-4f06-8c8c-8b8f5e76aec2" providerId="ADAL" clId="{62F804E8-9BFF-4D12-A98B-AAFEA7B593A3}" dt="2023-01-24T13:35:18.865" v="46" actId="962"/>
          <ac:picMkLst>
            <pc:docMk/>
            <pc:sldMk cId="3454458923" sldId="2098"/>
            <ac:picMk id="19" creationId="{52D37A2D-A586-49CF-B3E1-C550AF5A7BB4}"/>
          </ac:picMkLst>
        </pc:picChg>
      </pc:sldChg>
      <pc:sldChg chg="modSp mod">
        <pc:chgData name="Wilson, Helen" userId="171fc4ef-7e32-4f06-8c8c-8b8f5e76aec2" providerId="ADAL" clId="{62F804E8-9BFF-4D12-A98B-AAFEA7B593A3}" dt="2023-01-24T13:43:21.476" v="122" actId="13244"/>
        <pc:sldMkLst>
          <pc:docMk/>
          <pc:sldMk cId="3849057211" sldId="2099"/>
        </pc:sldMkLst>
        <pc:spChg chg="mod ord">
          <ac:chgData name="Wilson, Helen" userId="171fc4ef-7e32-4f06-8c8c-8b8f5e76aec2" providerId="ADAL" clId="{62F804E8-9BFF-4D12-A98B-AAFEA7B593A3}" dt="2023-01-24T13:43:21.476" v="122" actId="13244"/>
          <ac:spMkLst>
            <pc:docMk/>
            <pc:sldMk cId="3849057211" sldId="2099"/>
            <ac:spMk id="2" creationId="{7890FE65-7A70-4DE9-A68F-E305B87212AC}"/>
          </ac:spMkLst>
        </pc:spChg>
      </pc:sldChg>
      <pc:sldChg chg="modSp mod">
        <pc:chgData name="Wilson, Helen" userId="171fc4ef-7e32-4f06-8c8c-8b8f5e76aec2" providerId="ADAL" clId="{62F804E8-9BFF-4D12-A98B-AAFEA7B593A3}" dt="2023-01-24T13:32:36.396" v="22" actId="962"/>
        <pc:sldMkLst>
          <pc:docMk/>
          <pc:sldMk cId="1585339667" sldId="2100"/>
        </pc:sldMkLst>
        <pc:picChg chg="mod">
          <ac:chgData name="Wilson, Helen" userId="171fc4ef-7e32-4f06-8c8c-8b8f5e76aec2" providerId="ADAL" clId="{62F804E8-9BFF-4D12-A98B-AAFEA7B593A3}" dt="2023-01-24T13:32:36.396" v="22" actId="962"/>
          <ac:picMkLst>
            <pc:docMk/>
            <pc:sldMk cId="1585339667" sldId="2100"/>
            <ac:picMk id="4" creationId="{6C4440DC-A275-DDFA-2591-18DC61487711}"/>
          </ac:picMkLst>
        </pc:picChg>
        <pc:picChg chg="mod">
          <ac:chgData name="Wilson, Helen" userId="171fc4ef-7e32-4f06-8c8c-8b8f5e76aec2" providerId="ADAL" clId="{62F804E8-9BFF-4D12-A98B-AAFEA7B593A3}" dt="2023-01-24T13:32:33.832" v="21" actId="962"/>
          <ac:picMkLst>
            <pc:docMk/>
            <pc:sldMk cId="1585339667" sldId="2100"/>
            <ac:picMk id="5" creationId="{376E7A31-82B5-B2D1-CDA4-29A099756D29}"/>
          </ac:picMkLst>
        </pc:picChg>
      </pc:sldChg>
      <pc:sldChg chg="modSp mod">
        <pc:chgData name="Wilson, Helen" userId="171fc4ef-7e32-4f06-8c8c-8b8f5e76aec2" providerId="ADAL" clId="{62F804E8-9BFF-4D12-A98B-AAFEA7B593A3}" dt="2023-01-24T13:45:52.938" v="129" actId="13244"/>
        <pc:sldMkLst>
          <pc:docMk/>
          <pc:sldMk cId="2968369993" sldId="2101"/>
        </pc:sldMkLst>
        <pc:spChg chg="mod ord">
          <ac:chgData name="Wilson, Helen" userId="171fc4ef-7e32-4f06-8c8c-8b8f5e76aec2" providerId="ADAL" clId="{62F804E8-9BFF-4D12-A98B-AAFEA7B593A3}" dt="2023-01-24T13:45:52.938" v="129" actId="13244"/>
          <ac:spMkLst>
            <pc:docMk/>
            <pc:sldMk cId="2968369993" sldId="2101"/>
            <ac:spMk id="2" creationId="{9F8A4FEF-8919-4D02-ADF5-CF1C6A198854}"/>
          </ac:spMkLst>
        </pc:spChg>
        <pc:picChg chg="mod">
          <ac:chgData name="Wilson, Helen" userId="171fc4ef-7e32-4f06-8c8c-8b8f5e76aec2" providerId="ADAL" clId="{62F804E8-9BFF-4D12-A98B-AAFEA7B593A3}" dt="2023-01-24T13:36:25.941" v="56" actId="962"/>
          <ac:picMkLst>
            <pc:docMk/>
            <pc:sldMk cId="2968369993" sldId="2101"/>
            <ac:picMk id="10" creationId="{A98A062F-08FB-48D0-AECB-1F9D13B73457}"/>
          </ac:picMkLst>
        </pc:picChg>
        <pc:picChg chg="mod">
          <ac:chgData name="Wilson, Helen" userId="171fc4ef-7e32-4f06-8c8c-8b8f5e76aec2" providerId="ADAL" clId="{62F804E8-9BFF-4D12-A98B-AAFEA7B593A3}" dt="2023-01-24T13:36:39.004" v="60" actId="962"/>
          <ac:picMkLst>
            <pc:docMk/>
            <pc:sldMk cId="2968369993" sldId="2101"/>
            <ac:picMk id="11" creationId="{E27A4156-2AD3-41EF-BAAE-B08910A24C40}"/>
          </ac:picMkLst>
        </pc:picChg>
        <pc:picChg chg="mod">
          <ac:chgData name="Wilson, Helen" userId="171fc4ef-7e32-4f06-8c8c-8b8f5e76aec2" providerId="ADAL" clId="{62F804E8-9BFF-4D12-A98B-AAFEA7B593A3}" dt="2023-01-24T13:36:35.959" v="59" actId="962"/>
          <ac:picMkLst>
            <pc:docMk/>
            <pc:sldMk cId="2968369993" sldId="2101"/>
            <ac:picMk id="12" creationId="{9A5F4987-F944-4839-A8DF-F7CCE816C3EF}"/>
          </ac:picMkLst>
        </pc:picChg>
        <pc:picChg chg="mod">
          <ac:chgData name="Wilson, Helen" userId="171fc4ef-7e32-4f06-8c8c-8b8f5e76aec2" providerId="ADAL" clId="{62F804E8-9BFF-4D12-A98B-AAFEA7B593A3}" dt="2023-01-24T13:36:32.733" v="58" actId="962"/>
          <ac:picMkLst>
            <pc:docMk/>
            <pc:sldMk cId="2968369993" sldId="2101"/>
            <ac:picMk id="13" creationId="{F7C50357-130E-4C4E-8372-76ED5117B52D}"/>
          </ac:picMkLst>
        </pc:picChg>
        <pc:picChg chg="mod">
          <ac:chgData name="Wilson, Helen" userId="171fc4ef-7e32-4f06-8c8c-8b8f5e76aec2" providerId="ADAL" clId="{62F804E8-9BFF-4D12-A98B-AAFEA7B593A3}" dt="2023-01-24T13:36:29.510" v="57" actId="962"/>
          <ac:picMkLst>
            <pc:docMk/>
            <pc:sldMk cId="2968369993" sldId="2101"/>
            <ac:picMk id="14" creationId="{AB2C8B5D-6B86-4A2A-A36F-23E08DEC0B83}"/>
          </ac:picMkLst>
        </pc:picChg>
      </pc:sldChg>
      <pc:sldChg chg="modSp mod">
        <pc:chgData name="Wilson, Helen" userId="171fc4ef-7e32-4f06-8c8c-8b8f5e76aec2" providerId="ADAL" clId="{62F804E8-9BFF-4D12-A98B-AAFEA7B593A3}" dt="2023-01-24T13:47:50.079" v="138" actId="13244"/>
        <pc:sldMkLst>
          <pc:docMk/>
          <pc:sldMk cId="1169007763" sldId="2102"/>
        </pc:sldMkLst>
        <pc:spChg chg="mod ord">
          <ac:chgData name="Wilson, Helen" userId="171fc4ef-7e32-4f06-8c8c-8b8f5e76aec2" providerId="ADAL" clId="{62F804E8-9BFF-4D12-A98B-AAFEA7B593A3}" dt="2023-01-24T13:47:28.299" v="136" actId="13244"/>
          <ac:spMkLst>
            <pc:docMk/>
            <pc:sldMk cId="1169007763" sldId="2102"/>
            <ac:spMk id="3" creationId="{13D7BD80-9B60-4843-A84E-ED6B57A34AA5}"/>
          </ac:spMkLst>
        </pc:spChg>
        <pc:spChg chg="ord">
          <ac:chgData name="Wilson, Helen" userId="171fc4ef-7e32-4f06-8c8c-8b8f5e76aec2" providerId="ADAL" clId="{62F804E8-9BFF-4D12-A98B-AAFEA7B593A3}" dt="2023-01-24T13:47:50.079" v="138" actId="13244"/>
          <ac:spMkLst>
            <pc:docMk/>
            <pc:sldMk cId="1169007763" sldId="2102"/>
            <ac:spMk id="18" creationId="{A78FC264-B77C-4A2C-8657-C7F5120794BC}"/>
          </ac:spMkLst>
        </pc:spChg>
        <pc:spChg chg="ord">
          <ac:chgData name="Wilson, Helen" userId="171fc4ef-7e32-4f06-8c8c-8b8f5e76aec2" providerId="ADAL" clId="{62F804E8-9BFF-4D12-A98B-AAFEA7B593A3}" dt="2023-01-24T13:47:37.463" v="137" actId="13244"/>
          <ac:spMkLst>
            <pc:docMk/>
            <pc:sldMk cId="1169007763" sldId="2102"/>
            <ac:spMk id="20" creationId="{64DA9534-63F6-419A-B87A-F8CFA606889A}"/>
          </ac:spMkLst>
        </pc:spChg>
        <pc:picChg chg="mod">
          <ac:chgData name="Wilson, Helen" userId="171fc4ef-7e32-4f06-8c8c-8b8f5e76aec2" providerId="ADAL" clId="{62F804E8-9BFF-4D12-A98B-AAFEA7B593A3}" dt="2023-01-24T13:33:58.764" v="33" actId="962"/>
          <ac:picMkLst>
            <pc:docMk/>
            <pc:sldMk cId="1169007763" sldId="2102"/>
            <ac:picMk id="11" creationId="{E27A4156-2AD3-41EF-BAAE-B08910A24C40}"/>
          </ac:picMkLst>
        </pc:picChg>
        <pc:picChg chg="mod">
          <ac:chgData name="Wilson, Helen" userId="171fc4ef-7e32-4f06-8c8c-8b8f5e76aec2" providerId="ADAL" clId="{62F804E8-9BFF-4D12-A98B-AAFEA7B593A3}" dt="2023-01-24T13:34:06.566" v="34" actId="962"/>
          <ac:picMkLst>
            <pc:docMk/>
            <pc:sldMk cId="1169007763" sldId="2102"/>
            <ac:picMk id="12" creationId="{9A5F4987-F944-4839-A8DF-F7CCE816C3EF}"/>
          </ac:picMkLst>
        </pc:picChg>
        <pc:picChg chg="mod">
          <ac:chgData name="Wilson, Helen" userId="171fc4ef-7e32-4f06-8c8c-8b8f5e76aec2" providerId="ADAL" clId="{62F804E8-9BFF-4D12-A98B-AAFEA7B593A3}" dt="2023-01-24T13:34:09.379" v="35" actId="962"/>
          <ac:picMkLst>
            <pc:docMk/>
            <pc:sldMk cId="1169007763" sldId="2102"/>
            <ac:picMk id="13" creationId="{F7C50357-130E-4C4E-8372-76ED5117B52D}"/>
          </ac:picMkLst>
        </pc:picChg>
      </pc:sldChg>
      <pc:sldChg chg="modSp mod">
        <pc:chgData name="Wilson, Helen" userId="171fc4ef-7e32-4f06-8c8c-8b8f5e76aec2" providerId="ADAL" clId="{62F804E8-9BFF-4D12-A98B-AAFEA7B593A3}" dt="2023-01-24T13:36:57.775" v="61" actId="962"/>
        <pc:sldMkLst>
          <pc:docMk/>
          <pc:sldMk cId="1151694453" sldId="2104"/>
        </pc:sldMkLst>
        <pc:picChg chg="mod">
          <ac:chgData name="Wilson, Helen" userId="171fc4ef-7e32-4f06-8c8c-8b8f5e76aec2" providerId="ADAL" clId="{62F804E8-9BFF-4D12-A98B-AAFEA7B593A3}" dt="2023-01-24T13:36:57.775" v="61" actId="962"/>
          <ac:picMkLst>
            <pc:docMk/>
            <pc:sldMk cId="1151694453" sldId="2104"/>
            <ac:picMk id="5" creationId="{7FFC86E2-346F-329A-2E95-99A41D057FCF}"/>
          </ac:picMkLst>
        </pc:picChg>
        <pc:picChg chg="mod">
          <ac:chgData name="Wilson, Helen" userId="171fc4ef-7e32-4f06-8c8c-8b8f5e76aec2" providerId="ADAL" clId="{62F804E8-9BFF-4D12-A98B-AAFEA7B593A3}" dt="2023-01-24T13:35:57.480" v="52" actId="962"/>
          <ac:picMkLst>
            <pc:docMk/>
            <pc:sldMk cId="1151694453" sldId="2104"/>
            <ac:picMk id="11" creationId="{DE730726-65A5-C669-2C04-5D6B92649F97}"/>
          </ac:picMkLst>
        </pc:picChg>
        <pc:picChg chg="mod">
          <ac:chgData name="Wilson, Helen" userId="171fc4ef-7e32-4f06-8c8c-8b8f5e76aec2" providerId="ADAL" clId="{62F804E8-9BFF-4D12-A98B-AAFEA7B593A3}" dt="2023-01-24T13:35:56.057" v="51" actId="962"/>
          <ac:picMkLst>
            <pc:docMk/>
            <pc:sldMk cId="1151694453" sldId="2104"/>
            <ac:picMk id="13" creationId="{ED7DD669-21AF-5EAB-207B-E289A3765DB9}"/>
          </ac:picMkLst>
        </pc:picChg>
      </pc:sldChg>
      <pc:sldChg chg="modSp mod">
        <pc:chgData name="Wilson, Helen" userId="171fc4ef-7e32-4f06-8c8c-8b8f5e76aec2" providerId="ADAL" clId="{62F804E8-9BFF-4D12-A98B-AAFEA7B593A3}" dt="2023-01-24T13:45:33.745" v="128" actId="13244"/>
        <pc:sldMkLst>
          <pc:docMk/>
          <pc:sldMk cId="4271604331" sldId="2105"/>
        </pc:sldMkLst>
        <pc:spChg chg="mod ord">
          <ac:chgData name="Wilson, Helen" userId="171fc4ef-7e32-4f06-8c8c-8b8f5e76aec2" providerId="ADAL" clId="{62F804E8-9BFF-4D12-A98B-AAFEA7B593A3}" dt="2023-01-24T13:45:17.456" v="127" actId="13244"/>
          <ac:spMkLst>
            <pc:docMk/>
            <pc:sldMk cId="4271604331" sldId="2105"/>
            <ac:spMk id="2" creationId="{F9022E7C-C14E-4B4E-B21B-58930BA496BB}"/>
          </ac:spMkLst>
        </pc:spChg>
        <pc:spChg chg="ord">
          <ac:chgData name="Wilson, Helen" userId="171fc4ef-7e32-4f06-8c8c-8b8f5e76aec2" providerId="ADAL" clId="{62F804E8-9BFF-4D12-A98B-AAFEA7B593A3}" dt="2023-01-24T13:45:33.745" v="128" actId="13244"/>
          <ac:spMkLst>
            <pc:docMk/>
            <pc:sldMk cId="4271604331" sldId="2105"/>
            <ac:spMk id="15" creationId="{99FEA00F-2857-4A81-BFF0-67B669289893}"/>
          </ac:spMkLst>
        </pc:spChg>
        <pc:picChg chg="mod">
          <ac:chgData name="Wilson, Helen" userId="171fc4ef-7e32-4f06-8c8c-8b8f5e76aec2" providerId="ADAL" clId="{62F804E8-9BFF-4D12-A98B-AAFEA7B593A3}" dt="2023-01-24T13:37:05.526" v="62" actId="962"/>
          <ac:picMkLst>
            <pc:docMk/>
            <pc:sldMk cId="4271604331" sldId="2105"/>
            <ac:picMk id="11" creationId="{E27A4156-2AD3-41EF-BAAE-B08910A24C40}"/>
          </ac:picMkLst>
        </pc:picChg>
      </pc:sldChg>
      <pc:sldChg chg="modSp mod">
        <pc:chgData name="Wilson, Helen" userId="171fc4ef-7e32-4f06-8c8c-8b8f5e76aec2" providerId="ADAL" clId="{62F804E8-9BFF-4D12-A98B-AAFEA7B593A3}" dt="2023-01-24T13:43:39.645" v="123" actId="13244"/>
        <pc:sldMkLst>
          <pc:docMk/>
          <pc:sldMk cId="1480862668" sldId="2106"/>
        </pc:sldMkLst>
        <pc:spChg chg="mod ord">
          <ac:chgData name="Wilson, Helen" userId="171fc4ef-7e32-4f06-8c8c-8b8f5e76aec2" providerId="ADAL" clId="{62F804E8-9BFF-4D12-A98B-AAFEA7B593A3}" dt="2023-01-24T13:43:39.645" v="123" actId="13244"/>
          <ac:spMkLst>
            <pc:docMk/>
            <pc:sldMk cId="1480862668" sldId="2106"/>
            <ac:spMk id="2" creationId="{80B22B15-8023-490F-ADAB-D9C2DB52F27E}"/>
          </ac:spMkLst>
        </pc:spChg>
        <pc:picChg chg="mod">
          <ac:chgData name="Wilson, Helen" userId="171fc4ef-7e32-4f06-8c8c-8b8f5e76aec2" providerId="ADAL" clId="{62F804E8-9BFF-4D12-A98B-AAFEA7B593A3}" dt="2023-01-24T13:34:58.656" v="42" actId="962"/>
          <ac:picMkLst>
            <pc:docMk/>
            <pc:sldMk cId="1480862668" sldId="2106"/>
            <ac:picMk id="11" creationId="{F9B990D5-6664-43F8-ABBE-1CA3711A3831}"/>
          </ac:picMkLst>
        </pc:picChg>
        <pc:picChg chg="mod">
          <ac:chgData name="Wilson, Helen" userId="171fc4ef-7e32-4f06-8c8c-8b8f5e76aec2" providerId="ADAL" clId="{62F804E8-9BFF-4D12-A98B-AAFEA7B593A3}" dt="2023-01-24T13:34:55.504" v="41" actId="962"/>
          <ac:picMkLst>
            <pc:docMk/>
            <pc:sldMk cId="1480862668" sldId="2106"/>
            <ac:picMk id="12" creationId="{CE66F14F-2821-448D-9BD0-C4FCE39CDB27}"/>
          </ac:picMkLst>
        </pc:picChg>
        <pc:picChg chg="mod">
          <ac:chgData name="Wilson, Helen" userId="171fc4ef-7e32-4f06-8c8c-8b8f5e76aec2" providerId="ADAL" clId="{62F804E8-9BFF-4D12-A98B-AAFEA7B593A3}" dt="2023-01-24T13:34:51.774" v="40" actId="962"/>
          <ac:picMkLst>
            <pc:docMk/>
            <pc:sldMk cId="1480862668" sldId="2106"/>
            <ac:picMk id="15" creationId="{52090CB1-FF24-47EF-B536-634C520AA36D}"/>
          </ac:picMkLst>
        </pc:picChg>
      </pc:sldChg>
      <pc:sldChg chg="modSp mod">
        <pc:chgData name="Wilson, Helen" userId="171fc4ef-7e32-4f06-8c8c-8b8f5e76aec2" providerId="ADAL" clId="{62F804E8-9BFF-4D12-A98B-AAFEA7B593A3}" dt="2023-01-24T13:42:43.149" v="118" actId="13244"/>
        <pc:sldMkLst>
          <pc:docMk/>
          <pc:sldMk cId="3660441810" sldId="2107"/>
        </pc:sldMkLst>
        <pc:spChg chg="ord">
          <ac:chgData name="Wilson, Helen" userId="171fc4ef-7e32-4f06-8c8c-8b8f5e76aec2" providerId="ADAL" clId="{62F804E8-9BFF-4D12-A98B-AAFEA7B593A3}" dt="2023-01-24T13:42:43.149" v="118" actId="13244"/>
          <ac:spMkLst>
            <pc:docMk/>
            <pc:sldMk cId="3660441810" sldId="2107"/>
            <ac:spMk id="3" creationId="{2151F9DE-EBDA-4EED-8138-F90BB0707134}"/>
          </ac:spMkLst>
        </pc:spChg>
        <pc:picChg chg="mod">
          <ac:chgData name="Wilson, Helen" userId="171fc4ef-7e32-4f06-8c8c-8b8f5e76aec2" providerId="ADAL" clId="{62F804E8-9BFF-4D12-A98B-AAFEA7B593A3}" dt="2023-01-24T13:31:56.984" v="17" actId="962"/>
          <ac:picMkLst>
            <pc:docMk/>
            <pc:sldMk cId="3660441810" sldId="2107"/>
            <ac:picMk id="4" creationId="{462AFC5B-46EE-4D4E-BF01-26FC35B16BD4}"/>
          </ac:picMkLst>
        </pc:picChg>
      </pc:sldChg>
      <pc:sldChg chg="modSp mod">
        <pc:chgData name="Wilson, Helen" userId="171fc4ef-7e32-4f06-8c8c-8b8f5e76aec2" providerId="ADAL" clId="{62F804E8-9BFF-4D12-A98B-AAFEA7B593A3}" dt="2023-01-24T13:43:04.952" v="120" actId="13244"/>
        <pc:sldMkLst>
          <pc:docMk/>
          <pc:sldMk cId="2937041498" sldId="2108"/>
        </pc:sldMkLst>
        <pc:spChg chg="ord">
          <ac:chgData name="Wilson, Helen" userId="171fc4ef-7e32-4f06-8c8c-8b8f5e76aec2" providerId="ADAL" clId="{62F804E8-9BFF-4D12-A98B-AAFEA7B593A3}" dt="2023-01-24T13:43:04.952" v="120" actId="13244"/>
          <ac:spMkLst>
            <pc:docMk/>
            <pc:sldMk cId="2937041498" sldId="2108"/>
            <ac:spMk id="3" creationId="{27CC6312-5284-4485-B6B4-3548850016EE}"/>
          </ac:spMkLst>
        </pc:spChg>
        <pc:picChg chg="mod">
          <ac:chgData name="Wilson, Helen" userId="171fc4ef-7e32-4f06-8c8c-8b8f5e76aec2" providerId="ADAL" clId="{62F804E8-9BFF-4D12-A98B-AAFEA7B593A3}" dt="2023-01-24T13:31:39.106" v="14" actId="962"/>
          <ac:picMkLst>
            <pc:docMk/>
            <pc:sldMk cId="2937041498" sldId="2108"/>
            <ac:picMk id="4" creationId="{072ED2FE-BADC-4831-A877-E594E1618220}"/>
          </ac:picMkLst>
        </pc:picChg>
      </pc:sldChg>
      <pc:sldChg chg="modSp mod">
        <pc:chgData name="Wilson, Helen" userId="171fc4ef-7e32-4f06-8c8c-8b8f5e76aec2" providerId="ADAL" clId="{62F804E8-9BFF-4D12-A98B-AAFEA7B593A3}" dt="2023-01-24T13:42:55.279" v="119" actId="13244"/>
        <pc:sldMkLst>
          <pc:docMk/>
          <pc:sldMk cId="3526816732" sldId="2109"/>
        </pc:sldMkLst>
        <pc:spChg chg="ord">
          <ac:chgData name="Wilson, Helen" userId="171fc4ef-7e32-4f06-8c8c-8b8f5e76aec2" providerId="ADAL" clId="{62F804E8-9BFF-4D12-A98B-AAFEA7B593A3}" dt="2023-01-24T13:42:55.279" v="119" actId="13244"/>
          <ac:spMkLst>
            <pc:docMk/>
            <pc:sldMk cId="3526816732" sldId="2109"/>
            <ac:spMk id="4" creationId="{13B924AA-0496-4294-B9F5-CBC70EA94B01}"/>
          </ac:spMkLst>
        </pc:spChg>
        <pc:picChg chg="mod">
          <ac:chgData name="Wilson, Helen" userId="171fc4ef-7e32-4f06-8c8c-8b8f5e76aec2" providerId="ADAL" clId="{62F804E8-9BFF-4D12-A98B-AAFEA7B593A3}" dt="2023-01-24T13:32:00.085" v="18" actId="962"/>
          <ac:picMkLst>
            <pc:docMk/>
            <pc:sldMk cId="3526816732" sldId="2109"/>
            <ac:picMk id="3" creationId="{4C60A6CC-97CD-4AF5-8F7B-9301897AD592}"/>
          </ac:picMkLst>
        </pc:picChg>
      </pc:sldChg>
      <pc:sldChg chg="modSp mod">
        <pc:chgData name="Wilson, Helen" userId="171fc4ef-7e32-4f06-8c8c-8b8f5e76aec2" providerId="ADAL" clId="{62F804E8-9BFF-4D12-A98B-AAFEA7B593A3}" dt="2023-01-24T13:42:34.198" v="117" actId="13244"/>
        <pc:sldMkLst>
          <pc:docMk/>
          <pc:sldMk cId="1419788308" sldId="2111"/>
        </pc:sldMkLst>
        <pc:spChg chg="ord">
          <ac:chgData name="Wilson, Helen" userId="171fc4ef-7e32-4f06-8c8c-8b8f5e76aec2" providerId="ADAL" clId="{62F804E8-9BFF-4D12-A98B-AAFEA7B593A3}" dt="2023-01-24T13:42:34.198" v="117" actId="13244"/>
          <ac:spMkLst>
            <pc:docMk/>
            <pc:sldMk cId="1419788308" sldId="2111"/>
            <ac:spMk id="3" creationId="{93B97C99-0C01-4F4C-A6F2-9ADA4DE1AE25}"/>
          </ac:spMkLst>
        </pc:spChg>
        <pc:picChg chg="mod">
          <ac:chgData name="Wilson, Helen" userId="171fc4ef-7e32-4f06-8c8c-8b8f5e76aec2" providerId="ADAL" clId="{62F804E8-9BFF-4D12-A98B-AAFEA7B593A3}" dt="2023-01-24T13:31:48.910" v="16" actId="962"/>
          <ac:picMkLst>
            <pc:docMk/>
            <pc:sldMk cId="1419788308" sldId="2111"/>
            <ac:picMk id="6" creationId="{C16AED7B-E001-4B85-A56C-41A04BB67625}"/>
          </ac:picMkLst>
        </pc:picChg>
      </pc:sldChg>
      <pc:sldChg chg="modSp mod">
        <pc:chgData name="Wilson, Helen" userId="171fc4ef-7e32-4f06-8c8c-8b8f5e76aec2" providerId="ADAL" clId="{62F804E8-9BFF-4D12-A98B-AAFEA7B593A3}" dt="2023-01-24T13:31:46.046" v="15" actId="962"/>
        <pc:sldMkLst>
          <pc:docMk/>
          <pc:sldMk cId="2483720058" sldId="2112"/>
        </pc:sldMkLst>
        <pc:picChg chg="mod">
          <ac:chgData name="Wilson, Helen" userId="171fc4ef-7e32-4f06-8c8c-8b8f5e76aec2" providerId="ADAL" clId="{62F804E8-9BFF-4D12-A98B-AAFEA7B593A3}" dt="2023-01-24T13:31:46.046" v="15" actId="962"/>
          <ac:picMkLst>
            <pc:docMk/>
            <pc:sldMk cId="2483720058" sldId="2112"/>
            <ac:picMk id="3" creationId="{60D5CD4A-70D7-47FC-AAEC-8F5D3C832B40}"/>
          </ac:picMkLst>
        </pc:picChg>
      </pc:sldChg>
      <pc:sldChg chg="modSp mod">
        <pc:chgData name="Wilson, Helen" userId="171fc4ef-7e32-4f06-8c8c-8b8f5e76aec2" providerId="ADAL" clId="{62F804E8-9BFF-4D12-A98B-AAFEA7B593A3}" dt="2023-01-24T13:32:30.535" v="20" actId="962"/>
        <pc:sldMkLst>
          <pc:docMk/>
          <pc:sldMk cId="218640350" sldId="2113"/>
        </pc:sldMkLst>
        <pc:picChg chg="mod">
          <ac:chgData name="Wilson, Helen" userId="171fc4ef-7e32-4f06-8c8c-8b8f5e76aec2" providerId="ADAL" clId="{62F804E8-9BFF-4D12-A98B-AAFEA7B593A3}" dt="2023-01-24T13:32:30.535" v="20" actId="962"/>
          <ac:picMkLst>
            <pc:docMk/>
            <pc:sldMk cId="218640350" sldId="2113"/>
            <ac:picMk id="4" creationId="{6C4440DC-A275-DDFA-2591-18DC61487711}"/>
          </ac:picMkLst>
        </pc:picChg>
        <pc:picChg chg="mod">
          <ac:chgData name="Wilson, Helen" userId="171fc4ef-7e32-4f06-8c8c-8b8f5e76aec2" providerId="ADAL" clId="{62F804E8-9BFF-4D12-A98B-AAFEA7B593A3}" dt="2023-01-24T13:32:25.258" v="19" actId="962"/>
          <ac:picMkLst>
            <pc:docMk/>
            <pc:sldMk cId="218640350" sldId="2113"/>
            <ac:picMk id="5" creationId="{376E7A31-82B5-B2D1-CDA4-29A099756D29}"/>
          </ac:picMkLst>
        </pc:picChg>
      </pc:sldChg>
      <pc:sldChg chg="modSp mod">
        <pc:chgData name="Wilson, Helen" userId="171fc4ef-7e32-4f06-8c8c-8b8f5e76aec2" providerId="ADAL" clId="{62F804E8-9BFF-4D12-A98B-AAFEA7B593A3}" dt="2023-01-24T13:39:23.831" v="99" actId="5793"/>
        <pc:sldMkLst>
          <pc:docMk/>
          <pc:sldMk cId="361289620" sldId="2114"/>
        </pc:sldMkLst>
        <pc:spChg chg="mod">
          <ac:chgData name="Wilson, Helen" userId="171fc4ef-7e32-4f06-8c8c-8b8f5e76aec2" providerId="ADAL" clId="{62F804E8-9BFF-4D12-A98B-AAFEA7B593A3}" dt="2023-01-24T13:39:23.831" v="99" actId="5793"/>
          <ac:spMkLst>
            <pc:docMk/>
            <pc:sldMk cId="361289620" sldId="2114"/>
            <ac:spMk id="2" creationId="{D55C3220-B713-8F6A-11E8-F99B37404F42}"/>
          </ac:spMkLst>
        </pc:spChg>
        <pc:picChg chg="mod">
          <ac:chgData name="Wilson, Helen" userId="171fc4ef-7e32-4f06-8c8c-8b8f5e76aec2" providerId="ADAL" clId="{62F804E8-9BFF-4D12-A98B-AAFEA7B593A3}" dt="2023-01-24T13:29:53.404" v="3" actId="962"/>
          <ac:picMkLst>
            <pc:docMk/>
            <pc:sldMk cId="361289620" sldId="2114"/>
            <ac:picMk id="4" creationId="{6C4440DC-A275-DDFA-2591-18DC61487711}"/>
          </ac:picMkLst>
        </pc:picChg>
        <pc:picChg chg="mod">
          <ac:chgData name="Wilson, Helen" userId="171fc4ef-7e32-4f06-8c8c-8b8f5e76aec2" providerId="ADAL" clId="{62F804E8-9BFF-4D12-A98B-AAFEA7B593A3}" dt="2023-01-24T13:29:39.066" v="2" actId="962"/>
          <ac:picMkLst>
            <pc:docMk/>
            <pc:sldMk cId="361289620" sldId="2114"/>
            <ac:picMk id="5" creationId="{376E7A31-82B5-B2D1-CDA4-29A099756D29}"/>
          </ac:picMkLst>
        </pc:picChg>
      </pc:sldChg>
      <pc:sldChg chg="modSp mod">
        <pc:chgData name="Wilson, Helen" userId="171fc4ef-7e32-4f06-8c8c-8b8f5e76aec2" providerId="ADAL" clId="{62F804E8-9BFF-4D12-A98B-AAFEA7B593A3}" dt="2023-01-24T13:42:02.404" v="114" actId="13244"/>
        <pc:sldMkLst>
          <pc:docMk/>
          <pc:sldMk cId="421460400" sldId="2115"/>
        </pc:sldMkLst>
        <pc:spChg chg="mod ord">
          <ac:chgData name="Wilson, Helen" userId="171fc4ef-7e32-4f06-8c8c-8b8f5e76aec2" providerId="ADAL" clId="{62F804E8-9BFF-4D12-A98B-AAFEA7B593A3}" dt="2023-01-24T13:42:02.404" v="114" actId="13244"/>
          <ac:spMkLst>
            <pc:docMk/>
            <pc:sldMk cId="421460400" sldId="2115"/>
            <ac:spMk id="4" creationId="{44688121-56F6-4A16-9B71-00C5B294CB91}"/>
          </ac:spMkLst>
        </pc:spChg>
      </pc:sldChg>
      <pc:sldChg chg="modSp mod">
        <pc:chgData name="Wilson, Helen" userId="171fc4ef-7e32-4f06-8c8c-8b8f5e76aec2" providerId="ADAL" clId="{62F804E8-9BFF-4D12-A98B-AAFEA7B593A3}" dt="2023-01-24T13:42:13.457" v="115" actId="13244"/>
        <pc:sldMkLst>
          <pc:docMk/>
          <pc:sldMk cId="3122854517" sldId="2116"/>
        </pc:sldMkLst>
        <pc:spChg chg="ord">
          <ac:chgData name="Wilson, Helen" userId="171fc4ef-7e32-4f06-8c8c-8b8f5e76aec2" providerId="ADAL" clId="{62F804E8-9BFF-4D12-A98B-AAFEA7B593A3}" dt="2023-01-24T13:42:13.457" v="115" actId="13244"/>
          <ac:spMkLst>
            <pc:docMk/>
            <pc:sldMk cId="3122854517" sldId="2116"/>
            <ac:spMk id="6" creationId="{1A7EB523-35C1-4826-B4AB-70D2FB2F44E5}"/>
          </ac:spMkLst>
        </pc:spChg>
        <pc:picChg chg="mod">
          <ac:chgData name="Wilson, Helen" userId="171fc4ef-7e32-4f06-8c8c-8b8f5e76aec2" providerId="ADAL" clId="{62F804E8-9BFF-4D12-A98B-AAFEA7B593A3}" dt="2023-01-24T13:30:08.869" v="5" actId="962"/>
          <ac:picMkLst>
            <pc:docMk/>
            <pc:sldMk cId="3122854517" sldId="2116"/>
            <ac:picMk id="4" creationId="{638258E4-A948-4F1C-9E6B-207E87DD2A62}"/>
          </ac:picMkLst>
        </pc:picChg>
      </pc:sldChg>
      <pc:sldChg chg="modSp mod">
        <pc:chgData name="Wilson, Helen" userId="171fc4ef-7e32-4f06-8c8c-8b8f5e76aec2" providerId="ADAL" clId="{62F804E8-9BFF-4D12-A98B-AAFEA7B593A3}" dt="2023-01-24T13:41:53.413" v="113" actId="13244"/>
        <pc:sldMkLst>
          <pc:docMk/>
          <pc:sldMk cId="3781450232" sldId="2117"/>
        </pc:sldMkLst>
        <pc:spChg chg="mod ord">
          <ac:chgData name="Wilson, Helen" userId="171fc4ef-7e32-4f06-8c8c-8b8f5e76aec2" providerId="ADAL" clId="{62F804E8-9BFF-4D12-A98B-AAFEA7B593A3}" dt="2023-01-24T13:41:53.413" v="113" actId="13244"/>
          <ac:spMkLst>
            <pc:docMk/>
            <pc:sldMk cId="3781450232" sldId="2117"/>
            <ac:spMk id="4" creationId="{04D3D2BB-B4BF-443A-9CBA-170981AF0E3F}"/>
          </ac:spMkLst>
        </pc:spChg>
      </pc:sldChg>
      <pc:sldChg chg="modSp mod">
        <pc:chgData name="Wilson, Helen" userId="171fc4ef-7e32-4f06-8c8c-8b8f5e76aec2" providerId="ADAL" clId="{62F804E8-9BFF-4D12-A98B-AAFEA7B593A3}" dt="2023-01-24T13:42:23.752" v="116" actId="13244"/>
        <pc:sldMkLst>
          <pc:docMk/>
          <pc:sldMk cId="1080875517" sldId="2118"/>
        </pc:sldMkLst>
        <pc:spChg chg="ord">
          <ac:chgData name="Wilson, Helen" userId="171fc4ef-7e32-4f06-8c8c-8b8f5e76aec2" providerId="ADAL" clId="{62F804E8-9BFF-4D12-A98B-AAFEA7B593A3}" dt="2023-01-24T13:42:23.752" v="116" actId="13244"/>
          <ac:spMkLst>
            <pc:docMk/>
            <pc:sldMk cId="1080875517" sldId="2118"/>
            <ac:spMk id="7" creationId="{04DF005D-5641-4479-BF5D-BB64D94B6414}"/>
          </ac:spMkLst>
        </pc:spChg>
        <pc:picChg chg="mod">
          <ac:chgData name="Wilson, Helen" userId="171fc4ef-7e32-4f06-8c8c-8b8f5e76aec2" providerId="ADAL" clId="{62F804E8-9BFF-4D12-A98B-AAFEA7B593A3}" dt="2023-01-24T13:30:03.720" v="4" actId="962"/>
          <ac:picMkLst>
            <pc:docMk/>
            <pc:sldMk cId="1080875517" sldId="2118"/>
            <ac:picMk id="6" creationId="{D6CC74E8-D820-4330-BAF5-AC3E9F18D8D2}"/>
          </ac:picMkLst>
        </pc:picChg>
      </pc:sldChg>
      <pc:sldChg chg="modSp mod">
        <pc:chgData name="Wilson, Helen" userId="171fc4ef-7e32-4f06-8c8c-8b8f5e76aec2" providerId="ADAL" clId="{62F804E8-9BFF-4D12-A98B-AAFEA7B593A3}" dt="2023-01-24T13:47:04.348" v="135" actId="13244"/>
        <pc:sldMkLst>
          <pc:docMk/>
          <pc:sldMk cId="1829382651" sldId="2119"/>
        </pc:sldMkLst>
        <pc:spChg chg="mod ord">
          <ac:chgData name="Wilson, Helen" userId="171fc4ef-7e32-4f06-8c8c-8b8f5e76aec2" providerId="ADAL" clId="{62F804E8-9BFF-4D12-A98B-AAFEA7B593A3}" dt="2023-01-24T13:46:36.410" v="132" actId="13244"/>
          <ac:spMkLst>
            <pc:docMk/>
            <pc:sldMk cId="1829382651" sldId="2119"/>
            <ac:spMk id="2" creationId="{1E79D60F-EFCF-4F8E-A807-D51DCAD983C9}"/>
          </ac:spMkLst>
        </pc:spChg>
        <pc:spChg chg="ord">
          <ac:chgData name="Wilson, Helen" userId="171fc4ef-7e32-4f06-8c8c-8b8f5e76aec2" providerId="ADAL" clId="{62F804E8-9BFF-4D12-A98B-AAFEA7B593A3}" dt="2023-01-24T13:46:57.673" v="134" actId="13244"/>
          <ac:spMkLst>
            <pc:docMk/>
            <pc:sldMk cId="1829382651" sldId="2119"/>
            <ac:spMk id="17" creationId="{BBEFE48F-5DD7-448F-A978-BA7A7A198290}"/>
          </ac:spMkLst>
        </pc:spChg>
        <pc:spChg chg="ord">
          <ac:chgData name="Wilson, Helen" userId="171fc4ef-7e32-4f06-8c8c-8b8f5e76aec2" providerId="ADAL" clId="{62F804E8-9BFF-4D12-A98B-AAFEA7B593A3}" dt="2023-01-24T13:46:48.894" v="133" actId="13244"/>
          <ac:spMkLst>
            <pc:docMk/>
            <pc:sldMk cId="1829382651" sldId="2119"/>
            <ac:spMk id="20" creationId="{64DA9534-63F6-419A-B87A-F8CFA606889A}"/>
          </ac:spMkLst>
        </pc:spChg>
        <pc:spChg chg="ord">
          <ac:chgData name="Wilson, Helen" userId="171fc4ef-7e32-4f06-8c8c-8b8f5e76aec2" providerId="ADAL" clId="{62F804E8-9BFF-4D12-A98B-AAFEA7B593A3}" dt="2023-01-24T13:47:04.348" v="135" actId="13244"/>
          <ac:spMkLst>
            <pc:docMk/>
            <pc:sldMk cId="1829382651" sldId="2119"/>
            <ac:spMk id="22" creationId="{32F122C9-9E5F-417A-B151-6B02C304B71D}"/>
          </ac:spMkLst>
        </pc:spChg>
        <pc:picChg chg="mod">
          <ac:chgData name="Wilson, Helen" userId="171fc4ef-7e32-4f06-8c8c-8b8f5e76aec2" providerId="ADAL" clId="{62F804E8-9BFF-4D12-A98B-AAFEA7B593A3}" dt="2023-01-24T13:34:22.848" v="37" actId="962"/>
          <ac:picMkLst>
            <pc:docMk/>
            <pc:sldMk cId="1829382651" sldId="2119"/>
            <ac:picMk id="10" creationId="{7F82EC53-D08A-4541-A1BF-761B40277764}"/>
          </ac:picMkLst>
        </pc:picChg>
        <pc:picChg chg="mod">
          <ac:chgData name="Wilson, Helen" userId="171fc4ef-7e32-4f06-8c8c-8b8f5e76aec2" providerId="ADAL" clId="{62F804E8-9BFF-4D12-A98B-AAFEA7B593A3}" dt="2023-01-24T13:34:29.292" v="39" actId="962"/>
          <ac:picMkLst>
            <pc:docMk/>
            <pc:sldMk cId="1829382651" sldId="2119"/>
            <ac:picMk id="14" creationId="{AB2C8B5D-6B86-4A2A-A36F-23E08DEC0B83}"/>
          </ac:picMkLst>
        </pc:picChg>
        <pc:picChg chg="mod">
          <ac:chgData name="Wilson, Helen" userId="171fc4ef-7e32-4f06-8c8c-8b8f5e76aec2" providerId="ADAL" clId="{62F804E8-9BFF-4D12-A98B-AAFEA7B593A3}" dt="2023-01-24T13:34:26.617" v="38" actId="962"/>
          <ac:picMkLst>
            <pc:docMk/>
            <pc:sldMk cId="1829382651" sldId="2119"/>
            <ac:picMk id="19" creationId="{5F385212-3026-4A3A-BD35-7EF81B7D8E63}"/>
          </ac:picMkLst>
        </pc:picChg>
        <pc:picChg chg="mod">
          <ac:chgData name="Wilson, Helen" userId="171fc4ef-7e32-4f06-8c8c-8b8f5e76aec2" providerId="ADAL" clId="{62F804E8-9BFF-4D12-A98B-AAFEA7B593A3}" dt="2023-01-24T13:34:17.961" v="36" actId="962"/>
          <ac:picMkLst>
            <pc:docMk/>
            <pc:sldMk cId="1829382651" sldId="2119"/>
            <ac:picMk id="21" creationId="{6FFB662B-350E-4BFF-9248-6BBEAEE68AFF}"/>
          </ac:picMkLst>
        </pc:picChg>
      </pc:sldChg>
      <pc:sldChg chg="modSp mod">
        <pc:chgData name="Wilson, Helen" userId="171fc4ef-7e32-4f06-8c8c-8b8f5e76aec2" providerId="ADAL" clId="{62F804E8-9BFF-4D12-A98B-AAFEA7B593A3}" dt="2023-01-24T13:33:21.278" v="28" actId="962"/>
        <pc:sldMkLst>
          <pc:docMk/>
          <pc:sldMk cId="2584445028" sldId="2124"/>
        </pc:sldMkLst>
        <pc:spChg chg="mod">
          <ac:chgData name="Wilson, Helen" userId="171fc4ef-7e32-4f06-8c8c-8b8f5e76aec2" providerId="ADAL" clId="{62F804E8-9BFF-4D12-A98B-AAFEA7B593A3}" dt="2023-01-24T13:33:05.847" v="26" actId="962"/>
          <ac:spMkLst>
            <pc:docMk/>
            <pc:sldMk cId="2584445028" sldId="2124"/>
            <ac:spMk id="8" creationId="{30CC9DC7-D27E-36D3-022A-01A2A90AC961}"/>
          </ac:spMkLst>
        </pc:spChg>
        <pc:picChg chg="mod">
          <ac:chgData name="Wilson, Helen" userId="171fc4ef-7e32-4f06-8c8c-8b8f5e76aec2" providerId="ADAL" clId="{62F804E8-9BFF-4D12-A98B-AAFEA7B593A3}" dt="2023-01-24T13:33:17.923" v="27" actId="962"/>
          <ac:picMkLst>
            <pc:docMk/>
            <pc:sldMk cId="2584445028" sldId="2124"/>
            <ac:picMk id="4" creationId="{2F8A4AD7-F87A-6FCE-B1DC-927B9A82FD81}"/>
          </ac:picMkLst>
        </pc:picChg>
        <pc:picChg chg="mod">
          <ac:chgData name="Wilson, Helen" userId="171fc4ef-7e32-4f06-8c8c-8b8f5e76aec2" providerId="ADAL" clId="{62F804E8-9BFF-4D12-A98B-AAFEA7B593A3}" dt="2023-01-24T13:33:03.434" v="23" actId="962"/>
          <ac:picMkLst>
            <pc:docMk/>
            <pc:sldMk cId="2584445028" sldId="2124"/>
            <ac:picMk id="5" creationId="{FAA61A52-2385-94FF-5830-DDB52FF05EB5}"/>
          </ac:picMkLst>
        </pc:picChg>
        <pc:picChg chg="mod">
          <ac:chgData name="Wilson, Helen" userId="171fc4ef-7e32-4f06-8c8c-8b8f5e76aec2" providerId="ADAL" clId="{62F804E8-9BFF-4D12-A98B-AAFEA7B593A3}" dt="2023-01-24T13:33:21.278" v="28" actId="962"/>
          <ac:picMkLst>
            <pc:docMk/>
            <pc:sldMk cId="2584445028" sldId="2124"/>
            <ac:picMk id="9" creationId="{ACCE67A3-F484-4B16-0239-6E310BC86225}"/>
          </ac:picMkLst>
        </pc:picChg>
      </pc:sldChg>
      <pc:sldChg chg="modSp mod">
        <pc:chgData name="Wilson, Helen" userId="171fc4ef-7e32-4f06-8c8c-8b8f5e76aec2" providerId="ADAL" clId="{62F804E8-9BFF-4D12-A98B-AAFEA7B593A3}" dt="2023-01-24T13:41:22.775" v="112" actId="13244"/>
        <pc:sldMkLst>
          <pc:docMk/>
          <pc:sldMk cId="3213562858" sldId="2126"/>
        </pc:sldMkLst>
        <pc:spChg chg="mod ord">
          <ac:chgData name="Wilson, Helen" userId="171fc4ef-7e32-4f06-8c8c-8b8f5e76aec2" providerId="ADAL" clId="{62F804E8-9BFF-4D12-A98B-AAFEA7B593A3}" dt="2023-01-24T13:40:46.609" v="109" actId="13244"/>
          <ac:spMkLst>
            <pc:docMk/>
            <pc:sldMk cId="3213562858" sldId="2126"/>
            <ac:spMk id="3" creationId="{A9FA8305-0E5B-48F1-B9E0-79B2CACDD4F5}"/>
          </ac:spMkLst>
        </pc:spChg>
        <pc:spChg chg="ord">
          <ac:chgData name="Wilson, Helen" userId="171fc4ef-7e32-4f06-8c8c-8b8f5e76aec2" providerId="ADAL" clId="{62F804E8-9BFF-4D12-A98B-AAFEA7B593A3}" dt="2023-01-24T13:41:22.775" v="112" actId="13244"/>
          <ac:spMkLst>
            <pc:docMk/>
            <pc:sldMk cId="3213562858" sldId="2126"/>
            <ac:spMk id="18" creationId="{A78FC264-B77C-4A2C-8657-C7F5120794BC}"/>
          </ac:spMkLst>
        </pc:spChg>
        <pc:spChg chg="ord">
          <ac:chgData name="Wilson, Helen" userId="171fc4ef-7e32-4f06-8c8c-8b8f5e76aec2" providerId="ADAL" clId="{62F804E8-9BFF-4D12-A98B-AAFEA7B593A3}" dt="2023-01-24T13:41:10.788" v="111" actId="13244"/>
          <ac:spMkLst>
            <pc:docMk/>
            <pc:sldMk cId="3213562858" sldId="2126"/>
            <ac:spMk id="20" creationId="{64DA9534-63F6-419A-B87A-F8CFA606889A}"/>
          </ac:spMkLst>
        </pc:spChg>
        <pc:picChg chg="mod">
          <ac:chgData name="Wilson, Helen" userId="171fc4ef-7e32-4f06-8c8c-8b8f5e76aec2" providerId="ADAL" clId="{62F804E8-9BFF-4D12-A98B-AAFEA7B593A3}" dt="2023-01-24T13:33:52.217" v="32" actId="962"/>
          <ac:picMkLst>
            <pc:docMk/>
            <pc:sldMk cId="3213562858" sldId="2126"/>
            <ac:picMk id="10" creationId="{BA74F257-5F38-4A7B-A4F2-F128D0233888}"/>
          </ac:picMkLst>
        </pc:picChg>
        <pc:picChg chg="mod">
          <ac:chgData name="Wilson, Helen" userId="171fc4ef-7e32-4f06-8c8c-8b8f5e76aec2" providerId="ADAL" clId="{62F804E8-9BFF-4D12-A98B-AAFEA7B593A3}" dt="2023-01-24T13:33:40.399" v="29" actId="962"/>
          <ac:picMkLst>
            <pc:docMk/>
            <pc:sldMk cId="3213562858" sldId="2126"/>
            <ac:picMk id="11" creationId="{E27A4156-2AD3-41EF-BAAE-B08910A24C40}"/>
          </ac:picMkLst>
        </pc:picChg>
        <pc:picChg chg="mod">
          <ac:chgData name="Wilson, Helen" userId="171fc4ef-7e32-4f06-8c8c-8b8f5e76aec2" providerId="ADAL" clId="{62F804E8-9BFF-4D12-A98B-AAFEA7B593A3}" dt="2023-01-24T13:33:45.295" v="30" actId="962"/>
          <ac:picMkLst>
            <pc:docMk/>
            <pc:sldMk cId="3213562858" sldId="2126"/>
            <ac:picMk id="12" creationId="{9A5F4987-F944-4839-A8DF-F7CCE816C3EF}"/>
          </ac:picMkLst>
        </pc:picChg>
        <pc:picChg chg="mod">
          <ac:chgData name="Wilson, Helen" userId="171fc4ef-7e32-4f06-8c8c-8b8f5e76aec2" providerId="ADAL" clId="{62F804E8-9BFF-4D12-A98B-AAFEA7B593A3}" dt="2023-01-24T13:33:48.226" v="31" actId="962"/>
          <ac:picMkLst>
            <pc:docMk/>
            <pc:sldMk cId="3213562858" sldId="2126"/>
            <ac:picMk id="13" creationId="{F7C50357-130E-4C4E-8372-76ED5117B52D}"/>
          </ac:picMkLst>
        </pc:picChg>
      </pc:sldChg>
      <pc:sldChg chg="modSp mod">
        <pc:chgData name="Wilson, Helen" userId="171fc4ef-7e32-4f06-8c8c-8b8f5e76aec2" providerId="ADAL" clId="{62F804E8-9BFF-4D12-A98B-AAFEA7B593A3}" dt="2023-01-24T13:46:17.835" v="131" actId="13244"/>
        <pc:sldMkLst>
          <pc:docMk/>
          <pc:sldMk cId="2185843872" sldId="2127"/>
        </pc:sldMkLst>
        <pc:spChg chg="ord">
          <ac:chgData name="Wilson, Helen" userId="171fc4ef-7e32-4f06-8c8c-8b8f5e76aec2" providerId="ADAL" clId="{62F804E8-9BFF-4D12-A98B-AAFEA7B593A3}" dt="2023-01-24T13:46:17.835" v="131" actId="13244"/>
          <ac:spMkLst>
            <pc:docMk/>
            <pc:sldMk cId="2185843872" sldId="2127"/>
            <ac:spMk id="2" creationId="{1F839DE4-B7BD-45A6-B0DB-4C2207A31031}"/>
          </ac:spMkLst>
        </pc:spChg>
      </pc:sldChg>
      <pc:sldChg chg="modSp mod">
        <pc:chgData name="Wilson, Helen" userId="171fc4ef-7e32-4f06-8c8c-8b8f5e76aec2" providerId="ADAL" clId="{62F804E8-9BFF-4D12-A98B-AAFEA7B593A3}" dt="2023-01-24T13:46:10.603" v="130" actId="13244"/>
        <pc:sldMkLst>
          <pc:docMk/>
          <pc:sldMk cId="61027403" sldId="2128"/>
        </pc:sldMkLst>
        <pc:spChg chg="mod ord">
          <ac:chgData name="Wilson, Helen" userId="171fc4ef-7e32-4f06-8c8c-8b8f5e76aec2" providerId="ADAL" clId="{62F804E8-9BFF-4D12-A98B-AAFEA7B593A3}" dt="2023-01-24T13:46:10.603" v="130" actId="13244"/>
          <ac:spMkLst>
            <pc:docMk/>
            <pc:sldMk cId="61027403" sldId="2128"/>
            <ac:spMk id="2" creationId="{63E4A814-25F6-4FB5-997F-9CFB55A42132}"/>
          </ac:spMkLst>
        </pc:spChg>
      </pc:sldChg>
      <pc:sldChg chg="modSp mod">
        <pc:chgData name="Wilson, Helen" userId="171fc4ef-7e32-4f06-8c8c-8b8f5e76aec2" providerId="ADAL" clId="{62F804E8-9BFF-4D12-A98B-AAFEA7B593A3}" dt="2023-01-24T13:39:51.246" v="106" actId="13244"/>
        <pc:sldMkLst>
          <pc:docMk/>
          <pc:sldMk cId="1376759289" sldId="2130"/>
        </pc:sldMkLst>
        <pc:spChg chg="mod ord">
          <ac:chgData name="Wilson, Helen" userId="171fc4ef-7e32-4f06-8c8c-8b8f5e76aec2" providerId="ADAL" clId="{62F804E8-9BFF-4D12-A98B-AAFEA7B593A3}" dt="2023-01-24T13:39:51.246" v="106" actId="13244"/>
          <ac:spMkLst>
            <pc:docMk/>
            <pc:sldMk cId="1376759289" sldId="2130"/>
            <ac:spMk id="2" creationId="{85D4A01F-21BE-4505-8FE6-B5A45DF607C3}"/>
          </ac:spMkLst>
        </pc:spChg>
      </pc:sldChg>
      <pc:sldChg chg="modSp mod">
        <pc:chgData name="Wilson, Helen" userId="171fc4ef-7e32-4f06-8c8c-8b8f5e76aec2" providerId="ADAL" clId="{62F804E8-9BFF-4D12-A98B-AAFEA7B593A3}" dt="2023-01-24T13:39:57.867" v="107" actId="13244"/>
        <pc:sldMkLst>
          <pc:docMk/>
          <pc:sldMk cId="1315446329" sldId="2131"/>
        </pc:sldMkLst>
        <pc:spChg chg="mod ord">
          <ac:chgData name="Wilson, Helen" userId="171fc4ef-7e32-4f06-8c8c-8b8f5e76aec2" providerId="ADAL" clId="{62F804E8-9BFF-4D12-A98B-AAFEA7B593A3}" dt="2023-01-24T13:39:57.867" v="107" actId="13244"/>
          <ac:spMkLst>
            <pc:docMk/>
            <pc:sldMk cId="1315446329" sldId="2131"/>
            <ac:spMk id="2" creationId="{4B4DA875-C639-4CC2-B594-7A0AE4FE670C}"/>
          </ac:spMkLst>
        </pc:spChg>
      </pc:sldChg>
    </pc:docChg>
  </pc:docChgLst>
  <pc:docChgLst>
    <pc:chgData name="Tope, Matt" userId="44c492ec-f8ca-4b14-99bc-f5b66d5ead39" providerId="ADAL" clId="{1CAEE7A5-80C2-4BAD-A5E9-0377DE29ACBB}"/>
    <pc:docChg chg="modSld sldOrd">
      <pc:chgData name="Tope, Matt" userId="44c492ec-f8ca-4b14-99bc-f5b66d5ead39" providerId="ADAL" clId="{1CAEE7A5-80C2-4BAD-A5E9-0377DE29ACBB}" dt="2022-12-09T11:42:17.201" v="22"/>
      <pc:docMkLst>
        <pc:docMk/>
      </pc:docMkLst>
      <pc:sldChg chg="ord">
        <pc:chgData name="Tope, Matt" userId="44c492ec-f8ca-4b14-99bc-f5b66d5ead39" providerId="ADAL" clId="{1CAEE7A5-80C2-4BAD-A5E9-0377DE29ACBB}" dt="2022-12-09T11:42:17.201" v="22"/>
        <pc:sldMkLst>
          <pc:docMk/>
          <pc:sldMk cId="3213562858" sldId="2126"/>
        </pc:sldMkLst>
      </pc:sldChg>
      <pc:sldChg chg="modSp mod">
        <pc:chgData name="Tope, Matt" userId="44c492ec-f8ca-4b14-99bc-f5b66d5ead39" providerId="ADAL" clId="{1CAEE7A5-80C2-4BAD-A5E9-0377DE29ACBB}" dt="2022-12-09T11:39:23.457" v="20" actId="113"/>
        <pc:sldMkLst>
          <pc:docMk/>
          <pc:sldMk cId="1315446329" sldId="2131"/>
        </pc:sldMkLst>
        <pc:spChg chg="mod">
          <ac:chgData name="Tope, Matt" userId="44c492ec-f8ca-4b14-99bc-f5b66d5ead39" providerId="ADAL" clId="{1CAEE7A5-80C2-4BAD-A5E9-0377DE29ACBB}" dt="2022-12-09T11:39:23.457" v="20" actId="113"/>
          <ac:spMkLst>
            <pc:docMk/>
            <pc:sldMk cId="1315446329" sldId="2131"/>
            <ac:spMk id="8" creationId="{B32FC877-0529-6647-9BDC-A86E03B83A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388A0F-072E-D64F-859F-043D90B34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575CFF-56C2-9947-8C0D-7B3E792514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3274B3-EC98-7444-97B8-31A1BF69A40A}" type="datetimeFigureOut">
              <a:rPr lang="en-US" smtClean="0"/>
              <a:t>1/24/2023</a:t>
            </a:fld>
            <a:endParaRPr lang="en-US" dirty="0"/>
          </a:p>
        </p:txBody>
      </p:sp>
      <p:sp>
        <p:nvSpPr>
          <p:cNvPr id="4" name="Footer Placeholder 3">
            <a:extLst>
              <a:ext uri="{FF2B5EF4-FFF2-40B4-BE49-F238E27FC236}">
                <a16:creationId xmlns:a16="http://schemas.microsoft.com/office/drawing/2014/main" id="{9686BE66-61FD-F943-A8C2-0FD78A05EB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8A4CC3-F66C-BA43-9A8B-C7CF7F4425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DFC3-9DEC-0E4C-95FC-EA4FE5E2E230}" type="slidenum">
              <a:rPr lang="en-US" smtClean="0"/>
              <a:t>‹#›</a:t>
            </a:fld>
            <a:endParaRPr lang="en-US" dirty="0"/>
          </a:p>
        </p:txBody>
      </p:sp>
    </p:spTree>
    <p:extLst>
      <p:ext uri="{BB962C8B-B14F-4D97-AF65-F5344CB8AC3E}">
        <p14:creationId xmlns:p14="http://schemas.microsoft.com/office/powerpoint/2010/main" val="1942288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2C5C3-0AC0-46CF-9418-BED7A30E4422}" type="datetimeFigureOut">
              <a:rPr lang="en-GB" smtClean="0"/>
              <a:t>24/01/2023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FB2D2-B72B-4526-870B-3D04C15F60B8}" type="slidenum">
              <a:rPr lang="en-GB" smtClean="0"/>
              <a:t>‹#›</a:t>
            </a:fld>
            <a:endParaRPr lang="en-GB" dirty="0"/>
          </a:p>
        </p:txBody>
      </p:sp>
    </p:spTree>
    <p:extLst>
      <p:ext uri="{BB962C8B-B14F-4D97-AF65-F5344CB8AC3E}">
        <p14:creationId xmlns:p14="http://schemas.microsoft.com/office/powerpoint/2010/main" val="79099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FB2D2-B72B-4526-870B-3D04C15F60B8}" type="slidenum">
              <a:rPr lang="en-GB" smtClean="0"/>
              <a:t>35</a:t>
            </a:fld>
            <a:endParaRPr lang="en-GB" dirty="0"/>
          </a:p>
        </p:txBody>
      </p:sp>
    </p:spTree>
    <p:extLst>
      <p:ext uri="{BB962C8B-B14F-4D97-AF65-F5344CB8AC3E}">
        <p14:creationId xmlns:p14="http://schemas.microsoft.com/office/powerpoint/2010/main" val="713667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ank Log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C37844-B6C1-5147-9CCD-BAFF09119696}"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652FC-2AD3-0140-A404-2F85095173EC}" type="slidenum">
              <a:rPr lang="en-US" smtClean="0"/>
              <a:t>‹#›</a:t>
            </a:fld>
            <a:endParaRPr lang="en-US" dirty="0"/>
          </a:p>
        </p:txBody>
      </p:sp>
      <p:pic>
        <p:nvPicPr>
          <p:cNvPr id="7" name="Picture 6" descr="A picture containing text, sign&#10;&#10;Description automatically generated">
            <a:extLst>
              <a:ext uri="{FF2B5EF4-FFF2-40B4-BE49-F238E27FC236}">
                <a16:creationId xmlns:a16="http://schemas.microsoft.com/office/drawing/2014/main" id="{89DEB336-237B-0A44-A9C5-35BC55A9E9F5}"/>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283419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52826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7994235" y="560597"/>
            <a:ext cx="310092" cy="6297403"/>
          </a:xfrm>
          <a:prstGeom prst="rect">
            <a:avLst/>
          </a:prstGeom>
        </p:spPr>
      </p:pic>
    </p:spTree>
    <p:extLst>
      <p:ext uri="{BB962C8B-B14F-4D97-AF65-F5344CB8AC3E}">
        <p14:creationId xmlns:p14="http://schemas.microsoft.com/office/powerpoint/2010/main" val="169156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607985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8005788" cy="6858000"/>
          </a:xfrm>
          <a:prstGeom prst="rect">
            <a:avLst/>
          </a:prstGeom>
        </p:spPr>
      </p:pic>
    </p:spTree>
    <p:extLst>
      <p:ext uri="{BB962C8B-B14F-4D97-AF65-F5344CB8AC3E}">
        <p14:creationId xmlns:p14="http://schemas.microsoft.com/office/powerpoint/2010/main" val="152532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609600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64608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8003786" y="0"/>
            <a:ext cx="418782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99964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65134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253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9101471" y="939113"/>
            <a:ext cx="3090530" cy="5918887"/>
          </a:xfrm>
          <a:prstGeom prst="rect">
            <a:avLst/>
          </a:prstGeom>
        </p:spPr>
      </p:pic>
    </p:spTree>
    <p:extLst>
      <p:ext uri="{BB962C8B-B14F-4D97-AF65-F5344CB8AC3E}">
        <p14:creationId xmlns:p14="http://schemas.microsoft.com/office/powerpoint/2010/main" val="139844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7" y="1161536"/>
            <a:ext cx="3455773" cy="5696464"/>
          </a:xfrm>
          <a:prstGeom prst="rect">
            <a:avLst/>
          </a:prstGeom>
        </p:spPr>
      </p:pic>
    </p:spTree>
    <p:extLst>
      <p:ext uri="{BB962C8B-B14F-4D97-AF65-F5344CB8AC3E}">
        <p14:creationId xmlns:p14="http://schemas.microsoft.com/office/powerpoint/2010/main" val="414874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lank White Log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C37844-B6C1-5147-9CCD-BAFF09119696}"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652FC-2AD3-0140-A404-2F85095173EC}" type="slidenum">
              <a:rPr lang="en-US" smtClean="0"/>
              <a:t>‹#›</a:t>
            </a:fld>
            <a:endParaRPr lang="en-US" dirty="0"/>
          </a:p>
        </p:txBody>
      </p:sp>
      <p:pic>
        <p:nvPicPr>
          <p:cNvPr id="8" name="Picture 7" descr="A picture containing text&#10;&#10;Description automatically generated">
            <a:extLst>
              <a:ext uri="{FF2B5EF4-FFF2-40B4-BE49-F238E27FC236}">
                <a16:creationId xmlns:a16="http://schemas.microsoft.com/office/drawing/2014/main" id="{7C6F77B0-D38A-6D46-9D20-FF6537760595}"/>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1857218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7830440" y="1816439"/>
            <a:ext cx="5721178" cy="5721183"/>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8841635" y="2827636"/>
            <a:ext cx="3698788" cy="3698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1246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7806389" y="1941002"/>
            <a:ext cx="5576706" cy="5576706"/>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8745348" y="2879961"/>
            <a:ext cx="3698788" cy="369878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03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0359400" y="5135278"/>
            <a:ext cx="2318533" cy="2318535"/>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0585358" y="3775867"/>
            <a:ext cx="839024" cy="839025"/>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8375592" y="1801126"/>
            <a:ext cx="1901776" cy="1901778"/>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1612949" y="2269212"/>
            <a:ext cx="839024" cy="839025"/>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8856748" y="4418482"/>
            <a:ext cx="1178319" cy="1178320"/>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0555771" y="1885283"/>
            <a:ext cx="260385" cy="260385"/>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8580321" y="6272685"/>
            <a:ext cx="260385" cy="260385"/>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8645346" y="427185"/>
            <a:ext cx="839024" cy="839025"/>
          </a:xfrm>
          <a:prstGeom prst="rect">
            <a:avLst/>
          </a:prstGeom>
        </p:spPr>
      </p:pic>
    </p:spTree>
    <p:extLst>
      <p:ext uri="{BB962C8B-B14F-4D97-AF65-F5344CB8AC3E}">
        <p14:creationId xmlns:p14="http://schemas.microsoft.com/office/powerpoint/2010/main" val="1452292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0355446" y="5079507"/>
            <a:ext cx="2448244" cy="2448244"/>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8360550" y="1842934"/>
            <a:ext cx="1931860" cy="1931860"/>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8844687" y="4415440"/>
            <a:ext cx="1202439" cy="1202439"/>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8682108" y="467773"/>
            <a:ext cx="757849" cy="757849"/>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1635373" y="2284216"/>
            <a:ext cx="757849" cy="757849"/>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0609762" y="3828811"/>
            <a:ext cx="757849" cy="757849"/>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8590425" y="6295330"/>
            <a:ext cx="215095" cy="2150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0592219" y="1896324"/>
            <a:ext cx="215095" cy="215095"/>
          </a:xfrm>
          <a:prstGeom prst="rect">
            <a:avLst/>
          </a:prstGeom>
        </p:spPr>
      </p:pic>
    </p:spTree>
    <p:extLst>
      <p:ext uri="{BB962C8B-B14F-4D97-AF65-F5344CB8AC3E}">
        <p14:creationId xmlns:p14="http://schemas.microsoft.com/office/powerpoint/2010/main" val="234609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3538523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37844-B6C1-5147-9CCD-BAFF09119696}"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0652FC-2AD3-0140-A404-2F85095173EC}" type="slidenum">
              <a:rPr lang="en-US" smtClean="0"/>
              <a:t>‹#›</a:t>
            </a:fld>
            <a:endParaRPr lang="en-US" dirty="0"/>
          </a:p>
        </p:txBody>
      </p:sp>
    </p:spTree>
    <p:extLst>
      <p:ext uri="{BB962C8B-B14F-4D97-AF65-F5344CB8AC3E}">
        <p14:creationId xmlns:p14="http://schemas.microsoft.com/office/powerpoint/2010/main" val="13720828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5513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479275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03494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89365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3992089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3843384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895204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35607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3578564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247578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2115920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268619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1A4829-3FD9-3348-AB9A-3B6433CB13EF}"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EC36B2-C13B-164C-A1D3-69A904E84006}" type="slidenum">
              <a:rPr lang="en-US" smtClean="0"/>
              <a:t>‹#›</a:t>
            </a:fld>
            <a:endParaRPr lang="en-US" dirty="0"/>
          </a:p>
        </p:txBody>
      </p:sp>
    </p:spTree>
    <p:extLst>
      <p:ext uri="{BB962C8B-B14F-4D97-AF65-F5344CB8AC3E}">
        <p14:creationId xmlns:p14="http://schemas.microsoft.com/office/powerpoint/2010/main" val="139540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208140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4289459" y="560597"/>
            <a:ext cx="310092" cy="6297403"/>
          </a:xfrm>
          <a:prstGeom prst="rect">
            <a:avLst/>
          </a:prstGeom>
        </p:spPr>
      </p:pic>
    </p:spTree>
    <p:extLst>
      <p:ext uri="{BB962C8B-B14F-4D97-AF65-F5344CB8AC3E}">
        <p14:creationId xmlns:p14="http://schemas.microsoft.com/office/powerpoint/2010/main" val="409929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31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125504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6076122" y="560597"/>
            <a:ext cx="310092" cy="6297403"/>
          </a:xfrm>
          <a:prstGeom prst="rect">
            <a:avLst/>
          </a:prstGeom>
        </p:spPr>
      </p:pic>
    </p:spTree>
    <p:extLst>
      <p:ext uri="{BB962C8B-B14F-4D97-AF65-F5344CB8AC3E}">
        <p14:creationId xmlns:p14="http://schemas.microsoft.com/office/powerpoint/2010/main" val="212298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71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37844-B6C1-5147-9CCD-BAFF09119696}" type="datetimeFigureOut">
              <a:rPr lang="en-US" smtClean="0"/>
              <a:t>1/24/2023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652FC-2AD3-0140-A404-2F85095173EC}" type="slidenum">
              <a:rPr lang="en-US" smtClean="0"/>
              <a:t>‹#›</a:t>
            </a:fld>
            <a:endParaRPr lang="en-US" dirty="0"/>
          </a:p>
        </p:txBody>
      </p:sp>
    </p:spTree>
    <p:extLst>
      <p:ext uri="{BB962C8B-B14F-4D97-AF65-F5344CB8AC3E}">
        <p14:creationId xmlns:p14="http://schemas.microsoft.com/office/powerpoint/2010/main" val="463209247"/>
      </p:ext>
    </p:extLst>
  </p:cSld>
  <p:clrMap bg1="lt1" tx1="dk1" bg2="lt2" tx2="dk2" accent1="accent1" accent2="accent2" accent3="accent3" accent4="accent4" accent5="accent5" accent6="accent6" hlink="hlink" folHlink="folHlink"/>
  <p:sldLayoutIdLst>
    <p:sldLayoutId id="2147483760" r:id="rId1"/>
    <p:sldLayoutId id="2147483684" r:id="rId2"/>
    <p:sldLayoutId id="2147483761" r:id="rId3"/>
    <p:sldLayoutId id="2147483697" r:id="rId4"/>
    <p:sldLayoutId id="2147483690" r:id="rId5"/>
    <p:sldLayoutId id="2147483685" r:id="rId6"/>
    <p:sldLayoutId id="2147483693" r:id="rId7"/>
    <p:sldLayoutId id="2147483691" r:id="rId8"/>
    <p:sldLayoutId id="2147483686" r:id="rId9"/>
    <p:sldLayoutId id="2147483694" r:id="rId10"/>
    <p:sldLayoutId id="2147483692" r:id="rId11"/>
    <p:sldLayoutId id="2147483687" r:id="rId12"/>
    <p:sldLayoutId id="2147483695" r:id="rId13"/>
    <p:sldLayoutId id="2147483698" r:id="rId14"/>
    <p:sldLayoutId id="2147483699" r:id="rId15"/>
    <p:sldLayoutId id="2147483688" r:id="rId16"/>
    <p:sldLayoutId id="2147483689" r:id="rId17"/>
    <p:sldLayoutId id="2147483700" r:id="rId18"/>
    <p:sldLayoutId id="2147483701" r:id="rId19"/>
    <p:sldLayoutId id="2147483696" r:id="rId20"/>
    <p:sldLayoutId id="2147483702" r:id="rId21"/>
    <p:sldLayoutId id="2147483703" r:id="rId22"/>
    <p:sldLayoutId id="2147483705" r:id="rId23"/>
    <p:sldLayoutId id="2147483704" r:id="rId24"/>
    <p:sldLayoutId id="2147483679" r:id="rId25"/>
    <p:sldLayoutId id="214748370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A4829-3FD9-3348-AB9A-3B6433CB13EF}" type="datetimeFigureOut">
              <a:rPr lang="en-US" smtClean="0"/>
              <a:t>1/24/2023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C36B2-C13B-164C-A1D3-69A904E84006}" type="slidenum">
              <a:rPr lang="en-US" smtClean="0"/>
              <a:t>‹#›</a:t>
            </a:fld>
            <a:endParaRPr lang="en-US" dirty="0"/>
          </a:p>
        </p:txBody>
      </p:sp>
    </p:spTree>
    <p:extLst>
      <p:ext uri="{BB962C8B-B14F-4D97-AF65-F5344CB8AC3E}">
        <p14:creationId xmlns:p14="http://schemas.microsoft.com/office/powerpoint/2010/main" val="28142726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10D9-D5D2-2705-1B7E-3CBE3B76B037}"/>
              </a:ext>
            </a:extLst>
          </p:cNvPr>
          <p:cNvSpPr>
            <a:spLocks noGrp="1"/>
          </p:cNvSpPr>
          <p:nvPr>
            <p:ph type="ctrTitle"/>
          </p:nvPr>
        </p:nvSpPr>
        <p:spPr>
          <a:xfrm>
            <a:off x="1524000" y="1041400"/>
            <a:ext cx="9144000" cy="2387600"/>
          </a:xfrm>
        </p:spPr>
        <p:txBody>
          <a:bodyPr/>
          <a:lstStyle/>
          <a:p>
            <a:pPr algn="l"/>
            <a:r>
              <a:rPr lang="en-GB" dirty="0">
                <a:latin typeface="Calibri" panose="020F0502020204030204" pitchFamily="34" charset="0"/>
                <a:ea typeface="Calibri Light"/>
                <a:cs typeface="Calibri" panose="020F0502020204030204" pitchFamily="34" charset="0"/>
              </a:rPr>
              <a:t>Provider access legislation</a:t>
            </a:r>
            <a:endParaRPr lang="en-GB"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23137997-CFA1-6FC6-A95F-443948324693}"/>
              </a:ext>
            </a:extLst>
          </p:cNvPr>
          <p:cNvSpPr>
            <a:spLocks noGrp="1"/>
          </p:cNvSpPr>
          <p:nvPr>
            <p:ph type="subTitle" idx="1"/>
          </p:nvPr>
        </p:nvSpPr>
        <p:spPr>
          <a:xfrm>
            <a:off x="1524000" y="3521075"/>
            <a:ext cx="9144000" cy="471805"/>
          </a:xfrm>
        </p:spPr>
        <p:txBody>
          <a:bodyPr vert="horz" lIns="91440" tIns="45720" rIns="91440" bIns="45720" rtlCol="0" anchor="t">
            <a:normAutofit/>
          </a:bodyPr>
          <a:lstStyle/>
          <a:p>
            <a:pPr algn="l"/>
            <a:r>
              <a:rPr lang="en-GB" dirty="0">
                <a:ea typeface="Calibri"/>
                <a:cs typeface="Calibri"/>
              </a:rPr>
              <a:t>Update December 2022</a:t>
            </a:r>
          </a:p>
          <a:p>
            <a:pPr algn="l"/>
            <a:endParaRPr lang="en-GB" sz="1600" dirty="0">
              <a:ea typeface="Calibri"/>
              <a:cs typeface="Calibri"/>
            </a:endParaRPr>
          </a:p>
        </p:txBody>
      </p:sp>
      <p:pic>
        <p:nvPicPr>
          <p:cNvPr id="7" name="Picture 6">
            <a:extLst>
              <a:ext uri="{FF2B5EF4-FFF2-40B4-BE49-F238E27FC236}">
                <a16:creationId xmlns:a16="http://schemas.microsoft.com/office/drawing/2014/main" id="{E71EAFEA-0117-125B-A2F3-1A4D270FC7F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37426"/>
          <a:stretch/>
        </p:blipFill>
        <p:spPr>
          <a:xfrm>
            <a:off x="4536787" y="0"/>
            <a:ext cx="2730500" cy="1708584"/>
          </a:xfrm>
          <a:prstGeom prst="rect">
            <a:avLst/>
          </a:prstGeom>
        </p:spPr>
      </p:pic>
      <p:pic>
        <p:nvPicPr>
          <p:cNvPr id="11" name="Picture 10">
            <a:extLst>
              <a:ext uri="{FF2B5EF4-FFF2-40B4-BE49-F238E27FC236}">
                <a16:creationId xmlns:a16="http://schemas.microsoft.com/office/drawing/2014/main" id="{607D2FE2-87C3-98BD-E7EB-9D0737297130}"/>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r="47436" b="52523"/>
          <a:stretch/>
        </p:blipFill>
        <p:spPr>
          <a:xfrm>
            <a:off x="8593801" y="3602038"/>
            <a:ext cx="3598199" cy="3255962"/>
          </a:xfrm>
          <a:prstGeom prst="rect">
            <a:avLst/>
          </a:prstGeom>
        </p:spPr>
      </p:pic>
      <p:pic>
        <p:nvPicPr>
          <p:cNvPr id="15" name="Picture 14">
            <a:extLst>
              <a:ext uri="{FF2B5EF4-FFF2-40B4-BE49-F238E27FC236}">
                <a16:creationId xmlns:a16="http://schemas.microsoft.com/office/drawing/2014/main" id="{77588B78-BCE1-0F8F-6CF6-F1ACC4E94A0D}"/>
              </a:ext>
              <a:ext uri="{C183D7F6-B498-43B3-948B-1728B52AA6E4}">
                <adec:decorative xmlns:adec="http://schemas.microsoft.com/office/drawing/2017/decorative" val="1"/>
              </a:ext>
            </a:extLst>
          </p:cNvPr>
          <p:cNvPicPr>
            <a:picLocks noChangeAspect="1"/>
          </p:cNvPicPr>
          <p:nvPr/>
        </p:nvPicPr>
        <p:blipFill rotWithShape="1">
          <a:blip r:embed="rId4">
            <a:alphaModFix amt="40000"/>
          </a:blip>
          <a:srcRect l="21930" b="53612"/>
          <a:stretch/>
        </p:blipFill>
        <p:spPr>
          <a:xfrm>
            <a:off x="0" y="4837297"/>
            <a:ext cx="3390900" cy="2020703"/>
          </a:xfrm>
          <a:prstGeom prst="rect">
            <a:avLst/>
          </a:prstGeom>
        </p:spPr>
      </p:pic>
    </p:spTree>
    <p:extLst>
      <p:ext uri="{BB962C8B-B14F-4D97-AF65-F5344CB8AC3E}">
        <p14:creationId xmlns:p14="http://schemas.microsoft.com/office/powerpoint/2010/main" val="236603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1BCFB-9B2B-4BFC-9936-9286FAD0516F}"/>
              </a:ext>
            </a:extLst>
          </p:cNvPr>
          <p:cNvSpPr txBox="1"/>
          <p:nvPr/>
        </p:nvSpPr>
        <p:spPr>
          <a:xfrm>
            <a:off x="768305" y="1402126"/>
            <a:ext cx="10655390" cy="47087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2437765" algn="l"/>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Schools must ensure the provider of technical education or apprenticeships provides information to pupils that, as a minimum, includes:</a:t>
            </a:r>
          </a:p>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2437765" algn="l"/>
              </a:tabLst>
              <a:defRPr/>
            </a:pP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20000"/>
              </a:lnSpc>
              <a:spcBef>
                <a:spcPts val="0"/>
              </a:spcBef>
              <a:spcAft>
                <a:spcPts val="600"/>
              </a:spcAft>
              <a:buClrTx/>
              <a:buSzTx/>
              <a:buFont typeface="Symbol" panose="05050102010706020507" pitchFamily="18" charset="2"/>
              <a:buChar char=""/>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rPr>
              <a:t>information about the provider and the approved technical education qualifications or apprenticeships that the provider offers, </a:t>
            </a:r>
          </a:p>
          <a:p>
            <a:pPr marL="342900" marR="0" lvl="0" indent="-342900" algn="l" defTabSz="457200" rtl="0" eaLnBrk="1" fontAlgn="auto" latinLnBrk="0" hangingPunct="1">
              <a:lnSpc>
                <a:spcPct val="120000"/>
              </a:lnSpc>
              <a:spcBef>
                <a:spcPts val="0"/>
              </a:spcBef>
              <a:spcAft>
                <a:spcPts val="600"/>
              </a:spcAft>
              <a:buClrTx/>
              <a:buSzTx/>
              <a:buFont typeface="Symbol" panose="05050102010706020507" pitchFamily="18" charset="2"/>
              <a:buChar char=""/>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rPr>
              <a:t>information about the careers to which those technical education qualifications or apprenticeships might lead,</a:t>
            </a:r>
          </a:p>
          <a:p>
            <a:pPr marL="342900" marR="0" lvl="0" indent="-342900" algn="l" defTabSz="457200" rtl="0" eaLnBrk="1" fontAlgn="auto" latinLnBrk="0" hangingPunct="1">
              <a:lnSpc>
                <a:spcPct val="120000"/>
              </a:lnSpc>
              <a:spcBef>
                <a:spcPts val="0"/>
              </a:spcBef>
              <a:spcAft>
                <a:spcPts val="600"/>
              </a:spcAft>
              <a:buClrTx/>
              <a:buSzTx/>
              <a:buFont typeface="Symbol" panose="05050102010706020507" pitchFamily="18" charset="2"/>
              <a:buChar char=""/>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rPr>
              <a:t>a description of what learning or training with the provider is like,</a:t>
            </a:r>
          </a:p>
          <a:p>
            <a:pPr marL="342900" marR="0" lvl="0" indent="-342900" algn="l" defTabSz="457200" rtl="0" eaLnBrk="1" fontAlgn="auto" latinLnBrk="0" hangingPunct="1">
              <a:lnSpc>
                <a:spcPct val="120000"/>
              </a:lnSpc>
              <a:spcBef>
                <a:spcPts val="0"/>
              </a:spcBef>
              <a:spcAft>
                <a:spcPts val="600"/>
              </a:spcAft>
              <a:buClrTx/>
              <a:buSzTx/>
              <a:buFont typeface="Symbol" panose="05050102010706020507" pitchFamily="18" charset="2"/>
              <a:buChar char=""/>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mn-cs"/>
              </a:rPr>
              <a:t>responses to questions from the pupils about the provider or approved technical education qualifications and apprenticeships</a:t>
            </a:r>
            <a:b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mn-cs"/>
              </a:rPr>
            </a:br>
            <a:endParaRPr lang="en-GB" b="1" dirty="0">
              <a:solidFill>
                <a:srgbClr val="585857"/>
              </a:solidFill>
              <a:latin typeface="Arial" panose="020B0604020202020204" pitchFamily="34" charset="0"/>
              <a:ea typeface="+mn-lt"/>
            </a:endParaRPr>
          </a:p>
          <a:p>
            <a:pPr marR="0" lvl="0" algn="ctr" defTabSz="457200" rtl="0" eaLnBrk="1" fontAlgn="auto" latinLnBrk="0" hangingPunct="1">
              <a:lnSpc>
                <a:spcPct val="120000"/>
              </a:lnSpc>
              <a:spcBef>
                <a:spcPts val="0"/>
              </a:spcBef>
              <a:spcAft>
                <a:spcPts val="600"/>
              </a:spcAft>
              <a:buClrTx/>
              <a:buSzTx/>
              <a:tabLst>
                <a:tab pos="457200" algn="l"/>
                <a:tab pos="2437765" algn="l"/>
                <a:tab pos="457200" algn="l"/>
              </a:tabLst>
              <a:defRPr/>
            </a:pPr>
            <a:r>
              <a:rPr kumimoji="0" lang="en-GB" sz="1400" b="1" i="0" u="none" strike="noStrike" kern="1200" cap="none" spc="0" normalizeH="0" baseline="0" noProof="0" dirty="0">
                <a:ln>
                  <a:noFill/>
                </a:ln>
                <a:solidFill>
                  <a:srgbClr val="585857"/>
                </a:solidFill>
                <a:effectLst/>
                <a:uLnTx/>
                <a:uFillTx/>
                <a:latin typeface="Arial" panose="020B0604020202020204" pitchFamily="34" charset="0"/>
                <a:ea typeface="+mn-lt"/>
                <a:cs typeface="Calibri" panose="020F0502020204030204"/>
              </a:rPr>
              <a:t>Failure to deliver the 4 x encounter elements listed above would mean that any encounter delivered would not be classed as “Meaningful” and would not meet the requirements of the PAL.</a:t>
            </a:r>
            <a:endParaRPr kumimoji="0" lang="en-GB" sz="1400" b="1"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endParaRPr>
          </a:p>
        </p:txBody>
      </p:sp>
      <p:sp>
        <p:nvSpPr>
          <p:cNvPr id="2" name="Title 1">
            <a:extLst>
              <a:ext uri="{FF2B5EF4-FFF2-40B4-BE49-F238E27FC236}">
                <a16:creationId xmlns:a16="http://schemas.microsoft.com/office/drawing/2014/main" id="{C0A36005-5D37-4E09-BDB8-323C16E30188}"/>
              </a:ext>
            </a:extLst>
          </p:cNvPr>
          <p:cNvSpPr>
            <a:spLocks noGrp="1"/>
          </p:cNvSpPr>
          <p:nvPr>
            <p:ph type="title" idx="4294967295"/>
          </p:nvPr>
        </p:nvSpPr>
        <p:spPr/>
        <p:txBody>
          <a:bodyPr/>
          <a:lstStyle/>
          <a:p>
            <a:r>
              <a:rPr lang="en-GB" b="1" dirty="0">
                <a:solidFill>
                  <a:srgbClr val="00A9A9"/>
                </a:solidFill>
                <a:latin typeface="+mn-lt"/>
              </a:rPr>
              <a:t>Criteria </a:t>
            </a:r>
          </a:p>
        </p:txBody>
      </p:sp>
    </p:spTree>
    <p:extLst>
      <p:ext uri="{BB962C8B-B14F-4D97-AF65-F5344CB8AC3E}">
        <p14:creationId xmlns:p14="http://schemas.microsoft.com/office/powerpoint/2010/main" val="180417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A8305-0E5B-48F1-B9E0-79B2CACDD4F5}"/>
              </a:ext>
            </a:extLst>
          </p:cNvPr>
          <p:cNvSpPr>
            <a:spLocks noGrp="1"/>
          </p:cNvSpPr>
          <p:nvPr>
            <p:ph type="title" idx="4294967295"/>
          </p:nvPr>
        </p:nvSpPr>
        <p:spPr>
          <a:xfrm>
            <a:off x="547676" y="315440"/>
            <a:ext cx="10515600" cy="1325563"/>
          </a:xfrm>
        </p:spPr>
        <p:txBody>
          <a:bodyPr/>
          <a:lstStyle/>
          <a:p>
            <a:r>
              <a:rPr lang="en-GB" b="1" dirty="0">
                <a:solidFill>
                  <a:srgbClr val="00A9A9"/>
                </a:solidFill>
                <a:latin typeface="+mn-lt"/>
              </a:rPr>
              <a:t>Creating the conditions for</a:t>
            </a:r>
            <a:r>
              <a:rPr lang="en-GB" b="1" baseline="0" dirty="0">
                <a:solidFill>
                  <a:srgbClr val="00A9A9"/>
                </a:solidFill>
                <a:latin typeface="+mn-lt"/>
              </a:rPr>
              <a:t> success: </a:t>
            </a:r>
            <a:br>
              <a:rPr lang="en-GB" b="1" baseline="0" dirty="0">
                <a:solidFill>
                  <a:srgbClr val="00A9A9"/>
                </a:solidFill>
                <a:latin typeface="+mn-lt"/>
              </a:rPr>
            </a:br>
            <a:r>
              <a:rPr lang="en-GB" b="1" baseline="0" dirty="0">
                <a:solidFill>
                  <a:srgbClr val="00A9A9"/>
                </a:solidFill>
                <a:latin typeface="+mn-lt"/>
              </a:rPr>
              <a:t>School Mandate 1</a:t>
            </a:r>
            <a:endParaRPr lang="en-GB" b="1" dirty="0">
              <a:solidFill>
                <a:srgbClr val="00A9A9"/>
              </a:solidFill>
              <a:latin typeface="+mn-lt"/>
            </a:endParaRPr>
          </a:p>
        </p:txBody>
      </p:sp>
      <p:sp>
        <p:nvSpPr>
          <p:cNvPr id="20" name="TextBox 19">
            <a:extLst>
              <a:ext uri="{FF2B5EF4-FFF2-40B4-BE49-F238E27FC236}">
                <a16:creationId xmlns:a16="http://schemas.microsoft.com/office/drawing/2014/main" id="{64DA9534-63F6-419A-B87A-F8CFA606889A}"/>
              </a:ext>
            </a:extLst>
          </p:cNvPr>
          <p:cNvSpPr txBox="1"/>
          <p:nvPr/>
        </p:nvSpPr>
        <p:spPr>
          <a:xfrm>
            <a:off x="80262" y="1663920"/>
            <a:ext cx="115342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Additional Information for Schools</a:t>
            </a:r>
            <a:endParaRPr lang="en-GB" sz="1400" dirty="0">
              <a:ea typeface="+mn-lt"/>
              <a:cs typeface="+mn-lt"/>
            </a:endParaRPr>
          </a:p>
          <a:p>
            <a:pPr lvl="1"/>
            <a:endParaRPr lang="en-GB" sz="800" dirty="0">
              <a:ea typeface="+mn-lt"/>
              <a:cs typeface="+mn-lt"/>
            </a:endParaRPr>
          </a:p>
          <a:p>
            <a:pPr lvl="1"/>
            <a:r>
              <a:rPr lang="en-GB" sz="1400" dirty="0">
                <a:ea typeface="+mn-lt"/>
                <a:cs typeface="+mn-lt"/>
              </a:rPr>
              <a:t>There are a number of key points which </a:t>
            </a:r>
            <a:r>
              <a:rPr lang="en-GB" sz="1400" b="1" dirty="0">
                <a:ea typeface="+mn-lt"/>
                <a:cs typeface="+mn-lt"/>
              </a:rPr>
              <a:t>schools </a:t>
            </a:r>
            <a:r>
              <a:rPr lang="en-GB" sz="1400" dirty="0">
                <a:ea typeface="+mn-lt"/>
                <a:cs typeface="+mn-lt"/>
              </a:rPr>
              <a:t>should be aware of as part of the wider legislation to support their engagement with providers.</a:t>
            </a:r>
          </a:p>
          <a:p>
            <a:pPr lvl="1"/>
            <a:endParaRPr lang="en-GB" sz="1400" dirty="0">
              <a:ea typeface="+mn-lt"/>
              <a:cs typeface="+mn-lt"/>
            </a:endParaRPr>
          </a:p>
        </p:txBody>
      </p:sp>
      <p:sp>
        <p:nvSpPr>
          <p:cNvPr id="2" name="TextBox 1">
            <a:extLst>
              <a:ext uri="{FF2B5EF4-FFF2-40B4-BE49-F238E27FC236}">
                <a16:creationId xmlns:a16="http://schemas.microsoft.com/office/drawing/2014/main" id="{F85B2315-6655-2F89-EA2D-526051E0B314}"/>
              </a:ext>
            </a:extLst>
          </p:cNvPr>
          <p:cNvSpPr txBox="1"/>
          <p:nvPr/>
        </p:nvSpPr>
        <p:spPr>
          <a:xfrm>
            <a:off x="1510132" y="2788298"/>
            <a:ext cx="95531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ALL 6 x Encounters </a:t>
            </a:r>
            <a:r>
              <a:rPr kumimoji="0" lang="en-GB" b="1"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MUST</a:t>
            </a:r>
            <a:r>
              <a:rPr kumimoji="0" lang="en-GB"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 happen for a reasonable period of time during the standard school day</a:t>
            </a:r>
          </a:p>
        </p:txBody>
      </p:sp>
      <p:sp>
        <p:nvSpPr>
          <p:cNvPr id="18" name="TextBox 17">
            <a:extLst>
              <a:ext uri="{FF2B5EF4-FFF2-40B4-BE49-F238E27FC236}">
                <a16:creationId xmlns:a16="http://schemas.microsoft.com/office/drawing/2014/main" id="{A78FC264-B77C-4A2C-8657-C7F5120794BC}"/>
              </a:ext>
            </a:extLst>
          </p:cNvPr>
          <p:cNvSpPr txBox="1"/>
          <p:nvPr/>
        </p:nvSpPr>
        <p:spPr>
          <a:xfrm>
            <a:off x="1047276" y="3444185"/>
            <a:ext cx="10288612" cy="369332"/>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No single provider can deliver both encounters during any SINGLE PHASE of delivery within a school.  </a:t>
            </a:r>
          </a:p>
        </p:txBody>
      </p:sp>
      <p:pic>
        <p:nvPicPr>
          <p:cNvPr id="11" name="Picture 10">
            <a:extLst>
              <a:ext uri="{FF2B5EF4-FFF2-40B4-BE49-F238E27FC236}">
                <a16:creationId xmlns:a16="http://schemas.microsoft.com/office/drawing/2014/main" id="{E27A4156-2AD3-41EF-BAAE-B08910A24C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2688911"/>
            <a:ext cx="537328" cy="537328"/>
          </a:xfrm>
          <a:prstGeom prst="rect">
            <a:avLst/>
          </a:prstGeom>
        </p:spPr>
      </p:pic>
      <p:pic>
        <p:nvPicPr>
          <p:cNvPr id="12" name="Picture 11">
            <a:extLst>
              <a:ext uri="{FF2B5EF4-FFF2-40B4-BE49-F238E27FC236}">
                <a16:creationId xmlns:a16="http://schemas.microsoft.com/office/drawing/2014/main" id="{9A5F4987-F944-4839-A8DF-F7CCE816C3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3363097"/>
            <a:ext cx="537328" cy="537329"/>
          </a:xfrm>
          <a:prstGeom prst="rect">
            <a:avLst/>
          </a:prstGeom>
        </p:spPr>
      </p:pic>
      <p:pic>
        <p:nvPicPr>
          <p:cNvPr id="13" name="Picture 12">
            <a:extLst>
              <a:ext uri="{FF2B5EF4-FFF2-40B4-BE49-F238E27FC236}">
                <a16:creationId xmlns:a16="http://schemas.microsoft.com/office/drawing/2014/main" id="{F7C50357-130E-4C4E-8372-76ED5117B52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4100072"/>
            <a:ext cx="537328" cy="537328"/>
          </a:xfrm>
          <a:prstGeom prst="rect">
            <a:avLst/>
          </a:prstGeom>
        </p:spPr>
      </p:pic>
      <p:sp>
        <p:nvSpPr>
          <p:cNvPr id="15" name="TextBox 14">
            <a:extLst>
              <a:ext uri="{FF2B5EF4-FFF2-40B4-BE49-F238E27FC236}">
                <a16:creationId xmlns:a16="http://schemas.microsoft.com/office/drawing/2014/main" id="{B4168241-73CC-496C-805E-1893D68F5918}"/>
              </a:ext>
            </a:extLst>
          </p:cNvPr>
          <p:cNvSpPr txBox="1"/>
          <p:nvPr/>
        </p:nvSpPr>
        <p:spPr>
          <a:xfrm>
            <a:off x="1510132" y="4045570"/>
            <a:ext cx="95531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Schools </a:t>
            </a:r>
            <a:r>
              <a:rPr kumimoji="0" lang="en-GB" b="1"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SHOULD</a:t>
            </a:r>
            <a:r>
              <a:rPr kumimoji="0" lang="en-GB"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 offer training providers ample time to cover the mandatory elements they are required to deliver in order to make the encounter meaningful</a:t>
            </a:r>
          </a:p>
        </p:txBody>
      </p:sp>
      <p:pic>
        <p:nvPicPr>
          <p:cNvPr id="10" name="Picture 9">
            <a:extLst>
              <a:ext uri="{FF2B5EF4-FFF2-40B4-BE49-F238E27FC236}">
                <a16:creationId xmlns:a16="http://schemas.microsoft.com/office/drawing/2014/main" id="{BA74F257-5F38-4A7B-A4F2-F128D02338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4837046"/>
            <a:ext cx="537328" cy="537328"/>
          </a:xfrm>
          <a:prstGeom prst="rect">
            <a:avLst/>
          </a:prstGeom>
        </p:spPr>
      </p:pic>
      <p:sp>
        <p:nvSpPr>
          <p:cNvPr id="14" name="TextBox 13">
            <a:extLst>
              <a:ext uri="{FF2B5EF4-FFF2-40B4-BE49-F238E27FC236}">
                <a16:creationId xmlns:a16="http://schemas.microsoft.com/office/drawing/2014/main" id="{4189EBA2-A012-4BA4-9A79-41AC1A6572BF}"/>
              </a:ext>
            </a:extLst>
          </p:cNvPr>
          <p:cNvSpPr txBox="1"/>
          <p:nvPr/>
        </p:nvSpPr>
        <p:spPr>
          <a:xfrm>
            <a:off x="1510131" y="4782544"/>
            <a:ext cx="95531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Expectation that most provider encounters to be face-to-face but encouragement of a blended approach with the use of virtual engagement where access may be an issue.</a:t>
            </a:r>
            <a:b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br>
            <a:r>
              <a:rPr kumimoji="0" lang="en-US" i="1" u="sng"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Note</a:t>
            </a:r>
            <a: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 - Encounters no longer have to be at the school site</a:t>
            </a:r>
          </a:p>
        </p:txBody>
      </p:sp>
    </p:spTree>
    <p:extLst>
      <p:ext uri="{BB962C8B-B14F-4D97-AF65-F5344CB8AC3E}">
        <p14:creationId xmlns:p14="http://schemas.microsoft.com/office/powerpoint/2010/main" val="321356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7BD80-9B60-4843-A84E-ED6B57A34AA5}"/>
              </a:ext>
            </a:extLst>
          </p:cNvPr>
          <p:cNvSpPr>
            <a:spLocks noGrp="1"/>
          </p:cNvSpPr>
          <p:nvPr>
            <p:ph type="title" idx="4294967295"/>
          </p:nvPr>
        </p:nvSpPr>
        <p:spPr>
          <a:xfrm>
            <a:off x="547676" y="296357"/>
            <a:ext cx="10515600" cy="1325563"/>
          </a:xfrm>
        </p:spPr>
        <p:txBody>
          <a:bodyPr/>
          <a:lstStyle/>
          <a:p>
            <a:r>
              <a:rPr lang="en-GB" b="1" dirty="0">
                <a:solidFill>
                  <a:srgbClr val="00A9A9"/>
                </a:solidFill>
                <a:latin typeface="+mn-lt"/>
              </a:rPr>
              <a:t>Creatin</a:t>
            </a:r>
            <a:r>
              <a:rPr lang="en-GB" b="1" baseline="0" dirty="0">
                <a:solidFill>
                  <a:srgbClr val="00A9A9"/>
                </a:solidFill>
                <a:latin typeface="+mn-lt"/>
              </a:rPr>
              <a:t>g the conditions for success: </a:t>
            </a:r>
            <a:br>
              <a:rPr lang="en-GB" b="1" baseline="0" dirty="0">
                <a:solidFill>
                  <a:srgbClr val="00A9A9"/>
                </a:solidFill>
                <a:latin typeface="+mn-lt"/>
              </a:rPr>
            </a:br>
            <a:r>
              <a:rPr lang="en-GB" b="1" baseline="0" dirty="0">
                <a:solidFill>
                  <a:srgbClr val="00A9A9"/>
                </a:solidFill>
                <a:latin typeface="+mn-lt"/>
              </a:rPr>
              <a:t>School Mandate 2</a:t>
            </a:r>
            <a:endParaRPr lang="en-GB" b="1" dirty="0">
              <a:solidFill>
                <a:srgbClr val="00A9A9"/>
              </a:solidFill>
              <a:latin typeface="+mn-lt"/>
            </a:endParaRPr>
          </a:p>
        </p:txBody>
      </p:sp>
      <p:sp>
        <p:nvSpPr>
          <p:cNvPr id="20" name="TextBox 19">
            <a:extLst>
              <a:ext uri="{FF2B5EF4-FFF2-40B4-BE49-F238E27FC236}">
                <a16:creationId xmlns:a16="http://schemas.microsoft.com/office/drawing/2014/main" id="{64DA9534-63F6-419A-B87A-F8CFA606889A}"/>
              </a:ext>
            </a:extLst>
          </p:cNvPr>
          <p:cNvSpPr txBox="1"/>
          <p:nvPr/>
        </p:nvSpPr>
        <p:spPr>
          <a:xfrm>
            <a:off x="80262" y="1663920"/>
            <a:ext cx="115342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Additional Information for Schools</a:t>
            </a:r>
            <a:endParaRPr lang="en-GB" sz="1400" dirty="0">
              <a:ea typeface="+mn-lt"/>
              <a:cs typeface="+mn-lt"/>
            </a:endParaRPr>
          </a:p>
          <a:p>
            <a:pPr lvl="1"/>
            <a:endParaRPr lang="en-GB" sz="800" dirty="0">
              <a:ea typeface="+mn-lt"/>
              <a:cs typeface="+mn-lt"/>
            </a:endParaRPr>
          </a:p>
          <a:p>
            <a:pPr lvl="1"/>
            <a:r>
              <a:rPr lang="en-GB" sz="1400" dirty="0">
                <a:ea typeface="+mn-lt"/>
                <a:cs typeface="+mn-lt"/>
              </a:rPr>
              <a:t>There are a number of key points which </a:t>
            </a:r>
            <a:r>
              <a:rPr lang="en-GB" sz="1400" b="1" dirty="0">
                <a:ea typeface="+mn-lt"/>
                <a:cs typeface="+mn-lt"/>
              </a:rPr>
              <a:t>schools </a:t>
            </a:r>
            <a:r>
              <a:rPr lang="en-GB" sz="1400" dirty="0">
                <a:ea typeface="+mn-lt"/>
                <a:cs typeface="+mn-lt"/>
              </a:rPr>
              <a:t>should be aware of as part of the wider legislation to support their engagement with providers.</a:t>
            </a:r>
          </a:p>
          <a:p>
            <a:pPr lvl="1"/>
            <a:endParaRPr lang="en-GB" sz="1400" dirty="0">
              <a:ea typeface="+mn-lt"/>
              <a:cs typeface="+mn-lt"/>
            </a:endParaRPr>
          </a:p>
        </p:txBody>
      </p:sp>
      <p:sp>
        <p:nvSpPr>
          <p:cNvPr id="2" name="TextBox 1">
            <a:extLst>
              <a:ext uri="{FF2B5EF4-FFF2-40B4-BE49-F238E27FC236}">
                <a16:creationId xmlns:a16="http://schemas.microsoft.com/office/drawing/2014/main" id="{F85B2315-6655-2F89-EA2D-526051E0B314}"/>
              </a:ext>
            </a:extLst>
          </p:cNvPr>
          <p:cNvSpPr txBox="1"/>
          <p:nvPr/>
        </p:nvSpPr>
        <p:spPr>
          <a:xfrm>
            <a:off x="1510131" y="2571573"/>
            <a:ext cx="95531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Schools must provide six encounters with providers of ‘approved technical education qualifications or apprenticeships’ or someone representing them if they “are particularly well placed to engage and inform pupils about the options available”</a:t>
            </a:r>
          </a:p>
        </p:txBody>
      </p:sp>
      <p:pic>
        <p:nvPicPr>
          <p:cNvPr id="11" name="Picture 10">
            <a:extLst>
              <a:ext uri="{FF2B5EF4-FFF2-40B4-BE49-F238E27FC236}">
                <a16:creationId xmlns:a16="http://schemas.microsoft.com/office/drawing/2014/main" id="{E27A4156-2AD3-41EF-BAAE-B08910A24C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2688911"/>
            <a:ext cx="537328" cy="537328"/>
          </a:xfrm>
          <a:prstGeom prst="rect">
            <a:avLst/>
          </a:prstGeom>
        </p:spPr>
      </p:pic>
      <p:pic>
        <p:nvPicPr>
          <p:cNvPr id="12" name="Picture 11">
            <a:extLst>
              <a:ext uri="{FF2B5EF4-FFF2-40B4-BE49-F238E27FC236}">
                <a16:creationId xmlns:a16="http://schemas.microsoft.com/office/drawing/2014/main" id="{9A5F4987-F944-4839-A8DF-F7CCE816C3E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3693729"/>
            <a:ext cx="537328" cy="537329"/>
          </a:xfrm>
          <a:prstGeom prst="rect">
            <a:avLst/>
          </a:prstGeom>
        </p:spPr>
      </p:pic>
      <p:pic>
        <p:nvPicPr>
          <p:cNvPr id="13" name="Picture 12">
            <a:extLst>
              <a:ext uri="{FF2B5EF4-FFF2-40B4-BE49-F238E27FC236}">
                <a16:creationId xmlns:a16="http://schemas.microsoft.com/office/drawing/2014/main" id="{F7C50357-130E-4C4E-8372-76ED5117B52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8612" y="4584249"/>
            <a:ext cx="537328" cy="537328"/>
          </a:xfrm>
          <a:prstGeom prst="rect">
            <a:avLst/>
          </a:prstGeom>
        </p:spPr>
      </p:pic>
      <p:sp>
        <p:nvSpPr>
          <p:cNvPr id="18" name="TextBox 17">
            <a:extLst>
              <a:ext uri="{FF2B5EF4-FFF2-40B4-BE49-F238E27FC236}">
                <a16:creationId xmlns:a16="http://schemas.microsoft.com/office/drawing/2014/main" id="{A78FC264-B77C-4A2C-8657-C7F5120794BC}"/>
              </a:ext>
            </a:extLst>
          </p:cNvPr>
          <p:cNvSpPr txBox="1"/>
          <p:nvPr/>
        </p:nvSpPr>
        <p:spPr>
          <a:xfrm>
            <a:off x="1047276" y="3777728"/>
            <a:ext cx="10288612" cy="369332"/>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The school should not arrange any encounter which might limit the ability of pupils to attend</a:t>
            </a:r>
          </a:p>
        </p:txBody>
      </p:sp>
      <p:sp>
        <p:nvSpPr>
          <p:cNvPr id="15" name="TextBox 14">
            <a:extLst>
              <a:ext uri="{FF2B5EF4-FFF2-40B4-BE49-F238E27FC236}">
                <a16:creationId xmlns:a16="http://schemas.microsoft.com/office/drawing/2014/main" id="{B4168241-73CC-496C-805E-1893D68F5918}"/>
              </a:ext>
            </a:extLst>
          </p:cNvPr>
          <p:cNvSpPr txBox="1"/>
          <p:nvPr/>
        </p:nvSpPr>
        <p:spPr>
          <a:xfrm>
            <a:off x="1510131" y="4507560"/>
            <a:ext cx="95531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All pupils should have the same opportunities for meaningful provider encounters. </a:t>
            </a:r>
            <a:b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br>
            <a:r>
              <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Some pupils with special educational needs and disabilities, looked after children and pupils from Gypsy, Roma and Traveller communities may need additional support to access provider encounters</a:t>
            </a:r>
          </a:p>
        </p:txBody>
      </p:sp>
    </p:spTree>
    <p:extLst>
      <p:ext uri="{BB962C8B-B14F-4D97-AF65-F5344CB8AC3E}">
        <p14:creationId xmlns:p14="http://schemas.microsoft.com/office/powerpoint/2010/main" val="116900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D60F-EFCF-4F8E-A807-D51DCAD983C9}"/>
              </a:ext>
            </a:extLst>
          </p:cNvPr>
          <p:cNvSpPr>
            <a:spLocks noGrp="1"/>
          </p:cNvSpPr>
          <p:nvPr>
            <p:ph type="title" idx="4294967295"/>
          </p:nvPr>
        </p:nvSpPr>
        <p:spPr>
          <a:xfrm>
            <a:off x="577508" y="338357"/>
            <a:ext cx="10515600" cy="1325563"/>
          </a:xfrm>
        </p:spPr>
        <p:txBody>
          <a:bodyPr/>
          <a:lstStyle/>
          <a:p>
            <a:r>
              <a:rPr lang="en-GB" b="1" dirty="0">
                <a:solidFill>
                  <a:srgbClr val="00A9A9"/>
                </a:solidFill>
                <a:latin typeface="+mn-lt"/>
              </a:rPr>
              <a:t>Creating</a:t>
            </a:r>
            <a:r>
              <a:rPr lang="en-GB" b="1" baseline="0" dirty="0">
                <a:solidFill>
                  <a:srgbClr val="00A9A9"/>
                </a:solidFill>
                <a:latin typeface="+mn-lt"/>
              </a:rPr>
              <a:t> the conditions for success: </a:t>
            </a:r>
            <a:br>
              <a:rPr lang="en-GB" b="1" baseline="0" dirty="0">
                <a:solidFill>
                  <a:srgbClr val="00A9A9"/>
                </a:solidFill>
                <a:latin typeface="+mn-lt"/>
              </a:rPr>
            </a:br>
            <a:r>
              <a:rPr lang="en-GB" b="1" baseline="0" dirty="0">
                <a:solidFill>
                  <a:srgbClr val="00A9A9"/>
                </a:solidFill>
                <a:latin typeface="+mn-lt"/>
              </a:rPr>
              <a:t>School Mandate 3</a:t>
            </a:r>
            <a:endParaRPr lang="en-GB" b="1" dirty="0">
              <a:solidFill>
                <a:srgbClr val="00A9A9"/>
              </a:solidFill>
              <a:latin typeface="+mn-lt"/>
            </a:endParaRPr>
          </a:p>
        </p:txBody>
      </p:sp>
      <p:pic>
        <p:nvPicPr>
          <p:cNvPr id="14" name="Picture 13">
            <a:extLst>
              <a:ext uri="{FF2B5EF4-FFF2-40B4-BE49-F238E27FC236}">
                <a16:creationId xmlns:a16="http://schemas.microsoft.com/office/drawing/2014/main" id="{AB2C8B5D-6B86-4A2A-A36F-23E08DEC0B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3022" y="3577195"/>
            <a:ext cx="537328" cy="531358"/>
          </a:xfrm>
          <a:prstGeom prst="rect">
            <a:avLst/>
          </a:prstGeom>
        </p:spPr>
      </p:pic>
      <p:sp>
        <p:nvSpPr>
          <p:cNvPr id="20" name="TextBox 19">
            <a:extLst>
              <a:ext uri="{FF2B5EF4-FFF2-40B4-BE49-F238E27FC236}">
                <a16:creationId xmlns:a16="http://schemas.microsoft.com/office/drawing/2014/main" id="{64DA9534-63F6-419A-B87A-F8CFA606889A}"/>
              </a:ext>
            </a:extLst>
          </p:cNvPr>
          <p:cNvSpPr txBox="1"/>
          <p:nvPr/>
        </p:nvSpPr>
        <p:spPr>
          <a:xfrm>
            <a:off x="80262" y="1663920"/>
            <a:ext cx="1153423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Additional Information for Schools</a:t>
            </a:r>
            <a:endParaRPr lang="en-GB" sz="1400" dirty="0">
              <a:ea typeface="+mn-lt"/>
              <a:cs typeface="+mn-lt"/>
            </a:endParaRPr>
          </a:p>
          <a:p>
            <a:pPr lvl="1"/>
            <a:endParaRPr lang="en-GB" sz="800" dirty="0">
              <a:ea typeface="+mn-lt"/>
              <a:cs typeface="+mn-lt"/>
            </a:endParaRPr>
          </a:p>
          <a:p>
            <a:pPr lvl="1"/>
            <a:r>
              <a:rPr lang="en-GB" sz="1400" dirty="0">
                <a:ea typeface="+mn-lt"/>
                <a:cs typeface="+mn-lt"/>
              </a:rPr>
              <a:t>There are a number of key points which </a:t>
            </a:r>
            <a:r>
              <a:rPr lang="en-GB" sz="1400" b="1" dirty="0">
                <a:ea typeface="+mn-lt"/>
                <a:cs typeface="+mn-lt"/>
              </a:rPr>
              <a:t>schools </a:t>
            </a:r>
            <a:r>
              <a:rPr lang="en-GB" sz="1400" dirty="0">
                <a:ea typeface="+mn-lt"/>
                <a:cs typeface="+mn-lt"/>
              </a:rPr>
              <a:t>should be aware of as part of the wider legislation to support their engagement with providers.</a:t>
            </a:r>
          </a:p>
          <a:p>
            <a:pPr lvl="1"/>
            <a:endParaRPr lang="en-GB" sz="1400" dirty="0">
              <a:ea typeface="+mn-lt"/>
              <a:cs typeface="+mn-lt"/>
            </a:endParaRPr>
          </a:p>
        </p:txBody>
      </p:sp>
      <p:sp>
        <p:nvSpPr>
          <p:cNvPr id="17" name="TextBox 16">
            <a:extLst>
              <a:ext uri="{FF2B5EF4-FFF2-40B4-BE49-F238E27FC236}">
                <a16:creationId xmlns:a16="http://schemas.microsoft.com/office/drawing/2014/main" id="{BBEFE48F-5DD7-448F-A978-BA7A7A198290}"/>
              </a:ext>
            </a:extLst>
          </p:cNvPr>
          <p:cNvSpPr txBox="1"/>
          <p:nvPr/>
        </p:nvSpPr>
        <p:spPr>
          <a:xfrm>
            <a:off x="1163819" y="2624281"/>
            <a:ext cx="9719762" cy="646331"/>
          </a:xfrm>
          <a:prstGeom prst="rect">
            <a:avLst/>
          </a:prstGeom>
          <a:noFill/>
        </p:spPr>
        <p:txBody>
          <a:bodyPr wrap="square" rtlCol="0">
            <a:spAutoFit/>
          </a:bodyPr>
          <a:lstStyle/>
          <a:p>
            <a:pPr marR="0" lvl="1" defTabSz="4572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Schools have NO obligation to allow EVERY training provider access to deliver encounters within school as long as they meet the 2 x encounter requirement for each of the delivery phases</a:t>
            </a:r>
          </a:p>
        </p:txBody>
      </p:sp>
      <p:sp>
        <p:nvSpPr>
          <p:cNvPr id="22" name="TextBox 21">
            <a:extLst>
              <a:ext uri="{FF2B5EF4-FFF2-40B4-BE49-F238E27FC236}">
                <a16:creationId xmlns:a16="http://schemas.microsoft.com/office/drawing/2014/main" id="{32F122C9-9E5F-417A-B151-6B02C304B71D}"/>
              </a:ext>
            </a:extLst>
          </p:cNvPr>
          <p:cNvSpPr txBox="1"/>
          <p:nvPr/>
        </p:nvSpPr>
        <p:spPr>
          <a:xfrm>
            <a:off x="1612444" y="3523031"/>
            <a:ext cx="95531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Schools should consider geography when selecting providers to delivery PAL encounters.  Taking in to account where students can realistically travel to should be a factor when planning PAL activity.</a:t>
            </a:r>
          </a:p>
        </p:txBody>
      </p:sp>
      <p:sp>
        <p:nvSpPr>
          <p:cNvPr id="16" name="TextBox 15">
            <a:extLst>
              <a:ext uri="{FF2B5EF4-FFF2-40B4-BE49-F238E27FC236}">
                <a16:creationId xmlns:a16="http://schemas.microsoft.com/office/drawing/2014/main" id="{F0D19098-CC60-4F78-97A8-88F31F165C68}"/>
              </a:ext>
            </a:extLst>
          </p:cNvPr>
          <p:cNvSpPr txBox="1"/>
          <p:nvPr/>
        </p:nvSpPr>
        <p:spPr>
          <a:xfrm>
            <a:off x="1612444" y="4388638"/>
            <a:ext cx="95531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Schools will be asked by the local careers hub to share details of any providers who are not willing to deliver an encounter during the KS3 phase of delivery</a:t>
            </a:r>
          </a:p>
        </p:txBody>
      </p:sp>
      <p:pic>
        <p:nvPicPr>
          <p:cNvPr id="19" name="Picture 18">
            <a:extLst>
              <a:ext uri="{FF2B5EF4-FFF2-40B4-BE49-F238E27FC236}">
                <a16:creationId xmlns:a16="http://schemas.microsoft.com/office/drawing/2014/main" id="{5F385212-3026-4A3A-BD35-7EF81B7D8E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3022" y="4466822"/>
            <a:ext cx="537328" cy="537328"/>
          </a:xfrm>
          <a:prstGeom prst="rect">
            <a:avLst/>
          </a:prstGeom>
        </p:spPr>
      </p:pic>
      <p:pic>
        <p:nvPicPr>
          <p:cNvPr id="21" name="Picture 20">
            <a:extLst>
              <a:ext uri="{FF2B5EF4-FFF2-40B4-BE49-F238E27FC236}">
                <a16:creationId xmlns:a16="http://schemas.microsoft.com/office/drawing/2014/main" id="{6FFB662B-350E-4BFF-9248-6BBEAEE68A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3022" y="2694078"/>
            <a:ext cx="537328" cy="537328"/>
          </a:xfrm>
          <a:prstGeom prst="rect">
            <a:avLst/>
          </a:prstGeom>
        </p:spPr>
      </p:pic>
      <p:pic>
        <p:nvPicPr>
          <p:cNvPr id="10" name="Picture 9">
            <a:extLst>
              <a:ext uri="{FF2B5EF4-FFF2-40B4-BE49-F238E27FC236}">
                <a16:creationId xmlns:a16="http://schemas.microsoft.com/office/drawing/2014/main" id="{7F82EC53-D08A-4541-A1BF-761B4027776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3022" y="5362419"/>
            <a:ext cx="537328" cy="537328"/>
          </a:xfrm>
          <a:prstGeom prst="rect">
            <a:avLst/>
          </a:prstGeom>
        </p:spPr>
      </p:pic>
      <p:sp>
        <p:nvSpPr>
          <p:cNvPr id="11" name="TextBox 10">
            <a:extLst>
              <a:ext uri="{FF2B5EF4-FFF2-40B4-BE49-F238E27FC236}">
                <a16:creationId xmlns:a16="http://schemas.microsoft.com/office/drawing/2014/main" id="{1E7463F5-3AD8-47F9-8EE6-742C3FFF4604}"/>
              </a:ext>
            </a:extLst>
          </p:cNvPr>
          <p:cNvSpPr txBox="1"/>
          <p:nvPr/>
        </p:nvSpPr>
        <p:spPr>
          <a:xfrm>
            <a:off x="1612444" y="5307917"/>
            <a:ext cx="95531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585857"/>
                </a:solidFill>
                <a:latin typeface="Calibri" panose="020F0502020204030204"/>
                <a:ea typeface="+mn-lt"/>
                <a:cs typeface="Calibri" panose="020F0502020204030204"/>
              </a:rPr>
              <a:t>Each schools assigned Enterprise Co-Ordinator will regularly discuss with each school their planned PAL activity and provide support where appropriate to ensure legislation is being met. </a:t>
            </a:r>
            <a:endParaRPr kumimoji="0" lang="en-US"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182938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9DE4-B7BD-45A6-B0DB-4C2207A31031}"/>
              </a:ext>
            </a:extLst>
          </p:cNvPr>
          <p:cNvSpPr>
            <a:spLocks noGrp="1"/>
          </p:cNvSpPr>
          <p:nvPr>
            <p:ph type="title" idx="4294967295"/>
          </p:nvPr>
        </p:nvSpPr>
        <p:spPr>
          <a:xfrm>
            <a:off x="577508" y="509625"/>
            <a:ext cx="10515600" cy="1325563"/>
          </a:xfrm>
        </p:spPr>
        <p:txBody>
          <a:bodyPr/>
          <a:lstStyle/>
          <a:p>
            <a:r>
              <a:rPr lang="en-GB" b="1" dirty="0">
                <a:solidFill>
                  <a:srgbClr val="00A9A9"/>
                </a:solidFill>
                <a:latin typeface="+mn-lt"/>
              </a:rPr>
              <a:t>School Provider Access Policy Statement</a:t>
            </a:r>
          </a:p>
        </p:txBody>
      </p:sp>
      <p:sp>
        <p:nvSpPr>
          <p:cNvPr id="3" name="TextBox 2">
            <a:extLst>
              <a:ext uri="{FF2B5EF4-FFF2-40B4-BE49-F238E27FC236}">
                <a16:creationId xmlns:a16="http://schemas.microsoft.com/office/drawing/2014/main" id="{3881BCFB-9B2B-4BFC-9936-9286FAD0516F}"/>
              </a:ext>
            </a:extLst>
          </p:cNvPr>
          <p:cNvSpPr txBox="1"/>
          <p:nvPr/>
        </p:nvSpPr>
        <p:spPr>
          <a:xfrm>
            <a:off x="577508" y="1835188"/>
            <a:ext cx="10436263" cy="3213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20000"/>
              </a:lnSpc>
              <a:spcBef>
                <a:spcPts val="0"/>
              </a:spcBef>
              <a:spcAft>
                <a:spcPts val="120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rPr>
              <a:t>Every school should review their arrangements for provider access in line with the changes to the legislation and prepare a new policy statement setting out the circumstances in which education and training providers will be given access to pupils. </a:t>
            </a: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rPr>
              <a:t>This statement, and wider careers programme, will need to be updated with information about how the school will meet the new legal requirement to put on six provider encounters, prior to the new duty coming into force </a:t>
            </a:r>
            <a:r>
              <a:rPr lang="en-GB" dirty="0">
                <a:solidFill>
                  <a:srgbClr val="585857"/>
                </a:solidFill>
                <a:latin typeface="Arial" panose="020B0604020202020204" pitchFamily="34" charset="0"/>
                <a:ea typeface="Calibri" panose="020F0502020204030204" pitchFamily="34" charset="0"/>
                <a:cs typeface="Arial" panose="020B0604020202020204" pitchFamily="34" charset="0"/>
              </a:rPr>
              <a:t>in</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rPr>
              <a:t> January 2023.</a:t>
            </a: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20000"/>
              </a:lnSpc>
              <a:spcBef>
                <a:spcPts val="0"/>
              </a:spcBef>
              <a:spcAft>
                <a:spcPts val="120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mn-lt"/>
                <a:cs typeface="Arial" panose="020B0604020202020204" pitchFamily="34" charset="0"/>
              </a:rPr>
              <a:t>A sample statement will be included within the updated guidance</a:t>
            </a:r>
            <a:endParaRPr kumimoji="0" lang="en-GB" sz="1400"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218584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A814-25F6-4FB5-997F-9CFB55A42132}"/>
              </a:ext>
            </a:extLst>
          </p:cNvPr>
          <p:cNvSpPr>
            <a:spLocks noGrp="1"/>
          </p:cNvSpPr>
          <p:nvPr>
            <p:ph type="title" idx="4294967295"/>
          </p:nvPr>
        </p:nvSpPr>
        <p:spPr>
          <a:xfrm>
            <a:off x="204784" y="1195"/>
            <a:ext cx="10515600" cy="1325563"/>
          </a:xfrm>
        </p:spPr>
        <p:txBody>
          <a:bodyPr/>
          <a:lstStyle/>
          <a:p>
            <a:r>
              <a:rPr lang="en-GB" b="1" dirty="0">
                <a:solidFill>
                  <a:srgbClr val="00A9A9"/>
                </a:solidFill>
                <a:latin typeface="+mn-lt"/>
              </a:rPr>
              <a:t>School Provider Access Polic</a:t>
            </a:r>
            <a:r>
              <a:rPr lang="en-GB" b="1" baseline="0" dirty="0">
                <a:solidFill>
                  <a:srgbClr val="00A9A9"/>
                </a:solidFill>
                <a:latin typeface="+mn-lt"/>
              </a:rPr>
              <a:t>y Statement.</a:t>
            </a:r>
            <a:endParaRPr lang="en-GB" b="1" dirty="0">
              <a:solidFill>
                <a:srgbClr val="00A9A9"/>
              </a:solidFill>
              <a:latin typeface="+mn-lt"/>
            </a:endParaRPr>
          </a:p>
        </p:txBody>
      </p:sp>
      <p:sp>
        <p:nvSpPr>
          <p:cNvPr id="3" name="TextBox 2">
            <a:extLst>
              <a:ext uri="{FF2B5EF4-FFF2-40B4-BE49-F238E27FC236}">
                <a16:creationId xmlns:a16="http://schemas.microsoft.com/office/drawing/2014/main" id="{3881BCFB-9B2B-4BFC-9936-9286FAD0516F}"/>
              </a:ext>
            </a:extLst>
          </p:cNvPr>
          <p:cNvSpPr txBox="1"/>
          <p:nvPr/>
        </p:nvSpPr>
        <p:spPr>
          <a:xfrm>
            <a:off x="706807" y="1659156"/>
            <a:ext cx="10220273" cy="38720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2437765" algn="l"/>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The policy statement must be published, either as part of or alongside the wider careers programme and should be made available on the school website. </a:t>
            </a: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b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The DFE expect a policy statement to be published for each academy within a multi-academy trust.</a:t>
            </a: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2437765" algn="l"/>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The school may revise the policy statement from time to time and we recommend that this is done annually, by the Careers Leader, and agreed with the governing body.</a:t>
            </a:r>
            <a:b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2437765" algn="l"/>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The purpose of the statement is to set out how the school intends to comply with the minimum requirement to provide six encounters and the opportunities for providers to visit and to explain how requests from providers will be handled. </a:t>
            </a: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2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4FEF-8919-4D02-ADF5-CF1C6A198854}"/>
              </a:ext>
            </a:extLst>
          </p:cNvPr>
          <p:cNvSpPr>
            <a:spLocks noGrp="1"/>
          </p:cNvSpPr>
          <p:nvPr>
            <p:ph type="title" idx="4294967295"/>
          </p:nvPr>
        </p:nvSpPr>
        <p:spPr>
          <a:xfrm>
            <a:off x="541648" y="370016"/>
            <a:ext cx="10515600" cy="1325563"/>
          </a:xfrm>
        </p:spPr>
        <p:txBody>
          <a:bodyPr/>
          <a:lstStyle/>
          <a:p>
            <a:r>
              <a:rPr lang="en-GB" b="1" dirty="0">
                <a:solidFill>
                  <a:srgbClr val="00A9A9"/>
                </a:solidFill>
                <a:latin typeface="+mn-lt"/>
              </a:rPr>
              <a:t>Creating the conditions</a:t>
            </a:r>
            <a:r>
              <a:rPr lang="en-GB" b="1" baseline="0" dirty="0">
                <a:solidFill>
                  <a:srgbClr val="00A9A9"/>
                </a:solidFill>
                <a:latin typeface="+mn-lt"/>
              </a:rPr>
              <a:t> for success: </a:t>
            </a:r>
            <a:br>
              <a:rPr lang="en-GB" b="1" baseline="0" dirty="0">
                <a:solidFill>
                  <a:srgbClr val="00A9A9"/>
                </a:solidFill>
                <a:latin typeface="+mn-lt"/>
              </a:rPr>
            </a:br>
            <a:r>
              <a:rPr lang="en-GB" b="1" baseline="0" dirty="0">
                <a:solidFill>
                  <a:srgbClr val="00A9A9"/>
                </a:solidFill>
                <a:latin typeface="+mn-lt"/>
              </a:rPr>
              <a:t>School Mandate…</a:t>
            </a:r>
            <a:endParaRPr lang="en-GB" b="1" dirty="0">
              <a:solidFill>
                <a:srgbClr val="00A9A9"/>
              </a:solidFill>
              <a:latin typeface="+mn-lt"/>
            </a:endParaRPr>
          </a:p>
        </p:txBody>
      </p:sp>
      <p:sp>
        <p:nvSpPr>
          <p:cNvPr id="3" name="TextBox 2">
            <a:extLst>
              <a:ext uri="{FF2B5EF4-FFF2-40B4-BE49-F238E27FC236}">
                <a16:creationId xmlns:a16="http://schemas.microsoft.com/office/drawing/2014/main" id="{3881BCFB-9B2B-4BFC-9936-9286FAD0516F}"/>
              </a:ext>
            </a:extLst>
          </p:cNvPr>
          <p:cNvSpPr txBox="1"/>
          <p:nvPr/>
        </p:nvSpPr>
        <p:spPr>
          <a:xfrm>
            <a:off x="1483690" y="1870280"/>
            <a:ext cx="4764709" cy="3806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1600" b="1" u="sng" dirty="0">
                <a:cs typeface="Segoe UI"/>
              </a:rPr>
              <a:t>Recording and Evidencing requirements of PAL</a:t>
            </a:r>
          </a:p>
          <a:p>
            <a:pPr>
              <a:spcBef>
                <a:spcPts val="1000"/>
              </a:spcBef>
            </a:pPr>
            <a:r>
              <a:rPr lang="en-US" sz="1600" dirty="0">
                <a:cs typeface="Segoe UI"/>
              </a:rPr>
              <a:t>Additional (unscored) questions have been added to the Compass evaluation tool under Benchmark 7 to allow schools to record and evidence compliance against the new legislation.</a:t>
            </a:r>
          </a:p>
          <a:p>
            <a:pPr>
              <a:spcBef>
                <a:spcPts val="1000"/>
              </a:spcBef>
            </a:pPr>
            <a:r>
              <a:rPr lang="en-US" sz="1600" dirty="0">
                <a:cs typeface="Segoe UI"/>
              </a:rPr>
              <a:t>Questions will cover activity over all 3 x phases of delivery</a:t>
            </a:r>
          </a:p>
          <a:p>
            <a:pPr>
              <a:spcBef>
                <a:spcPts val="1000"/>
              </a:spcBef>
            </a:pPr>
            <a:r>
              <a:rPr lang="en-US" sz="1600" dirty="0">
                <a:cs typeface="Segoe UI"/>
              </a:rPr>
              <a:t>Details of the providers undertaking the encounters will also be recorded </a:t>
            </a:r>
          </a:p>
          <a:p>
            <a:pPr>
              <a:spcBef>
                <a:spcPts val="1000"/>
              </a:spcBef>
            </a:pPr>
            <a:r>
              <a:rPr lang="en-GB" sz="1600" dirty="0">
                <a:cs typeface="Segoe UI"/>
              </a:rPr>
              <a:t>Questions will be tailored to the institution's details.  For example, schools without a 6</a:t>
            </a:r>
            <a:r>
              <a:rPr lang="en-GB" sz="1600" baseline="30000" dirty="0">
                <a:cs typeface="Segoe UI"/>
              </a:rPr>
              <a:t>th</a:t>
            </a:r>
            <a:r>
              <a:rPr lang="en-GB" sz="1600" dirty="0">
                <a:cs typeface="Segoe UI"/>
              </a:rPr>
              <a:t> Form will only be asked questions about KS3 and KS4 and Middle Schools will only be asked about KS3</a:t>
            </a:r>
            <a:endParaRPr lang="en-GB" sz="1600" dirty="0">
              <a:ea typeface="Calibri"/>
              <a:cs typeface="Calibri"/>
            </a:endParaRPr>
          </a:p>
        </p:txBody>
      </p:sp>
      <p:pic>
        <p:nvPicPr>
          <p:cNvPr id="10" name="Picture 9">
            <a:extLst>
              <a:ext uri="{FF2B5EF4-FFF2-40B4-BE49-F238E27FC236}">
                <a16:creationId xmlns:a16="http://schemas.microsoft.com/office/drawing/2014/main" id="{A98A062F-08FB-48D0-AECB-1F9D13B734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70320" y="1870280"/>
            <a:ext cx="5244173" cy="3814239"/>
          </a:xfrm>
          <a:prstGeom prst="rect">
            <a:avLst/>
          </a:prstGeom>
        </p:spPr>
      </p:pic>
      <p:pic>
        <p:nvPicPr>
          <p:cNvPr id="11" name="Picture 10">
            <a:extLst>
              <a:ext uri="{FF2B5EF4-FFF2-40B4-BE49-F238E27FC236}">
                <a16:creationId xmlns:a16="http://schemas.microsoft.com/office/drawing/2014/main" id="{E27A4156-2AD3-41EF-BAAE-B08910A24C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887" y="2428075"/>
            <a:ext cx="537328" cy="537328"/>
          </a:xfrm>
          <a:prstGeom prst="rect">
            <a:avLst/>
          </a:prstGeom>
        </p:spPr>
      </p:pic>
      <p:pic>
        <p:nvPicPr>
          <p:cNvPr id="12" name="Picture 11">
            <a:extLst>
              <a:ext uri="{FF2B5EF4-FFF2-40B4-BE49-F238E27FC236}">
                <a16:creationId xmlns:a16="http://schemas.microsoft.com/office/drawing/2014/main" id="{9A5F4987-F944-4839-A8DF-F7CCE816C3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887" y="3314804"/>
            <a:ext cx="537328" cy="537328"/>
          </a:xfrm>
          <a:prstGeom prst="rect">
            <a:avLst/>
          </a:prstGeom>
        </p:spPr>
      </p:pic>
      <p:pic>
        <p:nvPicPr>
          <p:cNvPr id="13" name="Picture 12">
            <a:extLst>
              <a:ext uri="{FF2B5EF4-FFF2-40B4-BE49-F238E27FC236}">
                <a16:creationId xmlns:a16="http://schemas.microsoft.com/office/drawing/2014/main" id="{F7C50357-130E-4C4E-8372-76ED5117B5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887" y="3945804"/>
            <a:ext cx="537328" cy="537328"/>
          </a:xfrm>
          <a:prstGeom prst="rect">
            <a:avLst/>
          </a:prstGeom>
        </p:spPr>
      </p:pic>
      <p:pic>
        <p:nvPicPr>
          <p:cNvPr id="14" name="Picture 13">
            <a:extLst>
              <a:ext uri="{FF2B5EF4-FFF2-40B4-BE49-F238E27FC236}">
                <a16:creationId xmlns:a16="http://schemas.microsoft.com/office/drawing/2014/main" id="{AB2C8B5D-6B86-4A2A-A36F-23E08DEC0B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887" y="4681922"/>
            <a:ext cx="537328" cy="537328"/>
          </a:xfrm>
          <a:prstGeom prst="rect">
            <a:avLst/>
          </a:prstGeom>
        </p:spPr>
      </p:pic>
    </p:spTree>
    <p:extLst>
      <p:ext uri="{BB962C8B-B14F-4D97-AF65-F5344CB8AC3E}">
        <p14:creationId xmlns:p14="http://schemas.microsoft.com/office/powerpoint/2010/main" val="296836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2E7C-C14E-4B4E-B21B-58930BA496BB}"/>
              </a:ext>
            </a:extLst>
          </p:cNvPr>
          <p:cNvSpPr>
            <a:spLocks noGrp="1"/>
          </p:cNvSpPr>
          <p:nvPr>
            <p:ph type="title" idx="4294967295"/>
          </p:nvPr>
        </p:nvSpPr>
        <p:spPr>
          <a:xfrm>
            <a:off x="718887" y="414252"/>
            <a:ext cx="10515600" cy="1325563"/>
          </a:xfrm>
        </p:spPr>
        <p:txBody>
          <a:bodyPr/>
          <a:lstStyle/>
          <a:p>
            <a:r>
              <a:rPr lang="en-GB" b="1" dirty="0">
                <a:solidFill>
                  <a:srgbClr val="00A9A9"/>
                </a:solidFill>
                <a:latin typeface="+mn-lt"/>
              </a:rPr>
              <a:t>Creating the conditions for success: </a:t>
            </a:r>
            <a:br>
              <a:rPr lang="en-GB" b="1" dirty="0">
                <a:solidFill>
                  <a:srgbClr val="00A9A9"/>
                </a:solidFill>
                <a:latin typeface="+mn-lt"/>
              </a:rPr>
            </a:br>
            <a:r>
              <a:rPr lang="en-GB" b="1" dirty="0">
                <a:solidFill>
                  <a:srgbClr val="00A9A9"/>
                </a:solidFill>
                <a:latin typeface="+mn-lt"/>
              </a:rPr>
              <a:t>School Mandate..</a:t>
            </a:r>
          </a:p>
        </p:txBody>
      </p:sp>
      <p:sp>
        <p:nvSpPr>
          <p:cNvPr id="3" name="TextBox 2">
            <a:extLst>
              <a:ext uri="{FF2B5EF4-FFF2-40B4-BE49-F238E27FC236}">
                <a16:creationId xmlns:a16="http://schemas.microsoft.com/office/drawing/2014/main" id="{3881BCFB-9B2B-4BFC-9936-9286FAD0516F}"/>
              </a:ext>
            </a:extLst>
          </p:cNvPr>
          <p:cNvSpPr txBox="1"/>
          <p:nvPr/>
        </p:nvSpPr>
        <p:spPr>
          <a:xfrm>
            <a:off x="1483690" y="1870280"/>
            <a:ext cx="6273470" cy="12977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1600" b="1" u="sng" dirty="0">
                <a:cs typeface="Segoe UI"/>
              </a:rPr>
              <a:t>QUESTION: </a:t>
            </a:r>
          </a:p>
          <a:p>
            <a:pPr marL="0" marR="0" lvl="0" indent="0" algn="ctr" defTabSz="457200" rtl="0" eaLnBrk="1" fontAlgn="auto" latinLnBrk="0" hangingPunct="1">
              <a:lnSpc>
                <a:spcPct val="100000"/>
              </a:lnSpc>
              <a:spcBef>
                <a:spcPts val="100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Can we provide a list of example activities which schools could consider facilitating with training providers which would count as a meaningful PAL encounter?</a:t>
            </a:r>
            <a:endParaRPr lang="en-GB" b="1" dirty="0">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E27A4156-2AD3-41EF-BAAE-B08910A24C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887" y="2428075"/>
            <a:ext cx="537328" cy="537328"/>
          </a:xfrm>
          <a:prstGeom prst="rect">
            <a:avLst/>
          </a:prstGeom>
        </p:spPr>
      </p:pic>
      <p:sp>
        <p:nvSpPr>
          <p:cNvPr id="15" name="TextBox 14">
            <a:extLst>
              <a:ext uri="{FF2B5EF4-FFF2-40B4-BE49-F238E27FC236}">
                <a16:creationId xmlns:a16="http://schemas.microsoft.com/office/drawing/2014/main" id="{99FEA00F-2857-4A81-BFF0-67B669289893}"/>
              </a:ext>
            </a:extLst>
          </p:cNvPr>
          <p:cNvSpPr txBox="1"/>
          <p:nvPr/>
        </p:nvSpPr>
        <p:spPr>
          <a:xfrm>
            <a:off x="1483690" y="3429000"/>
            <a:ext cx="6273470" cy="21287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rtl="0" eaLnBrk="1" fontAlgn="auto" latinLnBrk="0" hangingPunct="1">
              <a:lnSpc>
                <a:spcPct val="100000"/>
              </a:lnSpc>
              <a:spcBef>
                <a:spcPts val="1000"/>
              </a:spcBef>
              <a:spcAft>
                <a:spcPts val="0"/>
              </a:spcAft>
              <a:buClrTx/>
              <a:buSzTx/>
              <a:buFontTx/>
              <a:buNone/>
              <a:tabLst/>
              <a:defRPr/>
            </a:pPr>
            <a:r>
              <a:rPr kumimoji="0" lang="en-GB" sz="1600" b="1" i="0" u="sng" strike="noStrike" kern="1200" cap="none" spc="0" normalizeH="0" baseline="0" noProof="0" dirty="0">
                <a:ln>
                  <a:noFill/>
                </a:ln>
                <a:solidFill>
                  <a:srgbClr val="585857"/>
                </a:solidFill>
                <a:effectLst/>
                <a:uLnTx/>
                <a:uFillTx/>
                <a:latin typeface="Calibri" panose="020F0502020204030204"/>
                <a:ea typeface="+mn-ea"/>
                <a:cs typeface="Segoe UI"/>
              </a:rPr>
              <a:t>RESPONSE</a:t>
            </a:r>
          </a:p>
          <a:p>
            <a:pPr marL="0" marR="0" lvl="0" indent="0" algn="l" defTabSz="457200" rtl="0" eaLnBrk="1" fontAlgn="auto" latinLnBrk="0" hangingPunct="1">
              <a:lnSpc>
                <a:spcPct val="10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Calibri" panose="020F0502020204030204" pitchFamily="34" charset="0"/>
                <a:ea typeface="Calibri" panose="020F0502020204030204" pitchFamily="34" charset="0"/>
                <a:cs typeface="+mn-cs"/>
              </a:rPr>
              <a:t>Over time the wider careers hub network and the CEC will be collating some examples of Best Practice based on feedback from our network of schools and TPs but during the initial stage of delivery we will be following the “Test / Learn / Adapt” style approach”</a:t>
            </a:r>
            <a:endParaRPr kumimoji="0" lang="en-GB" sz="1600" b="1" i="0" u="sng" strike="noStrike" kern="1200" cap="none" spc="0" normalizeH="0" baseline="0" noProof="0" dirty="0">
              <a:ln>
                <a:noFill/>
              </a:ln>
              <a:solidFill>
                <a:srgbClr val="585857"/>
              </a:solidFill>
              <a:effectLst/>
              <a:uLnTx/>
              <a:uFillTx/>
              <a:latin typeface="Calibri" panose="020F0502020204030204"/>
              <a:ea typeface="+mn-ea"/>
              <a:cs typeface="Segoe UI"/>
            </a:endParaRPr>
          </a:p>
          <a:p>
            <a:endParaRPr lang="en-GB" sz="1800" dirty="0">
              <a:effectLst/>
              <a:latin typeface="Calibri" panose="020F0502020204030204" pitchFamily="34" charset="0"/>
              <a:ea typeface="Calibri" panose="020F0502020204030204" pitchFamily="34" charset="0"/>
            </a:endParaRPr>
          </a:p>
        </p:txBody>
      </p:sp>
      <p:pic>
        <p:nvPicPr>
          <p:cNvPr id="1026" name="Picture 2" descr="Action Plan 2021 | Internet Society Foundation">
            <a:extLst>
              <a:ext uri="{FF2B5EF4-FFF2-40B4-BE49-F238E27FC236}">
                <a16:creationId xmlns:a16="http://schemas.microsoft.com/office/drawing/2014/main" id="{4CB17BDB-9179-4BDC-95ED-D354449C6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512" y="1631756"/>
            <a:ext cx="2452975" cy="408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04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783B-7658-AC3B-4CB1-9B90DACF0832}"/>
              </a:ext>
            </a:extLst>
          </p:cNvPr>
          <p:cNvSpPr>
            <a:spLocks noGrp="1"/>
          </p:cNvSpPr>
          <p:nvPr>
            <p:ph type="ctrTitle"/>
          </p:nvPr>
        </p:nvSpPr>
        <p:spPr>
          <a:xfrm>
            <a:off x="1524000" y="2667000"/>
            <a:ext cx="9144000" cy="1068594"/>
          </a:xfrm>
        </p:spPr>
        <p:txBody>
          <a:bodyPr/>
          <a:lstStyle/>
          <a:p>
            <a:pPr algn="l"/>
            <a:r>
              <a:rPr lang="en-GB" dirty="0">
                <a:ea typeface="Calibri Light"/>
                <a:cs typeface="Calibri Light"/>
              </a:rPr>
              <a:t>Provider Mandate</a:t>
            </a:r>
            <a:endParaRPr lang="en-GB" dirty="0"/>
          </a:p>
        </p:txBody>
      </p:sp>
      <p:pic>
        <p:nvPicPr>
          <p:cNvPr id="5" name="Picture 4">
            <a:extLst>
              <a:ext uri="{FF2B5EF4-FFF2-40B4-BE49-F238E27FC236}">
                <a16:creationId xmlns:a16="http://schemas.microsoft.com/office/drawing/2014/main" id="{7FFC86E2-346F-329A-2E95-99A41D057FCF}"/>
              </a:ext>
              <a:ext uri="{C183D7F6-B498-43B3-948B-1728B52AA6E4}">
                <adec:decorative xmlns:adec="http://schemas.microsoft.com/office/drawing/2017/decorative" val="1"/>
              </a:ext>
            </a:extLst>
          </p:cNvPr>
          <p:cNvPicPr>
            <a:picLocks noChangeAspect="1"/>
          </p:cNvPicPr>
          <p:nvPr/>
        </p:nvPicPr>
        <p:blipFill rotWithShape="1">
          <a:blip r:embed="rId2">
            <a:alphaModFix amt="30000"/>
          </a:blip>
          <a:srcRect t="40639"/>
          <a:stretch/>
        </p:blipFill>
        <p:spPr>
          <a:xfrm>
            <a:off x="4398241" y="-20638"/>
            <a:ext cx="2730500" cy="1620837"/>
          </a:xfrm>
          <a:prstGeom prst="rect">
            <a:avLst/>
          </a:prstGeom>
        </p:spPr>
      </p:pic>
      <p:pic>
        <p:nvPicPr>
          <p:cNvPr id="11" name="Picture 10">
            <a:extLst>
              <a:ext uri="{FF2B5EF4-FFF2-40B4-BE49-F238E27FC236}">
                <a16:creationId xmlns:a16="http://schemas.microsoft.com/office/drawing/2014/main" id="{DE730726-65A5-C669-2C04-5D6B92649F97}"/>
              </a:ext>
              <a:ext uri="{C183D7F6-B498-43B3-948B-1728B52AA6E4}">
                <adec:decorative xmlns:adec="http://schemas.microsoft.com/office/drawing/2017/decorative" val="1"/>
              </a:ext>
            </a:extLst>
          </p:cNvPr>
          <p:cNvPicPr>
            <a:picLocks noChangeAspect="1"/>
          </p:cNvPicPr>
          <p:nvPr/>
        </p:nvPicPr>
        <p:blipFill rotWithShape="1">
          <a:blip r:embed="rId3">
            <a:alphaModFix amt="30000"/>
          </a:blip>
          <a:srcRect r="33440" b="50000"/>
          <a:stretch/>
        </p:blipFill>
        <p:spPr>
          <a:xfrm>
            <a:off x="7618893" y="3429000"/>
            <a:ext cx="4573108" cy="3429000"/>
          </a:xfrm>
          <a:prstGeom prst="rect">
            <a:avLst/>
          </a:prstGeom>
        </p:spPr>
      </p:pic>
      <p:pic>
        <p:nvPicPr>
          <p:cNvPr id="13" name="Picture 12">
            <a:extLst>
              <a:ext uri="{FF2B5EF4-FFF2-40B4-BE49-F238E27FC236}">
                <a16:creationId xmlns:a16="http://schemas.microsoft.com/office/drawing/2014/main" id="{ED7DD669-21AF-5EAB-207B-E289A3765DB9}"/>
              </a:ext>
              <a:ext uri="{C183D7F6-B498-43B3-948B-1728B52AA6E4}">
                <adec:decorative xmlns:adec="http://schemas.microsoft.com/office/drawing/2017/decorative" val="1"/>
              </a:ext>
            </a:extLst>
          </p:cNvPr>
          <p:cNvPicPr>
            <a:picLocks noChangeAspect="1"/>
          </p:cNvPicPr>
          <p:nvPr/>
        </p:nvPicPr>
        <p:blipFill>
          <a:blip r:embed="rId4">
            <a:alphaModFix amt="30000"/>
          </a:blip>
          <a:stretch>
            <a:fillRect/>
          </a:stretch>
        </p:blipFill>
        <p:spPr>
          <a:xfrm>
            <a:off x="354281" y="3918857"/>
            <a:ext cx="2743200" cy="2743200"/>
          </a:xfrm>
          <a:prstGeom prst="rect">
            <a:avLst/>
          </a:prstGeom>
        </p:spPr>
      </p:pic>
    </p:spTree>
    <p:extLst>
      <p:ext uri="{BB962C8B-B14F-4D97-AF65-F5344CB8AC3E}">
        <p14:creationId xmlns:p14="http://schemas.microsoft.com/office/powerpoint/2010/main" val="115169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54A6-F944-4F7E-834C-576784FB8BA1}"/>
              </a:ext>
            </a:extLst>
          </p:cNvPr>
          <p:cNvSpPr>
            <a:spLocks noGrp="1"/>
          </p:cNvSpPr>
          <p:nvPr>
            <p:ph type="title" idx="4294967295"/>
          </p:nvPr>
        </p:nvSpPr>
        <p:spPr>
          <a:xfrm>
            <a:off x="577508" y="326817"/>
            <a:ext cx="10515600" cy="1325563"/>
          </a:xfrm>
        </p:spPr>
        <p:txBody>
          <a:bodyPr/>
          <a:lstStyle/>
          <a:p>
            <a:r>
              <a:rPr lang="en-GB" b="1" dirty="0">
                <a:solidFill>
                  <a:srgbClr val="00A9A9"/>
                </a:solidFill>
                <a:latin typeface="+mn-lt"/>
              </a:rPr>
              <a:t>Creating the conditions for success: </a:t>
            </a:r>
            <a:br>
              <a:rPr lang="en-GB" b="1" dirty="0">
                <a:solidFill>
                  <a:srgbClr val="00A9A9"/>
                </a:solidFill>
                <a:latin typeface="+mn-lt"/>
              </a:rPr>
            </a:br>
            <a:r>
              <a:rPr lang="en-GB" b="1" dirty="0">
                <a:solidFill>
                  <a:srgbClr val="00A9A9"/>
                </a:solidFill>
                <a:latin typeface="+mn-lt"/>
              </a:rPr>
              <a:t>Provider Mandate</a:t>
            </a:r>
          </a:p>
        </p:txBody>
      </p:sp>
      <p:sp>
        <p:nvSpPr>
          <p:cNvPr id="10" name="TextBox 9">
            <a:extLst>
              <a:ext uri="{FF2B5EF4-FFF2-40B4-BE49-F238E27FC236}">
                <a16:creationId xmlns:a16="http://schemas.microsoft.com/office/drawing/2014/main" id="{0E2F9D94-867A-4274-821E-EA3E26C5F8F7}"/>
              </a:ext>
            </a:extLst>
          </p:cNvPr>
          <p:cNvSpPr txBox="1"/>
          <p:nvPr/>
        </p:nvSpPr>
        <p:spPr>
          <a:xfrm>
            <a:off x="194711" y="1828562"/>
            <a:ext cx="1153423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How is this different to the Baker Clause?</a:t>
            </a:r>
            <a:endParaRPr lang="en-GB" sz="1400" dirty="0">
              <a:ea typeface="+mn-lt"/>
              <a:cs typeface="+mn-lt"/>
            </a:endParaRPr>
          </a:p>
          <a:p>
            <a:pPr lvl="1"/>
            <a:endParaRPr lang="en-GB" sz="1400" dirty="0">
              <a:ea typeface="+mn-lt"/>
              <a:cs typeface="+mn-lt"/>
            </a:endParaRPr>
          </a:p>
          <a:p>
            <a:pPr lvl="1"/>
            <a:r>
              <a:rPr lang="en-GB" sz="1400" dirty="0">
                <a:ea typeface="+mn-lt"/>
                <a:cs typeface="+mn-lt"/>
              </a:rPr>
              <a:t>It sets out new requirements on the number of encounters, mandates that all learners must attend, requires that they take place during the normal school day and specifies what these encounters need to contain as a minimum for example the opportunity for pupils to ask questions.</a:t>
            </a:r>
          </a:p>
          <a:p>
            <a:pPr lvl="1"/>
            <a:endParaRPr lang="en-GB" sz="1400" dirty="0">
              <a:ea typeface="+mn-lt"/>
              <a:cs typeface="+mn-lt"/>
            </a:endParaRPr>
          </a:p>
          <a:p>
            <a:pPr lvl="1"/>
            <a:r>
              <a:rPr lang="en-GB" sz="1400" b="1" dirty="0">
                <a:ea typeface="+mn-lt"/>
                <a:cs typeface="+mn-lt"/>
              </a:rPr>
              <a:t>When delivering an encounter within school training providers should  ensure the following information is shared with students:</a:t>
            </a:r>
          </a:p>
        </p:txBody>
      </p:sp>
      <p:pic>
        <p:nvPicPr>
          <p:cNvPr id="11" name="Picture 10">
            <a:extLst>
              <a:ext uri="{FF2B5EF4-FFF2-40B4-BE49-F238E27FC236}">
                <a16:creationId xmlns:a16="http://schemas.microsoft.com/office/drawing/2014/main" id="{F9B990D5-6664-43F8-ABBE-1CA3711A38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91" y="3492006"/>
            <a:ext cx="537328" cy="537328"/>
          </a:xfrm>
          <a:prstGeom prst="rect">
            <a:avLst/>
          </a:prstGeom>
        </p:spPr>
      </p:pic>
      <p:pic>
        <p:nvPicPr>
          <p:cNvPr id="12" name="Picture 11">
            <a:extLst>
              <a:ext uri="{FF2B5EF4-FFF2-40B4-BE49-F238E27FC236}">
                <a16:creationId xmlns:a16="http://schemas.microsoft.com/office/drawing/2014/main" id="{CE66F14F-2821-448D-9BD0-C4FCE39CDB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91" y="4218710"/>
            <a:ext cx="537328" cy="537328"/>
          </a:xfrm>
          <a:prstGeom prst="rect">
            <a:avLst/>
          </a:prstGeom>
        </p:spPr>
      </p:pic>
      <p:sp>
        <p:nvSpPr>
          <p:cNvPr id="13" name="TextBox 12">
            <a:extLst>
              <a:ext uri="{FF2B5EF4-FFF2-40B4-BE49-F238E27FC236}">
                <a16:creationId xmlns:a16="http://schemas.microsoft.com/office/drawing/2014/main" id="{5315DC30-E586-4B34-B8A9-5D3E042296C9}"/>
              </a:ext>
            </a:extLst>
          </p:cNvPr>
          <p:cNvSpPr txBox="1"/>
          <p:nvPr/>
        </p:nvSpPr>
        <p:spPr>
          <a:xfrm>
            <a:off x="889222" y="3429000"/>
            <a:ext cx="10288612" cy="646331"/>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information about the provider and the approved technical education qualifications or apprenticeships that the provider offers</a:t>
            </a:r>
          </a:p>
        </p:txBody>
      </p:sp>
      <p:sp>
        <p:nvSpPr>
          <p:cNvPr id="14" name="TextBox 13">
            <a:extLst>
              <a:ext uri="{FF2B5EF4-FFF2-40B4-BE49-F238E27FC236}">
                <a16:creationId xmlns:a16="http://schemas.microsoft.com/office/drawing/2014/main" id="{ED99B664-C8DE-46A3-86F4-E6B9DD33F552}"/>
              </a:ext>
            </a:extLst>
          </p:cNvPr>
          <p:cNvSpPr txBox="1"/>
          <p:nvPr/>
        </p:nvSpPr>
        <p:spPr>
          <a:xfrm>
            <a:off x="867855" y="4109707"/>
            <a:ext cx="10288612" cy="646331"/>
          </a:xfrm>
          <a:prstGeom prst="rect">
            <a:avLst/>
          </a:prstGeom>
          <a:noFill/>
        </p:spPr>
        <p:txBody>
          <a:bodyPr wrap="square" rtlCol="0">
            <a:spAutoFit/>
          </a:bodyPr>
          <a:lstStyle/>
          <a:p>
            <a:pPr lvl="1"/>
            <a:r>
              <a:rPr lang="en-GB" sz="1800" dirty="0">
                <a:ea typeface="+mn-lt"/>
                <a:cs typeface="+mn-lt"/>
              </a:rPr>
              <a:t>information about the careers to which those technical education qualifications or apprenticeships might lead</a:t>
            </a:r>
          </a:p>
        </p:txBody>
      </p:sp>
      <p:pic>
        <p:nvPicPr>
          <p:cNvPr id="15" name="Picture 14">
            <a:extLst>
              <a:ext uri="{FF2B5EF4-FFF2-40B4-BE49-F238E27FC236}">
                <a16:creationId xmlns:a16="http://schemas.microsoft.com/office/drawing/2014/main" id="{52090CB1-FF24-47EF-B536-634C520AA3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08" y="4897941"/>
            <a:ext cx="537328" cy="537328"/>
          </a:xfrm>
          <a:prstGeom prst="rect">
            <a:avLst/>
          </a:prstGeom>
        </p:spPr>
      </p:pic>
      <p:sp>
        <p:nvSpPr>
          <p:cNvPr id="16" name="TextBox 15">
            <a:extLst>
              <a:ext uri="{FF2B5EF4-FFF2-40B4-BE49-F238E27FC236}">
                <a16:creationId xmlns:a16="http://schemas.microsoft.com/office/drawing/2014/main" id="{910D92E8-1B7F-41C9-B08D-68520A148453}"/>
              </a:ext>
            </a:extLst>
          </p:cNvPr>
          <p:cNvSpPr txBox="1"/>
          <p:nvPr/>
        </p:nvSpPr>
        <p:spPr>
          <a:xfrm>
            <a:off x="846488" y="4975046"/>
            <a:ext cx="10288612" cy="369332"/>
          </a:xfrm>
          <a:prstGeom prst="rect">
            <a:avLst/>
          </a:prstGeom>
          <a:noFill/>
        </p:spPr>
        <p:txBody>
          <a:bodyPr wrap="square" rtlCol="0">
            <a:spAutoFit/>
          </a:bodyPr>
          <a:lstStyle/>
          <a:p>
            <a:pPr lvl="1"/>
            <a:r>
              <a:rPr lang="en-GB" sz="1800" dirty="0">
                <a:ea typeface="+mn-lt"/>
                <a:cs typeface="+mn-lt"/>
              </a:rPr>
              <a:t>a description of what learning or training with the provider is like</a:t>
            </a:r>
          </a:p>
        </p:txBody>
      </p:sp>
      <p:pic>
        <p:nvPicPr>
          <p:cNvPr id="17" name="Picture 16">
            <a:extLst>
              <a:ext uri="{FF2B5EF4-FFF2-40B4-BE49-F238E27FC236}">
                <a16:creationId xmlns:a16="http://schemas.microsoft.com/office/drawing/2014/main" id="{124982C2-415C-4EF9-ACEE-FB9783815C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08" y="5592498"/>
            <a:ext cx="537328" cy="537328"/>
          </a:xfrm>
          <a:prstGeom prst="rect">
            <a:avLst/>
          </a:prstGeom>
        </p:spPr>
      </p:pic>
      <p:sp>
        <p:nvSpPr>
          <p:cNvPr id="18" name="TextBox 17">
            <a:extLst>
              <a:ext uri="{FF2B5EF4-FFF2-40B4-BE49-F238E27FC236}">
                <a16:creationId xmlns:a16="http://schemas.microsoft.com/office/drawing/2014/main" id="{E7EC1E4C-1D75-487A-84A0-21C81FF9DF67}"/>
              </a:ext>
            </a:extLst>
          </p:cNvPr>
          <p:cNvSpPr txBox="1"/>
          <p:nvPr/>
        </p:nvSpPr>
        <p:spPr>
          <a:xfrm>
            <a:off x="867855" y="5524147"/>
            <a:ext cx="10288612" cy="646331"/>
          </a:xfrm>
          <a:prstGeom prst="rect">
            <a:avLst/>
          </a:prstGeom>
          <a:noFill/>
        </p:spPr>
        <p:txBody>
          <a:bodyPr wrap="square" rtlCol="0">
            <a:spAutoFit/>
          </a:bodyPr>
          <a:lstStyle/>
          <a:p>
            <a:pPr lvl="1"/>
            <a:r>
              <a:rPr lang="en-GB" sz="1800" dirty="0">
                <a:ea typeface="+mn-lt"/>
                <a:cs typeface="+mn-lt"/>
              </a:rPr>
              <a:t>responses to questions from the pupils about the provider or approved technical education qualifications and apprenticeships</a:t>
            </a:r>
          </a:p>
        </p:txBody>
      </p:sp>
    </p:spTree>
    <p:extLst>
      <p:ext uri="{BB962C8B-B14F-4D97-AF65-F5344CB8AC3E}">
        <p14:creationId xmlns:p14="http://schemas.microsoft.com/office/powerpoint/2010/main" val="58814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3220-B713-8F6A-11E8-F99B37404F42}"/>
              </a:ext>
            </a:extLst>
          </p:cNvPr>
          <p:cNvSpPr>
            <a:spLocks noGrp="1"/>
          </p:cNvSpPr>
          <p:nvPr>
            <p:ph type="ctrTitle"/>
          </p:nvPr>
        </p:nvSpPr>
        <p:spPr>
          <a:xfrm>
            <a:off x="1524000" y="1687847"/>
            <a:ext cx="9144000" cy="2387600"/>
          </a:xfrm>
        </p:spPr>
        <p:txBody>
          <a:bodyPr>
            <a:normAutofit fontScale="90000"/>
          </a:bodyPr>
          <a:lstStyle/>
          <a:p>
            <a:pPr algn="l"/>
            <a:r>
              <a:rPr lang="en-GB" dirty="0">
                <a:ea typeface="Calibri Light"/>
                <a:cs typeface="Calibri Light"/>
              </a:rPr>
              <a:t>The role of The Careers &amp; Enterprise Company and the Local Careers Hub</a:t>
            </a:r>
            <a:endParaRPr lang="en-GB" dirty="0"/>
          </a:p>
        </p:txBody>
      </p:sp>
      <p:pic>
        <p:nvPicPr>
          <p:cNvPr id="4" name="Picture 3">
            <a:extLst>
              <a:ext uri="{FF2B5EF4-FFF2-40B4-BE49-F238E27FC236}">
                <a16:creationId xmlns:a16="http://schemas.microsoft.com/office/drawing/2014/main" id="{6C4440DC-A275-DDFA-2591-18DC61487711}"/>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r="60969" b="52523"/>
          <a:stretch/>
        </p:blipFill>
        <p:spPr>
          <a:xfrm rot="5400000">
            <a:off x="292097" y="3894138"/>
            <a:ext cx="2671767" cy="3255962"/>
          </a:xfrm>
          <a:prstGeom prst="rect">
            <a:avLst/>
          </a:prstGeom>
        </p:spPr>
      </p:pic>
      <p:pic>
        <p:nvPicPr>
          <p:cNvPr id="5" name="Picture 4">
            <a:extLst>
              <a:ext uri="{FF2B5EF4-FFF2-40B4-BE49-F238E27FC236}">
                <a16:creationId xmlns:a16="http://schemas.microsoft.com/office/drawing/2014/main" id="{376E7A31-82B5-B2D1-CDA4-29A099756D29}"/>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37426"/>
          <a:stretch/>
        </p:blipFill>
        <p:spPr>
          <a:xfrm rot="5400000">
            <a:off x="9972458" y="3939958"/>
            <a:ext cx="2730500" cy="1708584"/>
          </a:xfrm>
          <a:prstGeom prst="rect">
            <a:avLst/>
          </a:prstGeom>
        </p:spPr>
      </p:pic>
    </p:spTree>
    <p:extLst>
      <p:ext uri="{BB962C8B-B14F-4D97-AF65-F5344CB8AC3E}">
        <p14:creationId xmlns:p14="http://schemas.microsoft.com/office/powerpoint/2010/main" val="53902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66E2-50EB-4888-B5DA-DBE5708366DB}"/>
              </a:ext>
            </a:extLst>
          </p:cNvPr>
          <p:cNvSpPr>
            <a:spLocks noGrp="1"/>
          </p:cNvSpPr>
          <p:nvPr>
            <p:ph type="title" idx="4294967295"/>
          </p:nvPr>
        </p:nvSpPr>
        <p:spPr>
          <a:xfrm>
            <a:off x="509315" y="299149"/>
            <a:ext cx="10515600" cy="1325563"/>
          </a:xfrm>
        </p:spPr>
        <p:txBody>
          <a:bodyPr/>
          <a:lstStyle/>
          <a:p>
            <a:r>
              <a:rPr lang="en-GB" b="1" dirty="0">
                <a:solidFill>
                  <a:srgbClr val="00A9A9"/>
                </a:solidFill>
                <a:latin typeface="+mn-lt"/>
              </a:rPr>
              <a:t>Creating the conditions for success:</a:t>
            </a:r>
            <a:r>
              <a:rPr lang="en-GB" b="1" baseline="0" dirty="0">
                <a:solidFill>
                  <a:srgbClr val="00A9A9"/>
                </a:solidFill>
                <a:latin typeface="+mn-lt"/>
              </a:rPr>
              <a:t> </a:t>
            </a:r>
            <a:br>
              <a:rPr lang="en-GB" b="1" baseline="0" dirty="0">
                <a:solidFill>
                  <a:srgbClr val="00A9A9"/>
                </a:solidFill>
                <a:latin typeface="+mn-lt"/>
              </a:rPr>
            </a:br>
            <a:r>
              <a:rPr lang="en-GB" b="1" baseline="0" dirty="0">
                <a:solidFill>
                  <a:srgbClr val="00A9A9"/>
                </a:solidFill>
                <a:latin typeface="+mn-lt"/>
              </a:rPr>
              <a:t>Provider Mandate </a:t>
            </a:r>
            <a:endParaRPr lang="en-GB" b="1" dirty="0">
              <a:solidFill>
                <a:srgbClr val="00A9A9"/>
              </a:solidFill>
              <a:latin typeface="+mn-lt"/>
            </a:endParaRPr>
          </a:p>
        </p:txBody>
      </p:sp>
      <p:sp>
        <p:nvSpPr>
          <p:cNvPr id="10" name="TextBox 9">
            <a:extLst>
              <a:ext uri="{FF2B5EF4-FFF2-40B4-BE49-F238E27FC236}">
                <a16:creationId xmlns:a16="http://schemas.microsoft.com/office/drawing/2014/main" id="{0E2F9D94-867A-4274-821E-EA3E26C5F8F7}"/>
              </a:ext>
            </a:extLst>
          </p:cNvPr>
          <p:cNvSpPr txBox="1"/>
          <p:nvPr/>
        </p:nvSpPr>
        <p:spPr>
          <a:xfrm>
            <a:off x="0" y="1858888"/>
            <a:ext cx="115342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Additional Information for Training Providers</a:t>
            </a:r>
            <a:endParaRPr lang="en-GB" sz="1400" dirty="0">
              <a:ea typeface="+mn-lt"/>
              <a:cs typeface="+mn-lt"/>
            </a:endParaRPr>
          </a:p>
          <a:p>
            <a:pPr lvl="1"/>
            <a:endParaRPr lang="en-GB" sz="1400" dirty="0">
              <a:ea typeface="+mn-lt"/>
              <a:cs typeface="+mn-lt"/>
            </a:endParaRPr>
          </a:p>
          <a:p>
            <a:pPr lvl="1"/>
            <a:r>
              <a:rPr lang="en-GB" sz="1400" dirty="0">
                <a:ea typeface="+mn-lt"/>
                <a:cs typeface="+mn-lt"/>
              </a:rPr>
              <a:t>There are a number of key points which </a:t>
            </a:r>
            <a:r>
              <a:rPr lang="en-GB" sz="1400" b="1" dirty="0">
                <a:ea typeface="+mn-lt"/>
                <a:cs typeface="+mn-lt"/>
              </a:rPr>
              <a:t>Training Providers </a:t>
            </a:r>
            <a:r>
              <a:rPr lang="en-GB" sz="1400" dirty="0">
                <a:ea typeface="+mn-lt"/>
                <a:cs typeface="+mn-lt"/>
              </a:rPr>
              <a:t>should be aware of as part of the wider legislation to support their engagement with schools.</a:t>
            </a:r>
          </a:p>
          <a:p>
            <a:pPr lvl="1"/>
            <a:endParaRPr lang="en-GB" sz="1400" dirty="0">
              <a:ea typeface="+mn-lt"/>
              <a:cs typeface="+mn-lt"/>
            </a:endParaRPr>
          </a:p>
        </p:txBody>
      </p:sp>
      <p:pic>
        <p:nvPicPr>
          <p:cNvPr id="11" name="Picture 10">
            <a:extLst>
              <a:ext uri="{FF2B5EF4-FFF2-40B4-BE49-F238E27FC236}">
                <a16:creationId xmlns:a16="http://schemas.microsoft.com/office/drawing/2014/main" id="{F9B990D5-6664-43F8-ABBE-1CA3711A38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590" y="3655786"/>
            <a:ext cx="537328" cy="537328"/>
          </a:xfrm>
          <a:prstGeom prst="rect">
            <a:avLst/>
          </a:prstGeom>
        </p:spPr>
      </p:pic>
      <p:pic>
        <p:nvPicPr>
          <p:cNvPr id="12" name="Picture 11">
            <a:extLst>
              <a:ext uri="{FF2B5EF4-FFF2-40B4-BE49-F238E27FC236}">
                <a16:creationId xmlns:a16="http://schemas.microsoft.com/office/drawing/2014/main" id="{CE66F14F-2821-448D-9BD0-C4FCE39CDB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590" y="4369393"/>
            <a:ext cx="537328" cy="537328"/>
          </a:xfrm>
          <a:prstGeom prst="rect">
            <a:avLst/>
          </a:prstGeom>
        </p:spPr>
      </p:pic>
      <p:sp>
        <p:nvSpPr>
          <p:cNvPr id="20" name="TextBox 19">
            <a:extLst>
              <a:ext uri="{FF2B5EF4-FFF2-40B4-BE49-F238E27FC236}">
                <a16:creationId xmlns:a16="http://schemas.microsoft.com/office/drawing/2014/main" id="{837F1587-282F-4ED9-B403-54B227E9460C}"/>
              </a:ext>
            </a:extLst>
          </p:cNvPr>
          <p:cNvSpPr txBox="1"/>
          <p:nvPr/>
        </p:nvSpPr>
        <p:spPr>
          <a:xfrm>
            <a:off x="817204" y="3005125"/>
            <a:ext cx="10288612" cy="646331"/>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Providers should encourage schools to allow them ample time to deliver the mandatory elements of an encounter to ensure it is meaningful</a:t>
            </a:r>
          </a:p>
        </p:txBody>
      </p:sp>
      <p:sp>
        <p:nvSpPr>
          <p:cNvPr id="13" name="TextBox 12">
            <a:extLst>
              <a:ext uri="{FF2B5EF4-FFF2-40B4-BE49-F238E27FC236}">
                <a16:creationId xmlns:a16="http://schemas.microsoft.com/office/drawing/2014/main" id="{5315DC30-E586-4B34-B8A9-5D3E042296C9}"/>
              </a:ext>
            </a:extLst>
          </p:cNvPr>
          <p:cNvSpPr txBox="1"/>
          <p:nvPr/>
        </p:nvSpPr>
        <p:spPr>
          <a:xfrm>
            <a:off x="817204" y="3732818"/>
            <a:ext cx="10288612" cy="369332"/>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Providers are encouraged to develop a range of activity offers covering ALL 3 key stage delivery phases.</a:t>
            </a:r>
          </a:p>
        </p:txBody>
      </p:sp>
      <p:sp>
        <p:nvSpPr>
          <p:cNvPr id="14" name="TextBox 13">
            <a:extLst>
              <a:ext uri="{FF2B5EF4-FFF2-40B4-BE49-F238E27FC236}">
                <a16:creationId xmlns:a16="http://schemas.microsoft.com/office/drawing/2014/main" id="{ED99B664-C8DE-46A3-86F4-E6B9DD33F552}"/>
              </a:ext>
            </a:extLst>
          </p:cNvPr>
          <p:cNvSpPr txBox="1"/>
          <p:nvPr/>
        </p:nvSpPr>
        <p:spPr>
          <a:xfrm>
            <a:off x="817204" y="4336326"/>
            <a:ext cx="10288612" cy="646331"/>
          </a:xfrm>
          <a:prstGeom prst="rect">
            <a:avLst/>
          </a:prstGeom>
          <a:noFill/>
        </p:spPr>
        <p:txBody>
          <a:bodyPr wrap="square" rtlCol="0">
            <a:spAutoFit/>
          </a:bodyPr>
          <a:lstStyle/>
          <a:p>
            <a:pPr lvl="1"/>
            <a:r>
              <a:rPr lang="en-GB" sz="1800" dirty="0">
                <a:ea typeface="+mn-lt"/>
                <a:cs typeface="+mn-lt"/>
              </a:rPr>
              <a:t>Schools have the choice to select which Training Providers they would like to deliver encounters </a:t>
            </a:r>
            <a:r>
              <a:rPr lang="en-GB" dirty="0">
                <a:ea typeface="+mn-lt"/>
                <a:cs typeface="+mn-lt"/>
              </a:rPr>
              <a:t>to their students </a:t>
            </a:r>
            <a:r>
              <a:rPr lang="en-GB" sz="1800" dirty="0">
                <a:ea typeface="+mn-lt"/>
                <a:cs typeface="+mn-lt"/>
              </a:rPr>
              <a:t>during each phase of PAL delivery</a:t>
            </a:r>
          </a:p>
        </p:txBody>
      </p:sp>
      <p:pic>
        <p:nvPicPr>
          <p:cNvPr id="15" name="Picture 14">
            <a:extLst>
              <a:ext uri="{FF2B5EF4-FFF2-40B4-BE49-F238E27FC236}">
                <a16:creationId xmlns:a16="http://schemas.microsoft.com/office/drawing/2014/main" id="{52090CB1-FF24-47EF-B536-634C520AA3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08" y="5096933"/>
            <a:ext cx="537328" cy="537328"/>
          </a:xfrm>
          <a:prstGeom prst="rect">
            <a:avLst/>
          </a:prstGeom>
        </p:spPr>
      </p:pic>
      <p:sp>
        <p:nvSpPr>
          <p:cNvPr id="16" name="TextBox 15">
            <a:extLst>
              <a:ext uri="{FF2B5EF4-FFF2-40B4-BE49-F238E27FC236}">
                <a16:creationId xmlns:a16="http://schemas.microsoft.com/office/drawing/2014/main" id="{910D92E8-1B7F-41C9-B08D-68520A148453}"/>
              </a:ext>
            </a:extLst>
          </p:cNvPr>
          <p:cNvSpPr txBox="1"/>
          <p:nvPr/>
        </p:nvSpPr>
        <p:spPr>
          <a:xfrm>
            <a:off x="817204" y="5042431"/>
            <a:ext cx="10288612" cy="646331"/>
          </a:xfrm>
          <a:prstGeom prst="rect">
            <a:avLst/>
          </a:prstGeom>
          <a:noFill/>
        </p:spPr>
        <p:txBody>
          <a:bodyPr wrap="square" rtlCol="0">
            <a:spAutoFit/>
          </a:bodyPr>
          <a:lstStyle/>
          <a:p>
            <a:pPr lvl="1"/>
            <a:r>
              <a:rPr lang="en-GB" sz="1800" dirty="0">
                <a:ea typeface="+mn-lt"/>
                <a:cs typeface="+mn-lt"/>
              </a:rPr>
              <a:t>Providers should not rais</a:t>
            </a:r>
            <a:r>
              <a:rPr lang="en-GB" dirty="0">
                <a:ea typeface="+mn-lt"/>
                <a:cs typeface="+mn-lt"/>
              </a:rPr>
              <a:t>e</a:t>
            </a:r>
            <a:r>
              <a:rPr lang="en-GB" sz="1800" dirty="0">
                <a:ea typeface="+mn-lt"/>
                <a:cs typeface="+mn-lt"/>
              </a:rPr>
              <a:t> any school related PAL concern based solely on NOT being granted access to deliver within any individual school as the school may already have planned their PAL activity.</a:t>
            </a:r>
          </a:p>
        </p:txBody>
      </p:sp>
      <p:pic>
        <p:nvPicPr>
          <p:cNvPr id="19" name="Picture 18">
            <a:extLst>
              <a:ext uri="{FF2B5EF4-FFF2-40B4-BE49-F238E27FC236}">
                <a16:creationId xmlns:a16="http://schemas.microsoft.com/office/drawing/2014/main" id="{52D37A2D-A586-49CF-B3E1-C550AF5A7B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08" y="2942054"/>
            <a:ext cx="537328" cy="537328"/>
          </a:xfrm>
          <a:prstGeom prst="rect">
            <a:avLst/>
          </a:prstGeom>
        </p:spPr>
      </p:pic>
    </p:spTree>
    <p:extLst>
      <p:ext uri="{BB962C8B-B14F-4D97-AF65-F5344CB8AC3E}">
        <p14:creationId xmlns:p14="http://schemas.microsoft.com/office/powerpoint/2010/main" val="345445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2B15-8023-490F-ADAB-D9C2DB52F27E}"/>
              </a:ext>
            </a:extLst>
          </p:cNvPr>
          <p:cNvSpPr>
            <a:spLocks noGrp="1"/>
          </p:cNvSpPr>
          <p:nvPr>
            <p:ph type="title" idx="4294967295"/>
          </p:nvPr>
        </p:nvSpPr>
        <p:spPr>
          <a:xfrm>
            <a:off x="509315" y="328453"/>
            <a:ext cx="10515600" cy="1325563"/>
          </a:xfrm>
        </p:spPr>
        <p:txBody>
          <a:bodyPr/>
          <a:lstStyle/>
          <a:p>
            <a:r>
              <a:rPr lang="en-GB" b="1" dirty="0">
                <a:solidFill>
                  <a:srgbClr val="00A9A9"/>
                </a:solidFill>
                <a:latin typeface="+mn-lt"/>
              </a:rPr>
              <a:t>Creating the conditions</a:t>
            </a:r>
            <a:r>
              <a:rPr lang="en-GB" b="1" baseline="0" dirty="0">
                <a:solidFill>
                  <a:srgbClr val="00A9A9"/>
                </a:solidFill>
                <a:latin typeface="+mn-lt"/>
              </a:rPr>
              <a:t> for success: </a:t>
            </a:r>
            <a:br>
              <a:rPr lang="en-GB" b="1" baseline="0" dirty="0">
                <a:solidFill>
                  <a:srgbClr val="00A9A9"/>
                </a:solidFill>
                <a:latin typeface="+mn-lt"/>
              </a:rPr>
            </a:br>
            <a:r>
              <a:rPr lang="en-GB" b="1" baseline="0" dirty="0">
                <a:solidFill>
                  <a:srgbClr val="00A9A9"/>
                </a:solidFill>
                <a:latin typeface="+mn-lt"/>
              </a:rPr>
              <a:t>Provider Mandate. </a:t>
            </a:r>
            <a:endParaRPr lang="en-GB" b="1" dirty="0">
              <a:solidFill>
                <a:srgbClr val="00A9A9"/>
              </a:solidFill>
              <a:latin typeface="+mn-lt"/>
            </a:endParaRPr>
          </a:p>
        </p:txBody>
      </p:sp>
      <p:sp>
        <p:nvSpPr>
          <p:cNvPr id="10" name="TextBox 9">
            <a:extLst>
              <a:ext uri="{FF2B5EF4-FFF2-40B4-BE49-F238E27FC236}">
                <a16:creationId xmlns:a16="http://schemas.microsoft.com/office/drawing/2014/main" id="{0E2F9D94-867A-4274-821E-EA3E26C5F8F7}"/>
              </a:ext>
            </a:extLst>
          </p:cNvPr>
          <p:cNvSpPr txBox="1"/>
          <p:nvPr/>
        </p:nvSpPr>
        <p:spPr>
          <a:xfrm>
            <a:off x="0" y="1858888"/>
            <a:ext cx="115342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Additional Information for Training Providers</a:t>
            </a:r>
            <a:endParaRPr lang="en-GB" sz="1400" dirty="0">
              <a:ea typeface="+mn-lt"/>
              <a:cs typeface="+mn-lt"/>
            </a:endParaRPr>
          </a:p>
          <a:p>
            <a:pPr lvl="1"/>
            <a:endParaRPr lang="en-GB" sz="1400" dirty="0">
              <a:ea typeface="+mn-lt"/>
              <a:cs typeface="+mn-lt"/>
            </a:endParaRPr>
          </a:p>
          <a:p>
            <a:pPr lvl="1"/>
            <a:r>
              <a:rPr lang="en-GB" sz="1400" dirty="0">
                <a:ea typeface="+mn-lt"/>
                <a:cs typeface="+mn-lt"/>
              </a:rPr>
              <a:t>There are a number of key points which </a:t>
            </a:r>
            <a:r>
              <a:rPr lang="en-GB" sz="1400" b="1" dirty="0">
                <a:ea typeface="+mn-lt"/>
                <a:cs typeface="+mn-lt"/>
              </a:rPr>
              <a:t>Training Providers </a:t>
            </a:r>
            <a:r>
              <a:rPr lang="en-GB" sz="1400" dirty="0">
                <a:ea typeface="+mn-lt"/>
                <a:cs typeface="+mn-lt"/>
              </a:rPr>
              <a:t>should be aware of as part of the wider legislation to support their engagement with schools.</a:t>
            </a:r>
          </a:p>
          <a:p>
            <a:pPr lvl="1"/>
            <a:endParaRPr lang="en-GB" sz="1400" dirty="0">
              <a:ea typeface="+mn-lt"/>
              <a:cs typeface="+mn-lt"/>
            </a:endParaRPr>
          </a:p>
        </p:txBody>
      </p:sp>
      <p:pic>
        <p:nvPicPr>
          <p:cNvPr id="11" name="Picture 10">
            <a:extLst>
              <a:ext uri="{FF2B5EF4-FFF2-40B4-BE49-F238E27FC236}">
                <a16:creationId xmlns:a16="http://schemas.microsoft.com/office/drawing/2014/main" id="{F9B990D5-6664-43F8-ABBE-1CA3711A38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590" y="3074730"/>
            <a:ext cx="537328" cy="537328"/>
          </a:xfrm>
          <a:prstGeom prst="rect">
            <a:avLst/>
          </a:prstGeom>
        </p:spPr>
      </p:pic>
      <p:pic>
        <p:nvPicPr>
          <p:cNvPr id="12" name="Picture 11">
            <a:extLst>
              <a:ext uri="{FF2B5EF4-FFF2-40B4-BE49-F238E27FC236}">
                <a16:creationId xmlns:a16="http://schemas.microsoft.com/office/drawing/2014/main" id="{CE66F14F-2821-448D-9BD0-C4FCE39CDB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08" y="4049057"/>
            <a:ext cx="537328" cy="537328"/>
          </a:xfrm>
          <a:prstGeom prst="rect">
            <a:avLst/>
          </a:prstGeom>
        </p:spPr>
      </p:pic>
      <p:sp>
        <p:nvSpPr>
          <p:cNvPr id="13" name="TextBox 12">
            <a:extLst>
              <a:ext uri="{FF2B5EF4-FFF2-40B4-BE49-F238E27FC236}">
                <a16:creationId xmlns:a16="http://schemas.microsoft.com/office/drawing/2014/main" id="{5315DC30-E586-4B34-B8A9-5D3E042296C9}"/>
              </a:ext>
            </a:extLst>
          </p:cNvPr>
          <p:cNvSpPr txBox="1"/>
          <p:nvPr/>
        </p:nvSpPr>
        <p:spPr>
          <a:xfrm>
            <a:off x="817204" y="3011981"/>
            <a:ext cx="10288612" cy="646331"/>
          </a:xfrm>
          <a:prstGeom prst="rect">
            <a:avLst/>
          </a:prstGeom>
          <a:noFill/>
        </p:spPr>
        <p:txBody>
          <a:bodyPr wrap="square" rtlCol="0">
            <a:spAutoFit/>
          </a:bodyPr>
          <a:lstStyle/>
          <a:p>
            <a:pPr marR="0" lvl="1" algn="l" defTabSz="4572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Feedback will be obtained by the Careers Hub, via the TPA, on any challenges being faced by Training </a:t>
            </a:r>
            <a:r>
              <a:rPr lang="en-GB" dirty="0">
                <a:solidFill>
                  <a:srgbClr val="585857"/>
                </a:solidFill>
                <a:latin typeface="Calibri" panose="020F0502020204030204"/>
                <a:ea typeface="+mn-lt"/>
                <a:cs typeface="Calibri" panose="020F0502020204030204"/>
              </a:rPr>
              <a:t>Providers </a:t>
            </a:r>
            <a:r>
              <a:rPr kumimoji="0" lang="en-GB"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surrounding the delivery of PAL encounters within schools.</a:t>
            </a:r>
          </a:p>
        </p:txBody>
      </p:sp>
      <p:sp>
        <p:nvSpPr>
          <p:cNvPr id="14" name="TextBox 13">
            <a:extLst>
              <a:ext uri="{FF2B5EF4-FFF2-40B4-BE49-F238E27FC236}">
                <a16:creationId xmlns:a16="http://schemas.microsoft.com/office/drawing/2014/main" id="{ED99B664-C8DE-46A3-86F4-E6B9DD33F552}"/>
              </a:ext>
            </a:extLst>
          </p:cNvPr>
          <p:cNvSpPr txBox="1"/>
          <p:nvPr/>
        </p:nvSpPr>
        <p:spPr>
          <a:xfrm>
            <a:off x="838887" y="3986357"/>
            <a:ext cx="10288612" cy="646331"/>
          </a:xfrm>
          <a:prstGeom prst="rect">
            <a:avLst/>
          </a:prstGeom>
          <a:noFill/>
        </p:spPr>
        <p:txBody>
          <a:bodyPr wrap="square" rtlCol="0">
            <a:spAutoFit/>
          </a:bodyPr>
          <a:lstStyle/>
          <a:p>
            <a:pPr lvl="1"/>
            <a:r>
              <a:rPr lang="en-GB" sz="1800" dirty="0">
                <a:ea typeface="+mn-lt"/>
                <a:cs typeface="+mn-lt"/>
              </a:rPr>
              <a:t>Training providers have the right to turn down a request from a school if they do not have the capacity to deliver the requested encounter.  </a:t>
            </a:r>
          </a:p>
        </p:txBody>
      </p:sp>
      <p:pic>
        <p:nvPicPr>
          <p:cNvPr id="15" name="Picture 14">
            <a:extLst>
              <a:ext uri="{FF2B5EF4-FFF2-40B4-BE49-F238E27FC236}">
                <a16:creationId xmlns:a16="http://schemas.microsoft.com/office/drawing/2014/main" id="{52090CB1-FF24-47EF-B536-634C520AA3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08" y="5096933"/>
            <a:ext cx="537328" cy="537328"/>
          </a:xfrm>
          <a:prstGeom prst="rect">
            <a:avLst/>
          </a:prstGeom>
        </p:spPr>
      </p:pic>
      <p:sp>
        <p:nvSpPr>
          <p:cNvPr id="16" name="TextBox 15">
            <a:extLst>
              <a:ext uri="{FF2B5EF4-FFF2-40B4-BE49-F238E27FC236}">
                <a16:creationId xmlns:a16="http://schemas.microsoft.com/office/drawing/2014/main" id="{910D92E8-1B7F-41C9-B08D-68520A148453}"/>
              </a:ext>
            </a:extLst>
          </p:cNvPr>
          <p:cNvSpPr txBox="1"/>
          <p:nvPr/>
        </p:nvSpPr>
        <p:spPr>
          <a:xfrm>
            <a:off x="817204" y="5042431"/>
            <a:ext cx="10288612" cy="923330"/>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Training providers should not turn down a request to deliver an encounter within a school based on the student key </a:t>
            </a:r>
            <a:r>
              <a:rPr lang="en-GB" dirty="0">
                <a:solidFill>
                  <a:srgbClr val="585857"/>
                </a:solidFill>
                <a:latin typeface="Calibri" panose="020F0502020204030204"/>
                <a:ea typeface="+mn-lt"/>
                <a:cs typeface="Calibri" panose="020F0502020204030204"/>
              </a:rPr>
              <a:t>stage / school type / student type </a:t>
            </a:r>
            <a:r>
              <a:rPr kumimoji="0" lang="en-GB" sz="1800" b="0"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they are being asked to deliver to.  E.G. Key Stage 3 students / Middle School / SEND</a:t>
            </a:r>
          </a:p>
        </p:txBody>
      </p:sp>
    </p:spTree>
    <p:extLst>
      <p:ext uri="{BB962C8B-B14F-4D97-AF65-F5344CB8AC3E}">
        <p14:creationId xmlns:p14="http://schemas.microsoft.com/office/powerpoint/2010/main" val="148086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FE65-7A70-4DE9-A68F-E305B87212AC}"/>
              </a:ext>
            </a:extLst>
          </p:cNvPr>
          <p:cNvSpPr>
            <a:spLocks noGrp="1"/>
          </p:cNvSpPr>
          <p:nvPr>
            <p:ph type="title" idx="4294967295"/>
          </p:nvPr>
        </p:nvSpPr>
        <p:spPr>
          <a:xfrm>
            <a:off x="381000" y="295590"/>
            <a:ext cx="10515600" cy="1325563"/>
          </a:xfrm>
        </p:spPr>
        <p:txBody>
          <a:bodyPr/>
          <a:lstStyle/>
          <a:p>
            <a:r>
              <a:rPr lang="en-GB" b="1" dirty="0">
                <a:solidFill>
                  <a:srgbClr val="00A9A9"/>
                </a:solidFill>
                <a:latin typeface="+mn-lt"/>
              </a:rPr>
              <a:t>Creating</a:t>
            </a:r>
            <a:r>
              <a:rPr lang="en-GB" b="1" baseline="0" dirty="0">
                <a:solidFill>
                  <a:srgbClr val="00A9A9"/>
                </a:solidFill>
                <a:latin typeface="+mn-lt"/>
              </a:rPr>
              <a:t> the conditions for success: </a:t>
            </a:r>
            <a:br>
              <a:rPr lang="en-GB" b="1" baseline="0" dirty="0">
                <a:solidFill>
                  <a:srgbClr val="00A9A9"/>
                </a:solidFill>
                <a:latin typeface="+mn-lt"/>
              </a:rPr>
            </a:br>
            <a:r>
              <a:rPr lang="en-GB" b="1" baseline="0" dirty="0">
                <a:solidFill>
                  <a:srgbClr val="00A9A9"/>
                </a:solidFill>
                <a:latin typeface="+mn-lt"/>
              </a:rPr>
              <a:t>Provider Mandate.</a:t>
            </a:r>
            <a:endParaRPr lang="en-GB" b="1" dirty="0">
              <a:solidFill>
                <a:srgbClr val="00A9A9"/>
              </a:solidFill>
              <a:latin typeface="+mn-lt"/>
            </a:endParaRPr>
          </a:p>
        </p:txBody>
      </p:sp>
      <p:sp>
        <p:nvSpPr>
          <p:cNvPr id="10" name="TextBox 9">
            <a:extLst>
              <a:ext uri="{FF2B5EF4-FFF2-40B4-BE49-F238E27FC236}">
                <a16:creationId xmlns:a16="http://schemas.microsoft.com/office/drawing/2014/main" id="{0E2F9D94-867A-4274-821E-EA3E26C5F8F7}"/>
              </a:ext>
            </a:extLst>
          </p:cNvPr>
          <p:cNvSpPr txBox="1"/>
          <p:nvPr/>
        </p:nvSpPr>
        <p:spPr>
          <a:xfrm>
            <a:off x="0" y="1858888"/>
            <a:ext cx="115342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GB" sz="1400" b="1" dirty="0">
                <a:ea typeface="+mn-lt"/>
                <a:cs typeface="+mn-lt"/>
              </a:rPr>
              <a:t>Additional Information for Training Providers</a:t>
            </a:r>
            <a:endParaRPr lang="en-GB" sz="1400" dirty="0">
              <a:ea typeface="+mn-lt"/>
              <a:cs typeface="+mn-lt"/>
            </a:endParaRPr>
          </a:p>
          <a:p>
            <a:pPr lvl="1"/>
            <a:endParaRPr lang="en-GB" sz="1400" dirty="0">
              <a:ea typeface="+mn-lt"/>
              <a:cs typeface="+mn-lt"/>
            </a:endParaRPr>
          </a:p>
          <a:p>
            <a:pPr lvl="1"/>
            <a:r>
              <a:rPr lang="en-GB" sz="1400" dirty="0">
                <a:ea typeface="+mn-lt"/>
                <a:cs typeface="+mn-lt"/>
              </a:rPr>
              <a:t>Using examples of local training providers an individual schools PAL delivery could look something like this during a single academic year:</a:t>
            </a:r>
          </a:p>
          <a:p>
            <a:pPr lvl="1"/>
            <a:endParaRPr lang="en-GB" sz="1400" dirty="0">
              <a:ea typeface="+mn-lt"/>
              <a:cs typeface="+mn-lt"/>
            </a:endParaRPr>
          </a:p>
        </p:txBody>
      </p:sp>
      <p:graphicFrame>
        <p:nvGraphicFramePr>
          <p:cNvPr id="3" name="Table 3">
            <a:extLst>
              <a:ext uri="{FF2B5EF4-FFF2-40B4-BE49-F238E27FC236}">
                <a16:creationId xmlns:a16="http://schemas.microsoft.com/office/drawing/2014/main" id="{DBD3D795-A632-426B-A1B2-5C09123276FE}"/>
              </a:ext>
            </a:extLst>
          </p:cNvPr>
          <p:cNvGraphicFramePr>
            <a:graphicFrameLocks noGrp="1"/>
          </p:cNvGraphicFramePr>
          <p:nvPr>
            <p:extLst>
              <p:ext uri="{D42A27DB-BD31-4B8C-83A1-F6EECF244321}">
                <p14:modId xmlns:p14="http://schemas.microsoft.com/office/powerpoint/2010/main" val="1773175854"/>
              </p:ext>
            </p:extLst>
          </p:nvPr>
        </p:nvGraphicFramePr>
        <p:xfrm>
          <a:off x="381000" y="2812995"/>
          <a:ext cx="8214360" cy="2265392"/>
        </p:xfrm>
        <a:graphic>
          <a:graphicData uri="http://schemas.openxmlformats.org/drawingml/2006/table">
            <a:tbl>
              <a:tblPr firstRow="1" bandRow="1">
                <a:tableStyleId>{5C22544A-7EE6-4342-B048-85BDC9FD1C3A}</a:tableStyleId>
              </a:tblPr>
              <a:tblGrid>
                <a:gridCol w="3332468">
                  <a:extLst>
                    <a:ext uri="{9D8B030D-6E8A-4147-A177-3AD203B41FA5}">
                      <a16:colId xmlns:a16="http://schemas.microsoft.com/office/drawing/2014/main" val="671942844"/>
                    </a:ext>
                  </a:extLst>
                </a:gridCol>
                <a:gridCol w="2521304">
                  <a:extLst>
                    <a:ext uri="{9D8B030D-6E8A-4147-A177-3AD203B41FA5}">
                      <a16:colId xmlns:a16="http://schemas.microsoft.com/office/drawing/2014/main" val="3155219629"/>
                    </a:ext>
                  </a:extLst>
                </a:gridCol>
                <a:gridCol w="2360588">
                  <a:extLst>
                    <a:ext uri="{9D8B030D-6E8A-4147-A177-3AD203B41FA5}">
                      <a16:colId xmlns:a16="http://schemas.microsoft.com/office/drawing/2014/main" val="3560242433"/>
                    </a:ext>
                  </a:extLst>
                </a:gridCol>
              </a:tblGrid>
              <a:tr h="374459">
                <a:tc>
                  <a:txBody>
                    <a:bodyPr/>
                    <a:lstStyle/>
                    <a:p>
                      <a:pPr algn="ctr"/>
                      <a:r>
                        <a:rPr lang="en-GB" sz="1800" b="1" dirty="0">
                          <a:solidFill>
                            <a:schemeClr val="accent5"/>
                          </a:solidFill>
                        </a:rPr>
                        <a:t>PHASE</a:t>
                      </a:r>
                    </a:p>
                  </a:txBody>
                  <a:tcPr anchor="ctr">
                    <a:solidFill>
                      <a:srgbClr val="00A9A9"/>
                    </a:solidFill>
                  </a:tcPr>
                </a:tc>
                <a:tc>
                  <a:txBody>
                    <a:bodyPr/>
                    <a:lstStyle/>
                    <a:p>
                      <a:pPr algn="ctr"/>
                      <a:r>
                        <a:rPr lang="en-GB" sz="1800" b="1" dirty="0">
                          <a:solidFill>
                            <a:schemeClr val="accent5"/>
                          </a:solidFill>
                        </a:rPr>
                        <a:t>Encounter 1</a:t>
                      </a:r>
                    </a:p>
                  </a:txBody>
                  <a:tcPr anchor="ctr">
                    <a:solidFill>
                      <a:srgbClr val="00A9A9"/>
                    </a:solidFill>
                  </a:tcPr>
                </a:tc>
                <a:tc>
                  <a:txBody>
                    <a:bodyPr/>
                    <a:lstStyle/>
                    <a:p>
                      <a:pPr algn="ctr"/>
                      <a:r>
                        <a:rPr lang="en-GB" sz="1800" b="1" dirty="0">
                          <a:solidFill>
                            <a:schemeClr val="accent5"/>
                          </a:solidFill>
                        </a:rPr>
                        <a:t>Encounter 2</a:t>
                      </a:r>
                    </a:p>
                  </a:txBody>
                  <a:tcPr anchor="ctr">
                    <a:solidFill>
                      <a:srgbClr val="00A9A9"/>
                    </a:solidFill>
                  </a:tcPr>
                </a:tc>
                <a:extLst>
                  <a:ext uri="{0D108BD9-81ED-4DB2-BD59-A6C34878D82A}">
                    <a16:rowId xmlns:a16="http://schemas.microsoft.com/office/drawing/2014/main" val="1143051945"/>
                  </a:ext>
                </a:extLst>
              </a:tr>
              <a:tr h="374459">
                <a:tc>
                  <a:txBody>
                    <a:bodyPr/>
                    <a:lstStyle/>
                    <a:p>
                      <a:pPr algn="ctr"/>
                      <a:r>
                        <a:rPr lang="en-GB" sz="1800" b="1" dirty="0"/>
                        <a:t>Phase 1 -Years 8 / 9</a:t>
                      </a:r>
                    </a:p>
                  </a:txBody>
                  <a:tcPr anchor="ctr"/>
                </a:tc>
                <a:tc>
                  <a:txBody>
                    <a:bodyPr/>
                    <a:lstStyle/>
                    <a:p>
                      <a:pPr algn="ctr"/>
                      <a:r>
                        <a:rPr lang="en-GB" sz="1800" b="1" dirty="0"/>
                        <a:t>HOW College</a:t>
                      </a:r>
                    </a:p>
                  </a:txBody>
                  <a:tcPr anchor="ctr"/>
                </a:tc>
                <a:tc>
                  <a:txBody>
                    <a:bodyPr/>
                    <a:lstStyle/>
                    <a:p>
                      <a:pPr algn="ctr"/>
                      <a:r>
                        <a:rPr lang="en-GB" sz="1800" b="1" dirty="0"/>
                        <a:t>HWGTA</a:t>
                      </a:r>
                    </a:p>
                  </a:txBody>
                  <a:tcPr anchor="ctr"/>
                </a:tc>
                <a:extLst>
                  <a:ext uri="{0D108BD9-81ED-4DB2-BD59-A6C34878D82A}">
                    <a16:rowId xmlns:a16="http://schemas.microsoft.com/office/drawing/2014/main" val="2150076920"/>
                  </a:ext>
                </a:extLst>
              </a:tr>
              <a:tr h="156647">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extLst>
                  <a:ext uri="{0D108BD9-81ED-4DB2-BD59-A6C34878D82A}">
                    <a16:rowId xmlns:a16="http://schemas.microsoft.com/office/drawing/2014/main" val="2840057623"/>
                  </a:ext>
                </a:extLst>
              </a:tr>
              <a:tr h="415727">
                <a:tc>
                  <a:txBody>
                    <a:bodyPr/>
                    <a:lstStyle/>
                    <a:p>
                      <a:pPr algn="ctr"/>
                      <a:r>
                        <a:rPr lang="en-GB" sz="1800" b="1" dirty="0"/>
                        <a:t>Phase 2 - Year 10 / 11</a:t>
                      </a:r>
                    </a:p>
                  </a:txBody>
                  <a:tcPr anchor="ctr"/>
                </a:tc>
                <a:tc>
                  <a:txBody>
                    <a:bodyPr/>
                    <a:lstStyle/>
                    <a:p>
                      <a:pPr algn="ctr"/>
                      <a:r>
                        <a:rPr lang="en-GB" sz="1800" b="1" dirty="0"/>
                        <a:t>MGTS</a:t>
                      </a:r>
                    </a:p>
                  </a:txBody>
                  <a:tcPr anchor="ctr"/>
                </a:tc>
                <a:tc>
                  <a:txBody>
                    <a:bodyPr/>
                    <a:lstStyle/>
                    <a:p>
                      <a:pPr algn="ctr"/>
                      <a:r>
                        <a:rPr lang="en-GB" sz="1800" b="1" dirty="0"/>
                        <a:t>HOW College</a:t>
                      </a:r>
                    </a:p>
                  </a:txBody>
                  <a:tcPr anchor="ctr"/>
                </a:tc>
                <a:extLst>
                  <a:ext uri="{0D108BD9-81ED-4DB2-BD59-A6C34878D82A}">
                    <a16:rowId xmlns:a16="http://schemas.microsoft.com/office/drawing/2014/main" val="2335243851"/>
                  </a:ext>
                </a:extLst>
              </a:tr>
              <a:tr h="153180">
                <a:tc>
                  <a:txBody>
                    <a:bodyPr/>
                    <a:lstStyle/>
                    <a:p>
                      <a:pPr algn="ctr"/>
                      <a:endParaRPr lang="en-GB" sz="800" b="1" dirty="0"/>
                    </a:p>
                  </a:txBody>
                  <a:tcPr anchor="ctr"/>
                </a:tc>
                <a:tc>
                  <a:txBody>
                    <a:bodyPr/>
                    <a:lstStyle/>
                    <a:p>
                      <a:pPr algn="ctr"/>
                      <a:endParaRPr lang="en-GB" sz="800" b="1" dirty="0"/>
                    </a:p>
                  </a:txBody>
                  <a:tcPr anchor="ctr"/>
                </a:tc>
                <a:tc>
                  <a:txBody>
                    <a:bodyPr/>
                    <a:lstStyle/>
                    <a:p>
                      <a:pPr algn="ctr"/>
                      <a:endParaRPr lang="en-GB" sz="800" b="1" dirty="0"/>
                    </a:p>
                  </a:txBody>
                  <a:tcPr anchor="ctr"/>
                </a:tc>
                <a:extLst>
                  <a:ext uri="{0D108BD9-81ED-4DB2-BD59-A6C34878D82A}">
                    <a16:rowId xmlns:a16="http://schemas.microsoft.com/office/drawing/2014/main" val="1316423881"/>
                  </a:ext>
                </a:extLst>
              </a:tr>
              <a:tr h="674027">
                <a:tc>
                  <a:txBody>
                    <a:bodyPr/>
                    <a:lstStyle/>
                    <a:p>
                      <a:pPr algn="ctr"/>
                      <a:r>
                        <a:rPr lang="en-GB" sz="1800" b="1" dirty="0"/>
                        <a:t>Phase 3 - Years 12/13</a:t>
                      </a:r>
                    </a:p>
                  </a:txBody>
                  <a:tcPr anchor="ctr"/>
                </a:tc>
                <a:tc>
                  <a:txBody>
                    <a:bodyPr/>
                    <a:lstStyle/>
                    <a:p>
                      <a:pPr algn="ctr"/>
                      <a:r>
                        <a:rPr lang="en-GB" sz="1800" b="1" dirty="0"/>
                        <a:t>Kidderminster College</a:t>
                      </a:r>
                    </a:p>
                  </a:txBody>
                  <a:tcPr anchor="ctr"/>
                </a:tc>
                <a:tc>
                  <a:txBody>
                    <a:bodyPr/>
                    <a:lstStyle/>
                    <a:p>
                      <a:pPr algn="ctr"/>
                      <a:r>
                        <a:rPr lang="en-GB" sz="1800" b="1" dirty="0"/>
                        <a:t>TDM</a:t>
                      </a:r>
                    </a:p>
                  </a:txBody>
                  <a:tcPr anchor="ctr"/>
                </a:tc>
                <a:extLst>
                  <a:ext uri="{0D108BD9-81ED-4DB2-BD59-A6C34878D82A}">
                    <a16:rowId xmlns:a16="http://schemas.microsoft.com/office/drawing/2014/main" val="1484368701"/>
                  </a:ext>
                </a:extLst>
              </a:tr>
            </a:tbl>
          </a:graphicData>
        </a:graphic>
      </p:graphicFrame>
      <p:sp>
        <p:nvSpPr>
          <p:cNvPr id="4" name="TextBox 3">
            <a:extLst>
              <a:ext uri="{FF2B5EF4-FFF2-40B4-BE49-F238E27FC236}">
                <a16:creationId xmlns:a16="http://schemas.microsoft.com/office/drawing/2014/main" id="{B9A1E7BC-153D-49E1-9379-ED43F59CB763}"/>
              </a:ext>
            </a:extLst>
          </p:cNvPr>
          <p:cNvSpPr txBox="1"/>
          <p:nvPr/>
        </p:nvSpPr>
        <p:spPr>
          <a:xfrm>
            <a:off x="8671560" y="3099105"/>
            <a:ext cx="3139440" cy="2031325"/>
          </a:xfrm>
          <a:prstGeom prst="rect">
            <a:avLst/>
          </a:prstGeom>
          <a:noFill/>
        </p:spPr>
        <p:txBody>
          <a:bodyPr wrap="square" rtlCol="0">
            <a:spAutoFit/>
          </a:bodyPr>
          <a:lstStyle/>
          <a:p>
            <a:r>
              <a:rPr lang="en-GB" b="1" dirty="0"/>
              <a:t>Phases 1 &amp; 2 </a:t>
            </a:r>
            <a:r>
              <a:rPr lang="en-GB" dirty="0"/>
              <a:t>– Mandatory for ALL Registered Students to attend</a:t>
            </a:r>
          </a:p>
          <a:p>
            <a:endParaRPr lang="en-GB" b="1" dirty="0"/>
          </a:p>
          <a:p>
            <a:r>
              <a:rPr lang="en-GB" b="1" dirty="0"/>
              <a:t>Phase 3 </a:t>
            </a:r>
            <a:r>
              <a:rPr lang="en-GB" dirty="0"/>
              <a:t>– Mandatory for school to offer but NOT mandatory for students to attend</a:t>
            </a:r>
          </a:p>
        </p:txBody>
      </p:sp>
      <p:sp>
        <p:nvSpPr>
          <p:cNvPr id="7" name="TextBox 6">
            <a:extLst>
              <a:ext uri="{FF2B5EF4-FFF2-40B4-BE49-F238E27FC236}">
                <a16:creationId xmlns:a16="http://schemas.microsoft.com/office/drawing/2014/main" id="{F27A6669-A1BB-4684-B938-DC58AEFFDBF8}"/>
              </a:ext>
            </a:extLst>
          </p:cNvPr>
          <p:cNvSpPr txBox="1"/>
          <p:nvPr/>
        </p:nvSpPr>
        <p:spPr>
          <a:xfrm>
            <a:off x="0" y="5364497"/>
            <a:ext cx="115342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GB" sz="1400" dirty="0">
              <a:ea typeface="+mn-lt"/>
              <a:cs typeface="+mn-lt"/>
            </a:endParaRPr>
          </a:p>
          <a:p>
            <a:pPr lvl="1"/>
            <a:r>
              <a:rPr lang="en-GB" sz="1400" dirty="0">
                <a:ea typeface="+mn-lt"/>
                <a:cs typeface="+mn-lt"/>
              </a:rPr>
              <a:t>Schools will have the option to offer more than the minimum of 2 x encounters per phase should they wish to ensure ALL registered students receive the required encounters or provide encounters based on student interest. </a:t>
            </a:r>
          </a:p>
          <a:p>
            <a:pPr lvl="1"/>
            <a:endParaRPr lang="en-GB" sz="1400" dirty="0">
              <a:ea typeface="+mn-lt"/>
              <a:cs typeface="+mn-lt"/>
            </a:endParaRPr>
          </a:p>
        </p:txBody>
      </p:sp>
    </p:spTree>
    <p:extLst>
      <p:ext uri="{BB962C8B-B14F-4D97-AF65-F5344CB8AC3E}">
        <p14:creationId xmlns:p14="http://schemas.microsoft.com/office/powerpoint/2010/main" val="384905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3220-B713-8F6A-11E8-F99B37404F42}"/>
              </a:ext>
            </a:extLst>
          </p:cNvPr>
          <p:cNvSpPr>
            <a:spLocks noGrp="1"/>
          </p:cNvSpPr>
          <p:nvPr>
            <p:ph type="ctrTitle"/>
          </p:nvPr>
        </p:nvSpPr>
        <p:spPr>
          <a:xfrm>
            <a:off x="1524000" y="1687847"/>
            <a:ext cx="9144000" cy="1140413"/>
          </a:xfrm>
        </p:spPr>
        <p:txBody>
          <a:bodyPr/>
          <a:lstStyle/>
          <a:p>
            <a:r>
              <a:rPr lang="en-GB" dirty="0">
                <a:ea typeface="Calibri Light"/>
                <a:cs typeface="Calibri Light"/>
              </a:rPr>
              <a:t>Our local delivery plan</a:t>
            </a:r>
            <a:endParaRPr lang="en-GB" dirty="0"/>
          </a:p>
        </p:txBody>
      </p:sp>
      <p:pic>
        <p:nvPicPr>
          <p:cNvPr id="4" name="Picture 3">
            <a:extLst>
              <a:ext uri="{FF2B5EF4-FFF2-40B4-BE49-F238E27FC236}">
                <a16:creationId xmlns:a16="http://schemas.microsoft.com/office/drawing/2014/main" id="{6C4440DC-A275-DDFA-2591-18DC61487711}"/>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r="60969" b="52523"/>
          <a:stretch/>
        </p:blipFill>
        <p:spPr>
          <a:xfrm rot="5400000">
            <a:off x="292097" y="3894138"/>
            <a:ext cx="2671767" cy="3255962"/>
          </a:xfrm>
          <a:prstGeom prst="rect">
            <a:avLst/>
          </a:prstGeom>
        </p:spPr>
      </p:pic>
      <p:pic>
        <p:nvPicPr>
          <p:cNvPr id="5" name="Picture 4">
            <a:extLst>
              <a:ext uri="{FF2B5EF4-FFF2-40B4-BE49-F238E27FC236}">
                <a16:creationId xmlns:a16="http://schemas.microsoft.com/office/drawing/2014/main" id="{376E7A31-82B5-B2D1-CDA4-29A099756D29}"/>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37426"/>
          <a:stretch/>
        </p:blipFill>
        <p:spPr>
          <a:xfrm rot="5400000">
            <a:off x="9972458" y="3939958"/>
            <a:ext cx="2730500" cy="1708584"/>
          </a:xfrm>
          <a:prstGeom prst="rect">
            <a:avLst/>
          </a:prstGeom>
        </p:spPr>
      </p:pic>
      <p:pic>
        <p:nvPicPr>
          <p:cNvPr id="6" name="Picture 5" descr="Inspiring Worcestershire Logo">
            <a:extLst>
              <a:ext uri="{FF2B5EF4-FFF2-40B4-BE49-F238E27FC236}">
                <a16:creationId xmlns:a16="http://schemas.microsoft.com/office/drawing/2014/main" id="{2688D04E-6372-4FE1-940F-0B3052F610F3}"/>
              </a:ext>
            </a:extLst>
          </p:cNvPr>
          <p:cNvPicPr>
            <a:picLocks noChangeAspect="1"/>
          </p:cNvPicPr>
          <p:nvPr/>
        </p:nvPicPr>
        <p:blipFill>
          <a:blip r:embed="rId4"/>
          <a:stretch>
            <a:fillRect/>
          </a:stretch>
        </p:blipFill>
        <p:spPr>
          <a:xfrm>
            <a:off x="971660" y="4283075"/>
            <a:ext cx="4124325" cy="1876425"/>
          </a:xfrm>
          <a:prstGeom prst="rect">
            <a:avLst/>
          </a:prstGeom>
        </p:spPr>
      </p:pic>
      <p:pic>
        <p:nvPicPr>
          <p:cNvPr id="7" name="Picture 6" descr="Worcestershire Training Providers Association CIC Logo">
            <a:extLst>
              <a:ext uri="{FF2B5EF4-FFF2-40B4-BE49-F238E27FC236}">
                <a16:creationId xmlns:a16="http://schemas.microsoft.com/office/drawing/2014/main" id="{CFF9782B-5575-44C6-B7BC-8D52D1856AC8}"/>
              </a:ext>
            </a:extLst>
          </p:cNvPr>
          <p:cNvPicPr>
            <a:picLocks noChangeAspect="1"/>
          </p:cNvPicPr>
          <p:nvPr/>
        </p:nvPicPr>
        <p:blipFill>
          <a:blip r:embed="rId5"/>
          <a:stretch>
            <a:fillRect/>
          </a:stretch>
        </p:blipFill>
        <p:spPr>
          <a:xfrm>
            <a:off x="6231878" y="4344505"/>
            <a:ext cx="4609669" cy="1651295"/>
          </a:xfrm>
          <a:prstGeom prst="rect">
            <a:avLst/>
          </a:prstGeom>
        </p:spPr>
      </p:pic>
    </p:spTree>
    <p:extLst>
      <p:ext uri="{BB962C8B-B14F-4D97-AF65-F5344CB8AC3E}">
        <p14:creationId xmlns:p14="http://schemas.microsoft.com/office/powerpoint/2010/main" val="158533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3220-B713-8F6A-11E8-F99B37404F42}"/>
              </a:ext>
            </a:extLst>
          </p:cNvPr>
          <p:cNvSpPr>
            <a:spLocks noGrp="1"/>
          </p:cNvSpPr>
          <p:nvPr>
            <p:ph type="ctrTitle"/>
          </p:nvPr>
        </p:nvSpPr>
        <p:spPr>
          <a:xfrm>
            <a:off x="1463198" y="1039393"/>
            <a:ext cx="9144000" cy="1140413"/>
          </a:xfrm>
        </p:spPr>
        <p:txBody>
          <a:bodyPr/>
          <a:lstStyle/>
          <a:p>
            <a:r>
              <a:rPr lang="en-GB" dirty="0">
                <a:ea typeface="Calibri Light"/>
                <a:cs typeface="Calibri Light"/>
              </a:rPr>
              <a:t>Agreed Actions</a:t>
            </a:r>
            <a:endParaRPr lang="en-GB" dirty="0"/>
          </a:p>
        </p:txBody>
      </p:sp>
      <p:pic>
        <p:nvPicPr>
          <p:cNvPr id="4" name="Picture 3">
            <a:extLst>
              <a:ext uri="{FF2B5EF4-FFF2-40B4-BE49-F238E27FC236}">
                <a16:creationId xmlns:a16="http://schemas.microsoft.com/office/drawing/2014/main" id="{6C4440DC-A275-DDFA-2591-18DC61487711}"/>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r="60969" b="52523"/>
          <a:stretch/>
        </p:blipFill>
        <p:spPr>
          <a:xfrm rot="5400000">
            <a:off x="292097" y="3894138"/>
            <a:ext cx="2671767" cy="3255962"/>
          </a:xfrm>
          <a:prstGeom prst="rect">
            <a:avLst/>
          </a:prstGeom>
        </p:spPr>
      </p:pic>
      <p:pic>
        <p:nvPicPr>
          <p:cNvPr id="5" name="Picture 4">
            <a:extLst>
              <a:ext uri="{FF2B5EF4-FFF2-40B4-BE49-F238E27FC236}">
                <a16:creationId xmlns:a16="http://schemas.microsoft.com/office/drawing/2014/main" id="{376E7A31-82B5-B2D1-CDA4-29A099756D29}"/>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37426"/>
          <a:stretch/>
        </p:blipFill>
        <p:spPr>
          <a:xfrm rot="5400000">
            <a:off x="9972458" y="3939958"/>
            <a:ext cx="2730500" cy="1708584"/>
          </a:xfrm>
          <a:prstGeom prst="rect">
            <a:avLst/>
          </a:prstGeom>
        </p:spPr>
      </p:pic>
      <p:pic>
        <p:nvPicPr>
          <p:cNvPr id="6" name="Picture 5" descr="Inspiring Worcestershire Logo">
            <a:extLst>
              <a:ext uri="{FF2B5EF4-FFF2-40B4-BE49-F238E27FC236}">
                <a16:creationId xmlns:a16="http://schemas.microsoft.com/office/drawing/2014/main" id="{2688D04E-6372-4FE1-940F-0B3052F610F3}"/>
              </a:ext>
            </a:extLst>
          </p:cNvPr>
          <p:cNvPicPr>
            <a:picLocks noChangeAspect="1"/>
          </p:cNvPicPr>
          <p:nvPr/>
        </p:nvPicPr>
        <p:blipFill>
          <a:blip r:embed="rId4"/>
          <a:stretch>
            <a:fillRect/>
          </a:stretch>
        </p:blipFill>
        <p:spPr>
          <a:xfrm>
            <a:off x="2903299" y="2398153"/>
            <a:ext cx="6385402" cy="2905136"/>
          </a:xfrm>
          <a:prstGeom prst="rect">
            <a:avLst/>
          </a:prstGeom>
        </p:spPr>
      </p:pic>
    </p:spTree>
    <p:extLst>
      <p:ext uri="{BB962C8B-B14F-4D97-AF65-F5344CB8AC3E}">
        <p14:creationId xmlns:p14="http://schemas.microsoft.com/office/powerpoint/2010/main" val="218640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4" name="Title 3">
            <a:extLst>
              <a:ext uri="{FF2B5EF4-FFF2-40B4-BE49-F238E27FC236}">
                <a16:creationId xmlns:a16="http://schemas.microsoft.com/office/drawing/2014/main" id="{1EFBFAC7-05C5-48C1-82C6-ED74CAE909F9}"/>
              </a:ext>
            </a:extLst>
          </p:cNvPr>
          <p:cNvSpPr>
            <a:spLocks noGrp="1"/>
          </p:cNvSpPr>
          <p:nvPr>
            <p:ph type="ctrTitle"/>
          </p:nvPr>
        </p:nvSpPr>
        <p:spPr>
          <a:xfrm>
            <a:off x="1524000" y="854991"/>
            <a:ext cx="9144000" cy="1127163"/>
          </a:xfrm>
        </p:spPr>
        <p:txBody>
          <a:bodyPr>
            <a:normAutofit/>
          </a:bodyPr>
          <a:lstStyle/>
          <a:p>
            <a:r>
              <a:rPr lang="en-GB" sz="4000" b="1" dirty="0">
                <a:latin typeface="+mn-lt"/>
              </a:rPr>
              <a:t>Information</a:t>
            </a:r>
            <a:r>
              <a:rPr lang="en-GB" sz="4000" b="1" baseline="0" dirty="0">
                <a:latin typeface="+mn-lt"/>
              </a:rPr>
              <a:t> for Training Providers </a:t>
            </a:r>
            <a:endParaRPr lang="en-GB" sz="4000" b="1" dirty="0">
              <a:latin typeface="+mn-lt"/>
            </a:endParaRPr>
          </a:p>
        </p:txBody>
      </p:sp>
      <p:sp>
        <p:nvSpPr>
          <p:cNvPr id="3" name="TextBox 2">
            <a:extLst>
              <a:ext uri="{FF2B5EF4-FFF2-40B4-BE49-F238E27FC236}">
                <a16:creationId xmlns:a16="http://schemas.microsoft.com/office/drawing/2014/main" id="{1F81CDCD-706A-4E0C-BC95-9A059C0E835E}"/>
              </a:ext>
            </a:extLst>
          </p:cNvPr>
          <p:cNvSpPr txBox="1"/>
          <p:nvPr/>
        </p:nvSpPr>
        <p:spPr>
          <a:xfrm>
            <a:off x="693718" y="2614893"/>
            <a:ext cx="4495800" cy="267765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Develop a </a:t>
            </a:r>
            <a:r>
              <a:rPr lang="en-GB" sz="2800" dirty="0">
                <a:solidFill>
                  <a:prstClr val="black"/>
                </a:solidFill>
                <a:latin typeface="Calibri" panose="020F0502020204030204"/>
              </a:rPr>
              <a:t>web page on the hubs Skills 4 Worcestershire website which provides direct links to each hub member schools Provider Access Policy.</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Inspiring Worcestershire Provider Access Legislation Web Page design.">
            <a:extLst>
              <a:ext uri="{FF2B5EF4-FFF2-40B4-BE49-F238E27FC236}">
                <a16:creationId xmlns:a16="http://schemas.microsoft.com/office/drawing/2014/main" id="{AF9D460D-4581-4845-BAA7-2E921C1D7A2E}"/>
              </a:ext>
            </a:extLst>
          </p:cNvPr>
          <p:cNvPicPr>
            <a:picLocks noChangeAspect="1"/>
          </p:cNvPicPr>
          <p:nvPr/>
        </p:nvPicPr>
        <p:blipFill>
          <a:blip r:embed="rId3"/>
          <a:stretch>
            <a:fillRect/>
          </a:stretch>
        </p:blipFill>
        <p:spPr>
          <a:xfrm>
            <a:off x="5986579" y="1982154"/>
            <a:ext cx="5789178" cy="3950017"/>
          </a:xfrm>
          <a:prstGeom prst="rect">
            <a:avLst/>
          </a:prstGeom>
        </p:spPr>
      </p:pic>
    </p:spTree>
    <p:extLst>
      <p:ext uri="{BB962C8B-B14F-4D97-AF65-F5344CB8AC3E}">
        <p14:creationId xmlns:p14="http://schemas.microsoft.com/office/powerpoint/2010/main" val="215607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3" name="Title 2">
            <a:extLst>
              <a:ext uri="{FF2B5EF4-FFF2-40B4-BE49-F238E27FC236}">
                <a16:creationId xmlns:a16="http://schemas.microsoft.com/office/drawing/2014/main" id="{27CC6312-5284-4485-B6B4-3548850016EE}"/>
              </a:ext>
            </a:extLst>
          </p:cNvPr>
          <p:cNvSpPr>
            <a:spLocks noGrp="1"/>
          </p:cNvSpPr>
          <p:nvPr>
            <p:ph type="ctrTitle"/>
          </p:nvPr>
        </p:nvSpPr>
        <p:spPr>
          <a:xfrm>
            <a:off x="1828800" y="311698"/>
            <a:ext cx="9144000" cy="1232928"/>
          </a:xfrm>
        </p:spPr>
        <p:txBody>
          <a:bodyPr>
            <a:normAutofit/>
          </a:bodyPr>
          <a:lstStyle/>
          <a:p>
            <a:r>
              <a:rPr lang="en-GB" sz="4400" b="1" dirty="0">
                <a:latin typeface="+mn-lt"/>
              </a:rPr>
              <a:t>Document for Schools</a:t>
            </a:r>
          </a:p>
        </p:txBody>
      </p:sp>
      <p:sp>
        <p:nvSpPr>
          <p:cNvPr id="8" name="TextBox 7">
            <a:extLst>
              <a:ext uri="{FF2B5EF4-FFF2-40B4-BE49-F238E27FC236}">
                <a16:creationId xmlns:a16="http://schemas.microsoft.com/office/drawing/2014/main" id="{2B9BBBFE-B9B9-42FF-8BD3-E3551E8A562B}"/>
              </a:ext>
            </a:extLst>
          </p:cNvPr>
          <p:cNvSpPr txBox="1"/>
          <p:nvPr/>
        </p:nvSpPr>
        <p:spPr>
          <a:xfrm>
            <a:off x="715617" y="2600538"/>
            <a:ext cx="4252623" cy="3108543"/>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Development</a:t>
            </a:r>
            <a:r>
              <a:rPr lang="en-GB" sz="2800" dirty="0">
                <a:solidFill>
                  <a:prstClr val="black"/>
                </a:solidFill>
                <a:latin typeface="Calibri" panose="020F0502020204030204"/>
              </a:rPr>
              <a:t> of a directory which provides Schools with an overview of the individual training provider offers and contact details</a:t>
            </a:r>
          </a:p>
          <a:p>
            <a:pPr marR="0" lvl="0" algn="l" defTabSz="4572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Release Date: TBC</a:t>
            </a:r>
          </a:p>
        </p:txBody>
      </p:sp>
      <p:pic>
        <p:nvPicPr>
          <p:cNvPr id="4" name="Picture 3">
            <a:extLst>
              <a:ext uri="{FF2B5EF4-FFF2-40B4-BE49-F238E27FC236}">
                <a16:creationId xmlns:a16="http://schemas.microsoft.com/office/drawing/2014/main" id="{072ED2FE-BADC-4831-A877-E594E16182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52160" y="1806466"/>
            <a:ext cx="5793246" cy="4123372"/>
          </a:xfrm>
          <a:prstGeom prst="rect">
            <a:avLst/>
          </a:prstGeom>
        </p:spPr>
      </p:pic>
    </p:spTree>
    <p:extLst>
      <p:ext uri="{BB962C8B-B14F-4D97-AF65-F5344CB8AC3E}">
        <p14:creationId xmlns:p14="http://schemas.microsoft.com/office/powerpoint/2010/main" val="2937041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4" name="Title 3">
            <a:extLst>
              <a:ext uri="{FF2B5EF4-FFF2-40B4-BE49-F238E27FC236}">
                <a16:creationId xmlns:a16="http://schemas.microsoft.com/office/drawing/2014/main" id="{13B924AA-0496-4294-B9F5-CBC70EA94B01}"/>
              </a:ext>
            </a:extLst>
          </p:cNvPr>
          <p:cNvSpPr>
            <a:spLocks noGrp="1"/>
          </p:cNvSpPr>
          <p:nvPr>
            <p:ph type="ctrTitle"/>
          </p:nvPr>
        </p:nvSpPr>
        <p:spPr>
          <a:xfrm>
            <a:off x="1524000" y="638745"/>
            <a:ext cx="9144000" cy="1068864"/>
          </a:xfrm>
        </p:spPr>
        <p:txBody>
          <a:bodyPr/>
          <a:lstStyle/>
          <a:p>
            <a:r>
              <a:rPr lang="en-GB" sz="4400" b="1" dirty="0">
                <a:latin typeface="+mn-lt"/>
              </a:rPr>
              <a:t>Feedback</a:t>
            </a:r>
            <a:r>
              <a:rPr lang="en-GB" dirty="0"/>
              <a:t> </a:t>
            </a:r>
          </a:p>
        </p:txBody>
      </p:sp>
      <p:sp>
        <p:nvSpPr>
          <p:cNvPr id="10" name="TextBox 9">
            <a:extLst>
              <a:ext uri="{FF2B5EF4-FFF2-40B4-BE49-F238E27FC236}">
                <a16:creationId xmlns:a16="http://schemas.microsoft.com/office/drawing/2014/main" id="{C8A4192B-BF3C-402A-9BD8-41969A4DB74D}"/>
              </a:ext>
            </a:extLst>
          </p:cNvPr>
          <p:cNvSpPr txBox="1"/>
          <p:nvPr/>
        </p:nvSpPr>
        <p:spPr>
          <a:xfrm>
            <a:off x="6179894" y="1654580"/>
            <a:ext cx="5442263" cy="181588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 Careers Hub will look to develop mechanisms to capture and collate feedback on PAL encounters delivered within schools.</a:t>
            </a:r>
          </a:p>
        </p:txBody>
      </p:sp>
      <p:sp>
        <p:nvSpPr>
          <p:cNvPr id="11" name="TextBox 10">
            <a:extLst>
              <a:ext uri="{FF2B5EF4-FFF2-40B4-BE49-F238E27FC236}">
                <a16:creationId xmlns:a16="http://schemas.microsoft.com/office/drawing/2014/main" id="{D7D40096-0B42-4DA3-A73C-B6C1AEA80C65}"/>
              </a:ext>
            </a:extLst>
          </p:cNvPr>
          <p:cNvSpPr txBox="1"/>
          <p:nvPr/>
        </p:nvSpPr>
        <p:spPr>
          <a:xfrm>
            <a:off x="259080" y="3627328"/>
            <a:ext cx="11125199" cy="2246769"/>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Potential options – </a:t>
            </a:r>
            <a:br>
              <a:rPr lang="en-GB" sz="2800" dirty="0">
                <a:solidFill>
                  <a:prstClr val="black"/>
                </a:solidFill>
                <a:latin typeface="Calibri" panose="020F0502020204030204"/>
              </a:rPr>
            </a:br>
            <a:r>
              <a:rPr lang="en-GB" sz="2800" dirty="0">
                <a:solidFill>
                  <a:prstClr val="black"/>
                </a:solidFill>
                <a:latin typeface="Calibri" panose="020F0502020204030204"/>
              </a:rPr>
              <a:t>1) Creation of process to capture feedback from schools on their ability to delivery PAL encounters and any gaps in local delivery opportunities.</a:t>
            </a:r>
            <a:b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2) Create mechanism, through TPA, to capture feedback on the challenges providers may face while delivery PAL encounters within schools.</a:t>
            </a:r>
          </a:p>
        </p:txBody>
      </p:sp>
      <p:pic>
        <p:nvPicPr>
          <p:cNvPr id="3" name="Picture 2">
            <a:extLst>
              <a:ext uri="{FF2B5EF4-FFF2-40B4-BE49-F238E27FC236}">
                <a16:creationId xmlns:a16="http://schemas.microsoft.com/office/drawing/2014/main" id="{4C60A6CC-97CD-4AF5-8F7B-9301897AD5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5616" y="1696042"/>
            <a:ext cx="5106064" cy="1732958"/>
          </a:xfrm>
          <a:prstGeom prst="rect">
            <a:avLst/>
          </a:prstGeom>
        </p:spPr>
      </p:pic>
    </p:spTree>
    <p:extLst>
      <p:ext uri="{BB962C8B-B14F-4D97-AF65-F5344CB8AC3E}">
        <p14:creationId xmlns:p14="http://schemas.microsoft.com/office/powerpoint/2010/main" val="352681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197223"/>
            <a:ext cx="12192000" cy="6934200"/>
          </a:xfrm>
          <a:prstGeom prst="rect">
            <a:avLst/>
          </a:prstGeom>
        </p:spPr>
      </p:pic>
      <p:pic>
        <p:nvPicPr>
          <p:cNvPr id="4" name="Picture 3">
            <a:extLst>
              <a:ext uri="{FF2B5EF4-FFF2-40B4-BE49-F238E27FC236}">
                <a16:creationId xmlns:a16="http://schemas.microsoft.com/office/drawing/2014/main" id="{462AFC5B-46EE-4D4E-BF01-26FC35B16B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5795" y="1693841"/>
            <a:ext cx="6166485" cy="1968818"/>
          </a:xfrm>
          <a:prstGeom prst="rect">
            <a:avLst/>
          </a:prstGeom>
        </p:spPr>
      </p:pic>
      <p:sp>
        <p:nvSpPr>
          <p:cNvPr id="3" name="Title 2">
            <a:extLst>
              <a:ext uri="{FF2B5EF4-FFF2-40B4-BE49-F238E27FC236}">
                <a16:creationId xmlns:a16="http://schemas.microsoft.com/office/drawing/2014/main" id="{2151F9DE-EBDA-4EED-8138-F90BB0707134}"/>
              </a:ext>
            </a:extLst>
          </p:cNvPr>
          <p:cNvSpPr>
            <a:spLocks noGrp="1"/>
          </p:cNvSpPr>
          <p:nvPr>
            <p:ph type="ctrTitle"/>
          </p:nvPr>
        </p:nvSpPr>
        <p:spPr>
          <a:xfrm>
            <a:off x="1738256" y="371266"/>
            <a:ext cx="9144000" cy="1322575"/>
          </a:xfrm>
        </p:spPr>
        <p:txBody>
          <a:bodyPr>
            <a:normAutofit/>
          </a:bodyPr>
          <a:lstStyle/>
          <a:p>
            <a:r>
              <a:rPr lang="en-GB" sz="4400" b="1" dirty="0">
                <a:latin typeface="+mn-lt"/>
              </a:rPr>
              <a:t>Monitoring</a:t>
            </a:r>
            <a:r>
              <a:rPr lang="en-GB" sz="4400" b="1" baseline="0" dirty="0">
                <a:latin typeface="+mn-lt"/>
              </a:rPr>
              <a:t> Delivery</a:t>
            </a:r>
            <a:endParaRPr lang="en-GB" sz="4400" b="1" dirty="0">
              <a:latin typeface="+mn-lt"/>
            </a:endParaRPr>
          </a:p>
        </p:txBody>
      </p:sp>
      <p:sp>
        <p:nvSpPr>
          <p:cNvPr id="10" name="TextBox 9">
            <a:extLst>
              <a:ext uri="{FF2B5EF4-FFF2-40B4-BE49-F238E27FC236}">
                <a16:creationId xmlns:a16="http://schemas.microsoft.com/office/drawing/2014/main" id="{C8A4192B-BF3C-402A-9BD8-41969A4DB74D}"/>
              </a:ext>
            </a:extLst>
          </p:cNvPr>
          <p:cNvSpPr txBox="1"/>
          <p:nvPr/>
        </p:nvSpPr>
        <p:spPr>
          <a:xfrm>
            <a:off x="7450528" y="1696042"/>
            <a:ext cx="3918512" cy="181588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Local CEC delivery team will continue to meet with school Careers Leads twice per term</a:t>
            </a:r>
          </a:p>
        </p:txBody>
      </p:sp>
      <p:sp>
        <p:nvSpPr>
          <p:cNvPr id="11" name="TextBox 10">
            <a:extLst>
              <a:ext uri="{FF2B5EF4-FFF2-40B4-BE49-F238E27FC236}">
                <a16:creationId xmlns:a16="http://schemas.microsoft.com/office/drawing/2014/main" id="{D7D40096-0B42-4DA3-A73C-B6C1AEA80C65}"/>
              </a:ext>
            </a:extLst>
          </p:cNvPr>
          <p:cNvSpPr txBox="1"/>
          <p:nvPr/>
        </p:nvSpPr>
        <p:spPr>
          <a:xfrm>
            <a:off x="365760" y="3963830"/>
            <a:ext cx="11125199" cy="267765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half termly meeting will discuss / support any planned careers activity which will include any PAL related encounters being delivered.</a:t>
            </a:r>
            <a:b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2</a:t>
            </a:r>
            <a:r>
              <a:rPr lang="en-GB" sz="2800" baseline="30000" dirty="0">
                <a:solidFill>
                  <a:prstClr val="black"/>
                </a:solidFill>
                <a:latin typeface="Calibri" panose="020F0502020204030204"/>
              </a:rPr>
              <a:t>nd</a:t>
            </a:r>
            <a:r>
              <a:rPr lang="en-GB" sz="2800" dirty="0">
                <a:solidFill>
                  <a:prstClr val="black"/>
                </a:solidFill>
                <a:latin typeface="Calibri" panose="020F0502020204030204"/>
              </a:rPr>
              <a:t> half termly meeting will discuss any actual delivery which has been undertaken, update via Compass or Compass+ and collate feedback and evidence to meet compliance.</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44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3" name="Title 2">
            <a:extLst>
              <a:ext uri="{FF2B5EF4-FFF2-40B4-BE49-F238E27FC236}">
                <a16:creationId xmlns:a16="http://schemas.microsoft.com/office/drawing/2014/main" id="{93B97C99-0C01-4F4C-A6F2-9ADA4DE1AE25}"/>
              </a:ext>
            </a:extLst>
          </p:cNvPr>
          <p:cNvSpPr>
            <a:spLocks noGrp="1"/>
          </p:cNvSpPr>
          <p:nvPr>
            <p:ph type="ctrTitle"/>
          </p:nvPr>
        </p:nvSpPr>
        <p:spPr>
          <a:xfrm>
            <a:off x="2047295" y="543663"/>
            <a:ext cx="10137158" cy="1089492"/>
          </a:xfrm>
        </p:spPr>
        <p:txBody>
          <a:bodyPr>
            <a:normAutofit/>
          </a:bodyPr>
          <a:lstStyle/>
          <a:p>
            <a:r>
              <a:rPr lang="en-GB" sz="4000" b="1" dirty="0">
                <a:latin typeface="+mn-lt"/>
              </a:rPr>
              <a:t>PAL Related Enquiries</a:t>
            </a:r>
            <a:r>
              <a:rPr lang="en-GB" sz="4000" b="1" baseline="0" dirty="0">
                <a:latin typeface="+mn-lt"/>
              </a:rPr>
              <a:t> / Issues</a:t>
            </a:r>
            <a:endParaRPr lang="en-GB" sz="4000" b="1" dirty="0">
              <a:latin typeface="+mn-lt"/>
            </a:endParaRPr>
          </a:p>
        </p:txBody>
      </p:sp>
      <p:sp>
        <p:nvSpPr>
          <p:cNvPr id="10" name="TextBox 9">
            <a:extLst>
              <a:ext uri="{FF2B5EF4-FFF2-40B4-BE49-F238E27FC236}">
                <a16:creationId xmlns:a16="http://schemas.microsoft.com/office/drawing/2014/main" id="{C8A4192B-BF3C-402A-9BD8-41969A4DB74D}"/>
              </a:ext>
            </a:extLst>
          </p:cNvPr>
          <p:cNvSpPr txBox="1"/>
          <p:nvPr/>
        </p:nvSpPr>
        <p:spPr>
          <a:xfrm>
            <a:off x="530842" y="1810702"/>
            <a:ext cx="5448226" cy="440120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A direct PAL related email address will be set up and manned by the local hub delivery team to support any enquiries or concerns.</a:t>
            </a:r>
            <a:br>
              <a:rPr lang="en-GB" sz="2800" dirty="0">
                <a:solidFill>
                  <a:prstClr val="black"/>
                </a:solidFill>
                <a:latin typeface="Calibri" panose="020F0502020204030204"/>
              </a:rPr>
            </a:br>
            <a:br>
              <a:rPr lang="en-GB" sz="2800" dirty="0">
                <a:solidFill>
                  <a:prstClr val="black"/>
                </a:solidFill>
                <a:latin typeface="Calibri" panose="020F0502020204030204"/>
              </a:rPr>
            </a:br>
            <a:r>
              <a:rPr lang="en-GB" sz="2800" dirty="0">
                <a:solidFill>
                  <a:prstClr val="black"/>
                </a:solidFill>
                <a:latin typeface="Calibri" panose="020F0502020204030204"/>
              </a:rPr>
              <a:t>This will also meet the requirement to provide providers from outside of Worcestershire with the mechanism to enquire about local delivery opportunities and link with the TPA.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16AED7B-E001-4B85-A56C-41A04BB676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7980" y="1810703"/>
            <a:ext cx="5042655" cy="4401204"/>
          </a:xfrm>
          <a:prstGeom prst="rect">
            <a:avLst/>
          </a:prstGeom>
        </p:spPr>
      </p:pic>
    </p:spTree>
    <p:extLst>
      <p:ext uri="{BB962C8B-B14F-4D97-AF65-F5344CB8AC3E}">
        <p14:creationId xmlns:p14="http://schemas.microsoft.com/office/powerpoint/2010/main" val="141978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FC877-0529-6647-9BDC-A86E03B83A9C}"/>
              </a:ext>
            </a:extLst>
          </p:cNvPr>
          <p:cNvSpPr txBox="1">
            <a:spLocks/>
          </p:cNvSpPr>
          <p:nvPr/>
        </p:nvSpPr>
        <p:spPr>
          <a:xfrm>
            <a:off x="542219" y="1318497"/>
            <a:ext cx="10811581" cy="482512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To ensure the provider access legislation is implemented in a meaningful way by schools we have tied it in with our narrative on promoting all pathways.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9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Promoting all pathways enables Careers Leaders and key staff to ensure that young people and parents &amp; carers are supported to develop knowledge and understanding of all available routes at key transition points, allowing young people to make informed and equitable choices about their next step.</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provider access legislation builds on Benchmark 7 and adds new specific requirements for schools. It is a key mechanism to further help learners understand and take-up, not just apprenticeships, but wider technical education options such as T-Levels and Higher Technical Qualifications.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For schools already promoting all pathways well and delivering strongly on Benchmark 7, the provider access legislation will not be a big change for them. For others it will be a trigger for reconsidering their approach and ensuring providers representing a range of pathways are included in their careers programme.</a:t>
            </a:r>
          </a:p>
          <a:p>
            <a:pPr marL="228600" marR="0" lvl="0" indent="-228600" algn="l" defTabSz="914400" rtl="0" eaLnBrk="1" fontAlgn="auto" latinLnBrk="0" hangingPunct="1">
              <a:lnSpc>
                <a:spcPct val="10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srgbClr val="585857"/>
              </a:solidFill>
              <a:effectLst/>
              <a:uLnTx/>
              <a:uFillTx/>
              <a:latin typeface="Calibri"/>
              <a:ea typeface="Lato"/>
              <a:cs typeface="Calibri"/>
            </a:endParaRPr>
          </a:p>
          <a:p>
            <a:pPr marL="228600" marR="0" lvl="0" indent="-228600" algn="l" defTabSz="914400" rtl="0" eaLnBrk="1" fontAlgn="auto" latinLnBrk="0" hangingPunct="1">
              <a:lnSpc>
                <a:spcPct val="10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srgbClr val="585857"/>
              </a:solidFill>
              <a:effectLst/>
              <a:uLnTx/>
              <a:uFillTx/>
              <a:latin typeface="Calibri"/>
              <a:ea typeface="Lato"/>
              <a:cs typeface="Calibri"/>
            </a:endParaRPr>
          </a:p>
        </p:txBody>
      </p:sp>
      <p:sp>
        <p:nvSpPr>
          <p:cNvPr id="2" name="Title 1">
            <a:extLst>
              <a:ext uri="{FF2B5EF4-FFF2-40B4-BE49-F238E27FC236}">
                <a16:creationId xmlns:a16="http://schemas.microsoft.com/office/drawing/2014/main" id="{E9F31635-C557-49CB-9DBF-9596CD8E6250}"/>
              </a:ext>
            </a:extLst>
          </p:cNvPr>
          <p:cNvSpPr>
            <a:spLocks noGrp="1"/>
          </p:cNvSpPr>
          <p:nvPr>
            <p:ph type="title" idx="4294967295"/>
          </p:nvPr>
        </p:nvSpPr>
        <p:spPr>
          <a:xfrm>
            <a:off x="542219" y="51593"/>
            <a:ext cx="10515600" cy="1325563"/>
          </a:xfrm>
        </p:spPr>
        <p:txBody>
          <a:bodyPr/>
          <a:lstStyle/>
          <a:p>
            <a:r>
              <a:rPr lang="en-GB" b="1" dirty="0">
                <a:solidFill>
                  <a:srgbClr val="00A9A9"/>
                </a:solidFill>
                <a:latin typeface="+mn-lt"/>
              </a:rPr>
              <a:t>PAL in Context</a:t>
            </a:r>
          </a:p>
        </p:txBody>
      </p:sp>
    </p:spTree>
    <p:extLst>
      <p:ext uri="{BB962C8B-B14F-4D97-AF65-F5344CB8AC3E}">
        <p14:creationId xmlns:p14="http://schemas.microsoft.com/office/powerpoint/2010/main" val="262512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10" name="TextBox 9">
            <a:extLst>
              <a:ext uri="{FF2B5EF4-FFF2-40B4-BE49-F238E27FC236}">
                <a16:creationId xmlns:a16="http://schemas.microsoft.com/office/drawing/2014/main" id="{C8A4192B-BF3C-402A-9BD8-41969A4DB74D}"/>
              </a:ext>
            </a:extLst>
          </p:cNvPr>
          <p:cNvSpPr txBox="1"/>
          <p:nvPr/>
        </p:nvSpPr>
        <p:spPr>
          <a:xfrm>
            <a:off x="487680" y="1595021"/>
            <a:ext cx="7604760" cy="483209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Schools will continue to own the data generated by their Compass evaluation submissions.   Individual school data can NOT be shared outside of the CEC and the local delivery team.</a:t>
            </a:r>
          </a:p>
          <a:p>
            <a:pPr marR="0" lvl="0" algn="l" defTabSz="457200" rtl="0" eaLnBrk="1" fontAlgn="auto" latinLnBrk="0" hangingPunct="1">
              <a:lnSpc>
                <a:spcPct val="100000"/>
              </a:lnSpc>
              <a:spcBef>
                <a:spcPts val="0"/>
              </a:spcBef>
              <a:spcAft>
                <a:spcPts val="0"/>
              </a:spcAft>
              <a:buClrTx/>
              <a:buSzTx/>
              <a:tabLst/>
              <a:defRPr/>
            </a:pPr>
            <a:endParaRPr lang="en-GB" sz="1400"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However, a collation of individual school data can be used to provide a picture of PAL performance across ALL hub member schools which will demonstrate activity taking place across Worcestershire.</a:t>
            </a:r>
          </a:p>
          <a:p>
            <a:pPr marR="0" lvl="0" algn="l" defTabSz="457200" rtl="0" eaLnBrk="1" fontAlgn="auto" latinLnBrk="0" hangingPunct="1">
              <a:lnSpc>
                <a:spcPct val="100000"/>
              </a:lnSpc>
              <a:spcBef>
                <a:spcPts val="0"/>
              </a:spcBef>
              <a:spcAft>
                <a:spcPts val="0"/>
              </a:spcAft>
              <a:buClrTx/>
              <a:buSzTx/>
              <a:tabLst/>
              <a:defRPr/>
            </a:pPr>
            <a:endParaRPr lang="en-GB" sz="1400"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These reports will be collated on a termly basis.</a:t>
            </a:r>
          </a:p>
        </p:txBody>
      </p:sp>
      <p:pic>
        <p:nvPicPr>
          <p:cNvPr id="3" name="Picture 2">
            <a:extLst>
              <a:ext uri="{FF2B5EF4-FFF2-40B4-BE49-F238E27FC236}">
                <a16:creationId xmlns:a16="http://schemas.microsoft.com/office/drawing/2014/main" id="{60D5CD4A-70D7-47FC-AAEC-8F5D3C832B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2573" y="1508434"/>
            <a:ext cx="3049584" cy="4832091"/>
          </a:xfrm>
          <a:prstGeom prst="rect">
            <a:avLst/>
          </a:prstGeom>
        </p:spPr>
      </p:pic>
      <p:sp>
        <p:nvSpPr>
          <p:cNvPr id="4" name="Title 3">
            <a:extLst>
              <a:ext uri="{FF2B5EF4-FFF2-40B4-BE49-F238E27FC236}">
                <a16:creationId xmlns:a16="http://schemas.microsoft.com/office/drawing/2014/main" id="{0FA257EE-BB33-444E-BF88-4CC54E75A6C8}"/>
              </a:ext>
            </a:extLst>
          </p:cNvPr>
          <p:cNvSpPr>
            <a:spLocks noGrp="1"/>
          </p:cNvSpPr>
          <p:nvPr>
            <p:ph type="ctrTitle"/>
          </p:nvPr>
        </p:nvSpPr>
        <p:spPr>
          <a:xfrm>
            <a:off x="1524000" y="824084"/>
            <a:ext cx="9144000" cy="773300"/>
          </a:xfrm>
        </p:spPr>
        <p:txBody>
          <a:bodyPr>
            <a:normAutofit/>
          </a:bodyPr>
          <a:lstStyle/>
          <a:p>
            <a:r>
              <a:rPr lang="en-GB" sz="4000" b="1" dirty="0">
                <a:latin typeface="+mn-lt"/>
              </a:rPr>
              <a:t>Performance</a:t>
            </a:r>
            <a:r>
              <a:rPr lang="en-GB" sz="4000" b="1" baseline="0" dirty="0">
                <a:latin typeface="+mn-lt"/>
              </a:rPr>
              <a:t> Updates</a:t>
            </a:r>
            <a:endParaRPr lang="en-GB" sz="4000" b="1" dirty="0">
              <a:latin typeface="+mn-lt"/>
            </a:endParaRPr>
          </a:p>
        </p:txBody>
      </p:sp>
    </p:spTree>
    <p:extLst>
      <p:ext uri="{BB962C8B-B14F-4D97-AF65-F5344CB8AC3E}">
        <p14:creationId xmlns:p14="http://schemas.microsoft.com/office/powerpoint/2010/main" val="248372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3220-B713-8F6A-11E8-F99B37404F42}"/>
              </a:ext>
            </a:extLst>
          </p:cNvPr>
          <p:cNvSpPr>
            <a:spLocks noGrp="1"/>
          </p:cNvSpPr>
          <p:nvPr>
            <p:ph type="ctrTitle"/>
          </p:nvPr>
        </p:nvSpPr>
        <p:spPr>
          <a:xfrm>
            <a:off x="1463198" y="1039393"/>
            <a:ext cx="9144000" cy="1140413"/>
          </a:xfrm>
        </p:spPr>
        <p:txBody>
          <a:bodyPr/>
          <a:lstStyle/>
          <a:p>
            <a:r>
              <a:rPr lang="en-GB" dirty="0">
                <a:ea typeface="Calibri Light"/>
                <a:cs typeface="Calibri Light"/>
              </a:rPr>
              <a:t>Agreed Actions…</a:t>
            </a:r>
            <a:endParaRPr lang="en-GB" dirty="0"/>
          </a:p>
        </p:txBody>
      </p:sp>
      <p:pic>
        <p:nvPicPr>
          <p:cNvPr id="4" name="Picture 3">
            <a:extLst>
              <a:ext uri="{FF2B5EF4-FFF2-40B4-BE49-F238E27FC236}">
                <a16:creationId xmlns:a16="http://schemas.microsoft.com/office/drawing/2014/main" id="{6C4440DC-A275-DDFA-2591-18DC61487711}"/>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r="60969" b="52523"/>
          <a:stretch/>
        </p:blipFill>
        <p:spPr>
          <a:xfrm rot="5400000">
            <a:off x="292097" y="3894138"/>
            <a:ext cx="2671767" cy="3255962"/>
          </a:xfrm>
          <a:prstGeom prst="rect">
            <a:avLst/>
          </a:prstGeom>
        </p:spPr>
      </p:pic>
      <p:pic>
        <p:nvPicPr>
          <p:cNvPr id="5" name="Picture 4">
            <a:extLst>
              <a:ext uri="{FF2B5EF4-FFF2-40B4-BE49-F238E27FC236}">
                <a16:creationId xmlns:a16="http://schemas.microsoft.com/office/drawing/2014/main" id="{376E7A31-82B5-B2D1-CDA4-29A099756D29}"/>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37426"/>
          <a:stretch/>
        </p:blipFill>
        <p:spPr>
          <a:xfrm rot="5400000">
            <a:off x="9972458" y="3939958"/>
            <a:ext cx="2730500" cy="1708584"/>
          </a:xfrm>
          <a:prstGeom prst="rect">
            <a:avLst/>
          </a:prstGeom>
        </p:spPr>
      </p:pic>
      <p:pic>
        <p:nvPicPr>
          <p:cNvPr id="3" name="Picture 2" descr="Worcestershire Training Providers Association CIC logo">
            <a:extLst>
              <a:ext uri="{FF2B5EF4-FFF2-40B4-BE49-F238E27FC236}">
                <a16:creationId xmlns:a16="http://schemas.microsoft.com/office/drawing/2014/main" id="{B1E66987-4B77-4323-B005-495A0A5734CC}"/>
              </a:ext>
            </a:extLst>
          </p:cNvPr>
          <p:cNvPicPr>
            <a:picLocks noChangeAspect="1"/>
          </p:cNvPicPr>
          <p:nvPr/>
        </p:nvPicPr>
        <p:blipFill>
          <a:blip r:embed="rId4"/>
          <a:stretch>
            <a:fillRect/>
          </a:stretch>
        </p:blipFill>
        <p:spPr>
          <a:xfrm>
            <a:off x="2788920" y="2541655"/>
            <a:ext cx="6614160" cy="2370949"/>
          </a:xfrm>
          <a:prstGeom prst="rect">
            <a:avLst/>
          </a:prstGeom>
        </p:spPr>
      </p:pic>
    </p:spTree>
    <p:extLst>
      <p:ext uri="{BB962C8B-B14F-4D97-AF65-F5344CB8AC3E}">
        <p14:creationId xmlns:p14="http://schemas.microsoft.com/office/powerpoint/2010/main" val="36128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79486"/>
            <a:ext cx="12192000" cy="6934200"/>
          </a:xfrm>
          <a:prstGeom prst="rect">
            <a:avLst/>
          </a:prstGeom>
        </p:spPr>
      </p:pic>
      <p:sp>
        <p:nvSpPr>
          <p:cNvPr id="7" name="Title 6">
            <a:extLst>
              <a:ext uri="{FF2B5EF4-FFF2-40B4-BE49-F238E27FC236}">
                <a16:creationId xmlns:a16="http://schemas.microsoft.com/office/drawing/2014/main" id="{04DF005D-5641-4479-BF5D-BB64D94B6414}"/>
              </a:ext>
            </a:extLst>
          </p:cNvPr>
          <p:cNvSpPr>
            <a:spLocks noGrp="1"/>
          </p:cNvSpPr>
          <p:nvPr>
            <p:ph type="ctrTitle"/>
          </p:nvPr>
        </p:nvSpPr>
        <p:spPr>
          <a:xfrm>
            <a:off x="2411837" y="1086731"/>
            <a:ext cx="9144000" cy="584776"/>
          </a:xfrm>
        </p:spPr>
        <p:txBody>
          <a:bodyPr>
            <a:normAutofit fontScale="90000"/>
          </a:bodyPr>
          <a:lstStyle/>
          <a:p>
            <a:r>
              <a:rPr lang="en-GB" sz="4400" b="1" dirty="0">
                <a:latin typeface="+mn-lt"/>
              </a:rPr>
              <a:t>Training Provider</a:t>
            </a:r>
            <a:r>
              <a:rPr lang="en-GB" sz="4400" b="1" baseline="0" dirty="0">
                <a:latin typeface="+mn-lt"/>
              </a:rPr>
              <a:t> Association</a:t>
            </a:r>
            <a:endParaRPr lang="en-GB" sz="4400" b="1" dirty="0">
              <a:latin typeface="+mn-lt"/>
            </a:endParaRPr>
          </a:p>
        </p:txBody>
      </p:sp>
      <p:sp>
        <p:nvSpPr>
          <p:cNvPr id="3" name="TextBox 2">
            <a:extLst>
              <a:ext uri="{FF2B5EF4-FFF2-40B4-BE49-F238E27FC236}">
                <a16:creationId xmlns:a16="http://schemas.microsoft.com/office/drawing/2014/main" id="{1F81CDCD-706A-4E0C-BC95-9A059C0E835E}"/>
              </a:ext>
            </a:extLst>
          </p:cNvPr>
          <p:cNvSpPr txBox="1"/>
          <p:nvPr/>
        </p:nvSpPr>
        <p:spPr>
          <a:xfrm>
            <a:off x="741068" y="1770120"/>
            <a:ext cx="4807922" cy="440120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The TPA will work directly with the Inspiring Worcestershire Careers Hub to obtain details of TPA members PAL activity offers.</a:t>
            </a:r>
          </a:p>
          <a:p>
            <a:pPr marR="0" lvl="0" algn="l" defTabSz="4572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These activities will then be shared directly with schools via the Training Provider Offer of Support Document.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6CC74E8-D820-4330-BAF5-AC3E9F18D8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2511" y="1770120"/>
            <a:ext cx="5273326" cy="2116080"/>
          </a:xfrm>
          <a:prstGeom prst="rect">
            <a:avLst/>
          </a:prstGeom>
        </p:spPr>
      </p:pic>
      <p:sp>
        <p:nvSpPr>
          <p:cNvPr id="4" name="TextBox 3">
            <a:extLst>
              <a:ext uri="{FF2B5EF4-FFF2-40B4-BE49-F238E27FC236}">
                <a16:creationId xmlns:a16="http://schemas.microsoft.com/office/drawing/2014/main" id="{C2D6570E-D265-4B97-945C-E29DC1A5F3DF}"/>
              </a:ext>
            </a:extLst>
          </p:cNvPr>
          <p:cNvSpPr txBox="1"/>
          <p:nvPr/>
        </p:nvSpPr>
        <p:spPr>
          <a:xfrm>
            <a:off x="6122634" y="4500925"/>
            <a:ext cx="5593080" cy="1384995"/>
          </a:xfrm>
          <a:prstGeom prst="rect">
            <a:avLst/>
          </a:prstGeom>
          <a:noFill/>
        </p:spPr>
        <p:txBody>
          <a:bodyPr wrap="square" rtlCol="0">
            <a:spAutoFit/>
          </a:bodyPr>
          <a:lstStyle/>
          <a:p>
            <a:r>
              <a:rPr lang="en-GB" sz="2800" dirty="0">
                <a:solidFill>
                  <a:prstClr val="black"/>
                </a:solidFill>
                <a:latin typeface="Calibri" panose="020F0502020204030204"/>
              </a:rPr>
              <a:t>The TPA w</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ill monitor and review activity offers of support on a regular basis.</a:t>
            </a:r>
            <a:endParaRPr lang="en-GB" dirty="0"/>
          </a:p>
        </p:txBody>
      </p:sp>
    </p:spTree>
    <p:extLst>
      <p:ext uri="{BB962C8B-B14F-4D97-AF65-F5344CB8AC3E}">
        <p14:creationId xmlns:p14="http://schemas.microsoft.com/office/powerpoint/2010/main" val="108087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6" name="Title 5">
            <a:extLst>
              <a:ext uri="{FF2B5EF4-FFF2-40B4-BE49-F238E27FC236}">
                <a16:creationId xmlns:a16="http://schemas.microsoft.com/office/drawing/2014/main" id="{1A7EB523-35C1-4826-B4AB-70D2FB2F44E5}"/>
              </a:ext>
            </a:extLst>
          </p:cNvPr>
          <p:cNvSpPr>
            <a:spLocks noGrp="1"/>
          </p:cNvSpPr>
          <p:nvPr>
            <p:ph type="ctrTitle"/>
          </p:nvPr>
        </p:nvSpPr>
        <p:spPr>
          <a:xfrm>
            <a:off x="1524000" y="1443842"/>
            <a:ext cx="9144000" cy="748834"/>
          </a:xfrm>
        </p:spPr>
        <p:txBody>
          <a:bodyPr>
            <a:normAutofit/>
          </a:bodyPr>
          <a:lstStyle/>
          <a:p>
            <a:r>
              <a:rPr lang="en-GB" sz="3600" b="1" dirty="0">
                <a:latin typeface="+mn-lt"/>
              </a:rPr>
              <a:t>Worcestershire Apprenticeships</a:t>
            </a:r>
          </a:p>
        </p:txBody>
      </p:sp>
      <p:sp>
        <p:nvSpPr>
          <p:cNvPr id="3" name="TextBox 2">
            <a:extLst>
              <a:ext uri="{FF2B5EF4-FFF2-40B4-BE49-F238E27FC236}">
                <a16:creationId xmlns:a16="http://schemas.microsoft.com/office/drawing/2014/main" id="{1F81CDCD-706A-4E0C-BC95-9A059C0E835E}"/>
              </a:ext>
            </a:extLst>
          </p:cNvPr>
          <p:cNvSpPr txBox="1"/>
          <p:nvPr/>
        </p:nvSpPr>
        <p:spPr>
          <a:xfrm>
            <a:off x="830878" y="2305615"/>
            <a:ext cx="4807922" cy="3108543"/>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On behalf of the TPA the Worcestershire Apprenticeships delivery team will develop a PAL activity offer which will help plug any gaps in delivery offered by the TPA across the 3 x delivery phases.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38258E4-A948-4F1C-9E6B-207E87DD2A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62131" y="2454140"/>
            <a:ext cx="4667250" cy="1905210"/>
          </a:xfrm>
          <a:prstGeom prst="rect">
            <a:avLst/>
          </a:prstGeom>
        </p:spPr>
      </p:pic>
    </p:spTree>
    <p:extLst>
      <p:ext uri="{BB962C8B-B14F-4D97-AF65-F5344CB8AC3E}">
        <p14:creationId xmlns:p14="http://schemas.microsoft.com/office/powerpoint/2010/main" val="312285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547" y="0"/>
            <a:ext cx="12192000" cy="6934200"/>
          </a:xfrm>
          <a:prstGeom prst="rect">
            <a:avLst/>
          </a:prstGeom>
        </p:spPr>
      </p:pic>
      <p:sp>
        <p:nvSpPr>
          <p:cNvPr id="4" name="Title 3">
            <a:extLst>
              <a:ext uri="{FF2B5EF4-FFF2-40B4-BE49-F238E27FC236}">
                <a16:creationId xmlns:a16="http://schemas.microsoft.com/office/drawing/2014/main" id="{44688121-56F6-4A16-9B71-00C5B294CB91}"/>
              </a:ext>
            </a:extLst>
          </p:cNvPr>
          <p:cNvSpPr>
            <a:spLocks noGrp="1"/>
          </p:cNvSpPr>
          <p:nvPr>
            <p:ph type="ctrTitle"/>
          </p:nvPr>
        </p:nvSpPr>
        <p:spPr>
          <a:xfrm>
            <a:off x="1524000" y="1195931"/>
            <a:ext cx="9144000" cy="730904"/>
          </a:xfrm>
        </p:spPr>
        <p:txBody>
          <a:bodyPr>
            <a:normAutofit/>
          </a:bodyPr>
          <a:lstStyle/>
          <a:p>
            <a:r>
              <a:rPr lang="en-GB" sz="3800" b="1" dirty="0">
                <a:latin typeface="+mn-lt"/>
              </a:rPr>
              <a:t>Training Provider Association…</a:t>
            </a:r>
          </a:p>
        </p:txBody>
      </p:sp>
      <p:sp>
        <p:nvSpPr>
          <p:cNvPr id="3" name="TextBox 2">
            <a:extLst>
              <a:ext uri="{FF2B5EF4-FFF2-40B4-BE49-F238E27FC236}">
                <a16:creationId xmlns:a16="http://schemas.microsoft.com/office/drawing/2014/main" id="{1F81CDCD-706A-4E0C-BC95-9A059C0E835E}"/>
              </a:ext>
            </a:extLst>
          </p:cNvPr>
          <p:cNvSpPr txBox="1"/>
          <p:nvPr/>
        </p:nvSpPr>
        <p:spPr>
          <a:xfrm>
            <a:off x="562105" y="2188074"/>
            <a:ext cx="4807922" cy="3108543"/>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The TPA will work directly with the Inspiring Worcestershire Careers Hub to develop a mechanism to capture and share feedback from Training Providers on the challenges TP’s are facing.</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Worcestershire Training Providers Association CIC logo.">
            <a:extLst>
              <a:ext uri="{FF2B5EF4-FFF2-40B4-BE49-F238E27FC236}">
                <a16:creationId xmlns:a16="http://schemas.microsoft.com/office/drawing/2014/main" id="{D6CC74E8-D820-4330-BAF5-AC3E9F18D8D2}"/>
              </a:ext>
            </a:extLst>
          </p:cNvPr>
          <p:cNvPicPr>
            <a:picLocks noChangeAspect="1"/>
          </p:cNvPicPr>
          <p:nvPr/>
        </p:nvPicPr>
        <p:blipFill>
          <a:blip r:embed="rId3"/>
          <a:stretch>
            <a:fillRect/>
          </a:stretch>
        </p:blipFill>
        <p:spPr>
          <a:xfrm>
            <a:off x="6103547" y="1757978"/>
            <a:ext cx="5273326" cy="1890621"/>
          </a:xfrm>
          <a:prstGeom prst="rect">
            <a:avLst/>
          </a:prstGeom>
        </p:spPr>
      </p:pic>
      <p:sp>
        <p:nvSpPr>
          <p:cNvPr id="9" name="TextBox 8">
            <a:extLst>
              <a:ext uri="{FF2B5EF4-FFF2-40B4-BE49-F238E27FC236}">
                <a16:creationId xmlns:a16="http://schemas.microsoft.com/office/drawing/2014/main" id="{F28924B4-0DFF-4424-B786-CD0559A85D07}"/>
              </a:ext>
            </a:extLst>
          </p:cNvPr>
          <p:cNvSpPr txBox="1"/>
          <p:nvPr/>
        </p:nvSpPr>
        <p:spPr>
          <a:xfrm>
            <a:off x="6282510" y="3938159"/>
            <a:ext cx="5273326" cy="2246769"/>
          </a:xfrm>
          <a:prstGeom prst="rect">
            <a:avLst/>
          </a:prstGeom>
          <a:noFill/>
        </p:spPr>
        <p:txBody>
          <a:bodyPr wrap="square" rtlCol="0">
            <a:spAutoFit/>
          </a:bodyPr>
          <a:lstStyle/>
          <a:p>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 TPA Management will share details of any school related issues highlighted by TPA members with the Inspiring Worcestershire Careers Hub delivery team.</a:t>
            </a:r>
            <a:endParaRPr lang="en-GB" dirty="0"/>
          </a:p>
        </p:txBody>
      </p:sp>
    </p:spTree>
    <p:extLst>
      <p:ext uri="{BB962C8B-B14F-4D97-AF65-F5344CB8AC3E}">
        <p14:creationId xmlns:p14="http://schemas.microsoft.com/office/powerpoint/2010/main" val="42146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FFEB2-8D73-CD47-A371-5159628BCFF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547" y="0"/>
            <a:ext cx="12192000" cy="6934200"/>
          </a:xfrm>
          <a:prstGeom prst="rect">
            <a:avLst/>
          </a:prstGeom>
        </p:spPr>
      </p:pic>
      <p:sp>
        <p:nvSpPr>
          <p:cNvPr id="4" name="Title 3">
            <a:extLst>
              <a:ext uri="{FF2B5EF4-FFF2-40B4-BE49-F238E27FC236}">
                <a16:creationId xmlns:a16="http://schemas.microsoft.com/office/drawing/2014/main" id="{04D3D2BB-B4BF-443A-9CBA-170981AF0E3F}"/>
              </a:ext>
            </a:extLst>
          </p:cNvPr>
          <p:cNvSpPr>
            <a:spLocks noGrp="1"/>
          </p:cNvSpPr>
          <p:nvPr>
            <p:ph type="ctrTitle"/>
          </p:nvPr>
        </p:nvSpPr>
        <p:spPr>
          <a:xfrm>
            <a:off x="1710512" y="1375583"/>
            <a:ext cx="9144000" cy="685645"/>
          </a:xfrm>
        </p:spPr>
        <p:txBody>
          <a:bodyPr>
            <a:normAutofit/>
          </a:bodyPr>
          <a:lstStyle/>
          <a:p>
            <a:r>
              <a:rPr lang="en-GB" sz="3600" b="1" dirty="0">
                <a:latin typeface="+mn-lt"/>
              </a:rPr>
              <a:t>Training</a:t>
            </a:r>
            <a:r>
              <a:rPr lang="en-GB" sz="3600" b="1" baseline="0" dirty="0">
                <a:latin typeface="+mn-lt"/>
              </a:rPr>
              <a:t> Provider Association..</a:t>
            </a:r>
            <a:endParaRPr lang="en-GB" sz="3600" b="1" dirty="0">
              <a:latin typeface="+mn-lt"/>
            </a:endParaRPr>
          </a:p>
        </p:txBody>
      </p:sp>
      <p:sp>
        <p:nvSpPr>
          <p:cNvPr id="3" name="TextBox 2">
            <a:extLst>
              <a:ext uri="{FF2B5EF4-FFF2-40B4-BE49-F238E27FC236}">
                <a16:creationId xmlns:a16="http://schemas.microsoft.com/office/drawing/2014/main" id="{1F81CDCD-706A-4E0C-BC95-9A059C0E835E}"/>
              </a:ext>
            </a:extLst>
          </p:cNvPr>
          <p:cNvSpPr txBox="1"/>
          <p:nvPr/>
        </p:nvSpPr>
        <p:spPr>
          <a:xfrm>
            <a:off x="830877" y="2600620"/>
            <a:ext cx="5078613" cy="3108543"/>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GB" sz="2800" dirty="0">
                <a:solidFill>
                  <a:prstClr val="black"/>
                </a:solidFill>
                <a:latin typeface="Calibri" panose="020F0502020204030204"/>
              </a:rPr>
              <a:t>The TPA management will become the point of contact best placed to share, discuss and resolve any PAL related issues which are made by hub member schools which relate to their members</a:t>
            </a:r>
          </a:p>
        </p:txBody>
      </p:sp>
      <p:pic>
        <p:nvPicPr>
          <p:cNvPr id="6" name="Picture 5" descr="Worcestershire Training Providers Association CIC logo.">
            <a:extLst>
              <a:ext uri="{FF2B5EF4-FFF2-40B4-BE49-F238E27FC236}">
                <a16:creationId xmlns:a16="http://schemas.microsoft.com/office/drawing/2014/main" id="{D6CC74E8-D820-4330-BAF5-AC3E9F18D8D2}"/>
              </a:ext>
            </a:extLst>
          </p:cNvPr>
          <p:cNvPicPr>
            <a:picLocks noChangeAspect="1"/>
          </p:cNvPicPr>
          <p:nvPr/>
        </p:nvPicPr>
        <p:blipFill>
          <a:blip r:embed="rId4"/>
          <a:stretch>
            <a:fillRect/>
          </a:stretch>
        </p:blipFill>
        <p:spPr>
          <a:xfrm>
            <a:off x="6282512" y="2824318"/>
            <a:ext cx="5273326" cy="1890621"/>
          </a:xfrm>
          <a:prstGeom prst="rect">
            <a:avLst/>
          </a:prstGeom>
        </p:spPr>
      </p:pic>
    </p:spTree>
    <p:extLst>
      <p:ext uri="{BB962C8B-B14F-4D97-AF65-F5344CB8AC3E}">
        <p14:creationId xmlns:p14="http://schemas.microsoft.com/office/powerpoint/2010/main" val="378145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A01F-21BE-4505-8FE6-B5A45DF607C3}"/>
              </a:ext>
            </a:extLst>
          </p:cNvPr>
          <p:cNvSpPr>
            <a:spLocks noGrp="1"/>
          </p:cNvSpPr>
          <p:nvPr>
            <p:ph type="title" idx="4294967295"/>
          </p:nvPr>
        </p:nvSpPr>
        <p:spPr>
          <a:xfrm>
            <a:off x="272718" y="215153"/>
            <a:ext cx="10515600" cy="1325563"/>
          </a:xfrm>
        </p:spPr>
        <p:txBody>
          <a:bodyPr/>
          <a:lstStyle/>
          <a:p>
            <a:r>
              <a:rPr lang="en-GB" b="1" dirty="0">
                <a:solidFill>
                  <a:srgbClr val="00A9A9"/>
                </a:solidFill>
                <a:latin typeface="+mn-lt"/>
              </a:rPr>
              <a:t>The role of the CEC and the Careers Hub…</a:t>
            </a:r>
          </a:p>
        </p:txBody>
      </p:sp>
      <p:sp>
        <p:nvSpPr>
          <p:cNvPr id="8" name="Text Placeholder 2">
            <a:extLst>
              <a:ext uri="{FF2B5EF4-FFF2-40B4-BE49-F238E27FC236}">
                <a16:creationId xmlns:a16="http://schemas.microsoft.com/office/drawing/2014/main" id="{B32FC877-0529-6647-9BDC-A86E03B83A9C}"/>
              </a:ext>
            </a:extLst>
          </p:cNvPr>
          <p:cNvSpPr txBox="1">
            <a:spLocks/>
          </p:cNvSpPr>
          <p:nvPr/>
        </p:nvSpPr>
        <p:spPr>
          <a:xfrm>
            <a:off x="690209" y="2026383"/>
            <a:ext cx="10811581" cy="30706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Careers &amp; Enterprise Company will support schools and providers to understand, deliver and record compliance with the new requirements as part of their wider careers' programmes.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This will include support at a National, Careers Hub and Institutional Level.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This should be seen as a part of continual wider improvement in Careers Programmes – not a standalone initiative</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2000" b="0" i="0" u="none" strike="noStrike" kern="1200" cap="none" spc="0" normalizeH="0" baseline="0" noProof="0" dirty="0">
              <a:ln>
                <a:noFill/>
              </a:ln>
              <a:solidFill>
                <a:srgbClr val="585857"/>
              </a:solidFill>
              <a:effectLst/>
              <a:uLnTx/>
              <a:uFillTx/>
              <a:latin typeface="Calibri"/>
              <a:ea typeface="Lato"/>
              <a:cs typeface="Calibri"/>
            </a:endParaRPr>
          </a:p>
          <a:p>
            <a:pPr marL="228600" marR="0" lvl="0" indent="-228600" algn="l" defTabSz="914400" rtl="0" eaLnBrk="1" fontAlgn="auto" latinLnBrk="0" hangingPunct="1">
              <a:lnSpc>
                <a:spcPct val="10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srgbClr val="585857"/>
              </a:solidFill>
              <a:effectLst/>
              <a:uLnTx/>
              <a:uFillTx/>
              <a:latin typeface="Calibri"/>
              <a:ea typeface="Lato"/>
              <a:cs typeface="Calibri"/>
            </a:endParaRPr>
          </a:p>
        </p:txBody>
      </p:sp>
    </p:spTree>
    <p:extLst>
      <p:ext uri="{BB962C8B-B14F-4D97-AF65-F5344CB8AC3E}">
        <p14:creationId xmlns:p14="http://schemas.microsoft.com/office/powerpoint/2010/main" val="137675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A875-C639-4CC2-B594-7A0AE4FE670C}"/>
              </a:ext>
            </a:extLst>
          </p:cNvPr>
          <p:cNvSpPr>
            <a:spLocks noGrp="1"/>
          </p:cNvSpPr>
          <p:nvPr>
            <p:ph type="title" idx="4294967295"/>
          </p:nvPr>
        </p:nvSpPr>
        <p:spPr>
          <a:xfrm>
            <a:off x="308576" y="242653"/>
            <a:ext cx="10515600" cy="1325563"/>
          </a:xfrm>
        </p:spPr>
        <p:txBody>
          <a:bodyPr/>
          <a:lstStyle/>
          <a:p>
            <a:r>
              <a:rPr lang="en-GB" b="1" dirty="0">
                <a:solidFill>
                  <a:srgbClr val="00A9A9"/>
                </a:solidFill>
                <a:latin typeface="+mn-lt"/>
              </a:rPr>
              <a:t>The role of</a:t>
            </a:r>
            <a:r>
              <a:rPr lang="en-GB" b="1" baseline="0" dirty="0">
                <a:solidFill>
                  <a:srgbClr val="00A9A9"/>
                </a:solidFill>
                <a:latin typeface="+mn-lt"/>
              </a:rPr>
              <a:t> the CEC and the Careers Hub</a:t>
            </a:r>
            <a:endParaRPr lang="en-GB" b="1" dirty="0">
              <a:solidFill>
                <a:srgbClr val="00A9A9"/>
              </a:solidFill>
              <a:latin typeface="+mn-lt"/>
            </a:endParaRPr>
          </a:p>
        </p:txBody>
      </p:sp>
      <p:sp>
        <p:nvSpPr>
          <p:cNvPr id="8" name="Text Placeholder 2">
            <a:extLst>
              <a:ext uri="{FF2B5EF4-FFF2-40B4-BE49-F238E27FC236}">
                <a16:creationId xmlns:a16="http://schemas.microsoft.com/office/drawing/2014/main" id="{B32FC877-0529-6647-9BDC-A86E03B83A9C}"/>
              </a:ext>
            </a:extLst>
          </p:cNvPr>
          <p:cNvSpPr txBox="1">
            <a:spLocks/>
          </p:cNvSpPr>
          <p:nvPr/>
        </p:nvSpPr>
        <p:spPr>
          <a:xfrm>
            <a:off x="541659" y="1736823"/>
            <a:ext cx="10811581" cy="43591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CEC want to be clear on the role we are asking Hubs to take and to ensure that activity supports an institution's ability to comply with PAL.</a:t>
            </a:r>
            <a:b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br>
            <a:endPar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endParaRPr>
          </a:p>
          <a:p>
            <a:pPr>
              <a:lnSpc>
                <a:spcPct val="100000"/>
              </a:lnSpc>
              <a:defRPr/>
            </a:pP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SCHOOLS</a:t>
            </a: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 are responsible for compliance – </a:t>
            </a: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CAREERS HUBS ARE NOT</a:t>
            </a:r>
          </a:p>
          <a:p>
            <a:pPr>
              <a:lnSpc>
                <a:spcPct val="100000"/>
              </a:lnSpc>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Providers are the suppliers of encounters, </a:t>
            </a:r>
            <a:b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b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legislation assumes a sufficient supply is available. Ultimately if providers don’t supply institutions can’t comply</a:t>
            </a:r>
          </a:p>
          <a:p>
            <a:pPr>
              <a:lnSpc>
                <a:spcPct val="100000"/>
              </a:lnSpc>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CEC and Careers Hub role are not to be the </a:t>
            </a:r>
            <a:r>
              <a:rPr kumimoji="0" lang="en-US" sz="1800" b="1"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PAL</a:t>
            </a: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 police – we are focused on providing support and offering solutions, which may not be taken up. Where necessary DfE will police the legislation</a:t>
            </a:r>
          </a:p>
          <a:p>
            <a:pPr>
              <a:lnSpc>
                <a:spcPct val="100000"/>
              </a:lnSpc>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legislation isn’t intended to be the route for broad academic vs technical frustrations or historic local issues – the legislation relates only to the PAL expectations</a:t>
            </a:r>
          </a:p>
          <a:p>
            <a:pPr>
              <a:lnSpc>
                <a:spcPct val="100000"/>
              </a:lnSpc>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This process hasn’t been implemented as a potential whistleblowing service</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1800" b="0" i="0" u="none" strike="noStrike" kern="1200" cap="none" spc="0" normalizeH="0" baseline="0" noProof="0" dirty="0">
              <a:ln>
                <a:noFill/>
              </a:ln>
              <a:solidFill>
                <a:srgbClr val="585857"/>
              </a:solidFill>
              <a:effectLst/>
              <a:uLnTx/>
              <a:uFillTx/>
              <a:latin typeface="Calibri"/>
              <a:ea typeface="Lato"/>
              <a:cs typeface="Calibri"/>
            </a:endParaRPr>
          </a:p>
          <a:p>
            <a:pPr marL="228600" marR="0" lvl="0" indent="-228600" algn="l" defTabSz="914400" rtl="0" eaLnBrk="1" fontAlgn="auto" latinLnBrk="0" hangingPunct="1">
              <a:lnSpc>
                <a:spcPct val="100000"/>
              </a:lnSpc>
              <a:spcBef>
                <a:spcPts val="1000"/>
              </a:spcBef>
              <a:spcAft>
                <a:spcPts val="0"/>
              </a:spcAft>
              <a:buClrTx/>
              <a:buSzTx/>
              <a:buFontTx/>
              <a:buChar char="-"/>
              <a:tabLst/>
              <a:defRPr/>
            </a:pPr>
            <a:endParaRPr kumimoji="0" lang="en-GB" sz="1800" b="0" i="0" u="none" strike="noStrike" kern="1200" cap="none" spc="0" normalizeH="0" baseline="0" noProof="0" dirty="0">
              <a:ln>
                <a:noFill/>
              </a:ln>
              <a:solidFill>
                <a:srgbClr val="585857"/>
              </a:solidFill>
              <a:effectLst/>
              <a:uLnTx/>
              <a:uFillTx/>
              <a:latin typeface="Calibri"/>
              <a:ea typeface="Lato"/>
              <a:cs typeface="Calibri"/>
            </a:endParaRPr>
          </a:p>
        </p:txBody>
      </p:sp>
    </p:spTree>
    <p:extLst>
      <p:ext uri="{BB962C8B-B14F-4D97-AF65-F5344CB8AC3E}">
        <p14:creationId xmlns:p14="http://schemas.microsoft.com/office/powerpoint/2010/main" val="131544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FC877-0529-6647-9BDC-A86E03B83A9C}"/>
              </a:ext>
            </a:extLst>
          </p:cNvPr>
          <p:cNvSpPr txBox="1">
            <a:spLocks/>
          </p:cNvSpPr>
          <p:nvPr/>
        </p:nvSpPr>
        <p:spPr>
          <a:xfrm>
            <a:off x="541659" y="1249411"/>
            <a:ext cx="10811581" cy="504470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Ofsted’ s school inspection handbook sets out strengthened expectations with respect to careers education, information, advice and guidance (CEIAG), and specifically the provider access legislation.</a:t>
            </a:r>
            <a:b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br>
            <a:b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b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Ofsted’ s grade criteria set out the expectation that a school with 'good' personal development will meet the requirements of the provider access legislation. Where this is not the case, inspectors will state this in the published inspection report. They will consider what impact this has on the quality of CEIAG.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The support and concerns stages of the ladder must be moved through before a complaint can be raised, a complaint should not therefore be a surprise to the school and to an extent will be willfully created by them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If the school continues to be non-compliant, an official or a minister from the Department for Education will write to the school reminding them of the requirements of the duty and will state a date that the school will need to comply by to avoid moving to formal intervention. The letter will state that the senior leadership team and/ or the governors should undertake Careers Leader training (depending on the circumstance, the school may have to fund the training).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585857"/>
                </a:solidFill>
                <a:effectLst/>
                <a:uLnTx/>
                <a:uFillTx/>
                <a:latin typeface="Arial" panose="020B0604020202020204" pitchFamily="34" charset="0"/>
                <a:ea typeface="Lato"/>
                <a:cs typeface="Arial" panose="020B0604020202020204" pitchFamily="34" charset="0"/>
              </a:rPr>
              <a:t>Ultimately if still non-compliant the use of the Secretary of State’s intervention powers will be deployed, under Section 496 and 497 of the Education Act 1996, to require appropriate remedial action to be taken. </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1800" b="0" i="0" u="none" strike="noStrike" kern="1200" cap="none" spc="0" normalizeH="0" baseline="0" noProof="0" dirty="0">
              <a:ln>
                <a:noFill/>
              </a:ln>
              <a:solidFill>
                <a:srgbClr val="585857"/>
              </a:solidFill>
              <a:effectLst/>
              <a:uLnTx/>
              <a:uFillTx/>
              <a:latin typeface="Calibri"/>
              <a:ea typeface="Lato"/>
              <a:cs typeface="Calibri"/>
            </a:endParaRPr>
          </a:p>
          <a:p>
            <a:pPr marL="228600" marR="0" lvl="0" indent="-228600" algn="l" defTabSz="914400" rtl="0" eaLnBrk="1" fontAlgn="auto" latinLnBrk="0" hangingPunct="1">
              <a:lnSpc>
                <a:spcPct val="100000"/>
              </a:lnSpc>
              <a:spcBef>
                <a:spcPts val="1000"/>
              </a:spcBef>
              <a:spcAft>
                <a:spcPts val="0"/>
              </a:spcAft>
              <a:buClrTx/>
              <a:buSzTx/>
              <a:buFontTx/>
              <a:buChar char="-"/>
              <a:tabLst/>
              <a:defRPr/>
            </a:pPr>
            <a:endParaRPr kumimoji="0" lang="en-GB" sz="1800" b="0" i="0" u="none" strike="noStrike" kern="1200" cap="none" spc="0" normalizeH="0" baseline="0" noProof="0" dirty="0">
              <a:ln>
                <a:noFill/>
              </a:ln>
              <a:solidFill>
                <a:srgbClr val="585857"/>
              </a:solidFill>
              <a:effectLst/>
              <a:uLnTx/>
              <a:uFillTx/>
              <a:latin typeface="Calibri"/>
              <a:ea typeface="Lato"/>
              <a:cs typeface="Calibri"/>
            </a:endParaRPr>
          </a:p>
        </p:txBody>
      </p:sp>
      <p:sp>
        <p:nvSpPr>
          <p:cNvPr id="2" name="Title 1">
            <a:extLst>
              <a:ext uri="{FF2B5EF4-FFF2-40B4-BE49-F238E27FC236}">
                <a16:creationId xmlns:a16="http://schemas.microsoft.com/office/drawing/2014/main" id="{C51A65F8-F684-4108-820D-0B85E2228E3F}"/>
              </a:ext>
            </a:extLst>
          </p:cNvPr>
          <p:cNvSpPr>
            <a:spLocks noGrp="1"/>
          </p:cNvSpPr>
          <p:nvPr>
            <p:ph type="title" idx="4294967295"/>
          </p:nvPr>
        </p:nvSpPr>
        <p:spPr>
          <a:xfrm>
            <a:off x="689649" y="151504"/>
            <a:ext cx="10515600" cy="1325563"/>
          </a:xfrm>
        </p:spPr>
        <p:txBody>
          <a:bodyPr/>
          <a:lstStyle/>
          <a:p>
            <a:r>
              <a:rPr lang="en-GB" b="1" dirty="0">
                <a:solidFill>
                  <a:srgbClr val="00A9A9"/>
                </a:solidFill>
                <a:latin typeface="+mn-lt"/>
              </a:rPr>
              <a:t>The role of the Ofsted</a:t>
            </a:r>
          </a:p>
        </p:txBody>
      </p:sp>
    </p:spTree>
    <p:extLst>
      <p:ext uri="{BB962C8B-B14F-4D97-AF65-F5344CB8AC3E}">
        <p14:creationId xmlns:p14="http://schemas.microsoft.com/office/powerpoint/2010/main" val="320813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783B-7658-AC3B-4CB1-9B90DACF0832}"/>
              </a:ext>
            </a:extLst>
          </p:cNvPr>
          <p:cNvSpPr>
            <a:spLocks noGrp="1"/>
          </p:cNvSpPr>
          <p:nvPr>
            <p:ph type="ctrTitle"/>
          </p:nvPr>
        </p:nvSpPr>
        <p:spPr>
          <a:xfrm>
            <a:off x="1524000" y="2667000"/>
            <a:ext cx="9144000" cy="1068594"/>
          </a:xfrm>
        </p:spPr>
        <p:txBody>
          <a:bodyPr/>
          <a:lstStyle/>
          <a:p>
            <a:pPr algn="l"/>
            <a:r>
              <a:rPr lang="en-GB" dirty="0">
                <a:ea typeface="Calibri Light"/>
                <a:cs typeface="Calibri Light"/>
              </a:rPr>
              <a:t>School Mandate</a:t>
            </a:r>
            <a:endParaRPr lang="en-GB" dirty="0"/>
          </a:p>
        </p:txBody>
      </p:sp>
      <p:pic>
        <p:nvPicPr>
          <p:cNvPr id="5" name="Picture 4">
            <a:extLst>
              <a:ext uri="{FF2B5EF4-FFF2-40B4-BE49-F238E27FC236}">
                <a16:creationId xmlns:a16="http://schemas.microsoft.com/office/drawing/2014/main" id="{7FFC86E2-346F-329A-2E95-99A41D057FCF}"/>
              </a:ext>
              <a:ext uri="{C183D7F6-B498-43B3-948B-1728B52AA6E4}">
                <adec:decorative xmlns:adec="http://schemas.microsoft.com/office/drawing/2017/decorative" val="1"/>
              </a:ext>
            </a:extLst>
          </p:cNvPr>
          <p:cNvPicPr>
            <a:picLocks noChangeAspect="1"/>
          </p:cNvPicPr>
          <p:nvPr/>
        </p:nvPicPr>
        <p:blipFill rotWithShape="1">
          <a:blip r:embed="rId2">
            <a:alphaModFix amt="30000"/>
          </a:blip>
          <a:srcRect t="40639"/>
          <a:stretch/>
        </p:blipFill>
        <p:spPr>
          <a:xfrm>
            <a:off x="4398241" y="-20638"/>
            <a:ext cx="2730500" cy="1620837"/>
          </a:xfrm>
          <a:prstGeom prst="rect">
            <a:avLst/>
          </a:prstGeom>
        </p:spPr>
      </p:pic>
      <p:pic>
        <p:nvPicPr>
          <p:cNvPr id="11" name="Picture 10">
            <a:extLst>
              <a:ext uri="{FF2B5EF4-FFF2-40B4-BE49-F238E27FC236}">
                <a16:creationId xmlns:a16="http://schemas.microsoft.com/office/drawing/2014/main" id="{DE730726-65A5-C669-2C04-5D6B92649F97}"/>
              </a:ext>
              <a:ext uri="{C183D7F6-B498-43B3-948B-1728B52AA6E4}">
                <adec:decorative xmlns:adec="http://schemas.microsoft.com/office/drawing/2017/decorative" val="1"/>
              </a:ext>
            </a:extLst>
          </p:cNvPr>
          <p:cNvPicPr>
            <a:picLocks noChangeAspect="1"/>
          </p:cNvPicPr>
          <p:nvPr/>
        </p:nvPicPr>
        <p:blipFill rotWithShape="1">
          <a:blip r:embed="rId3">
            <a:alphaModFix amt="30000"/>
          </a:blip>
          <a:srcRect r="33440" b="50000"/>
          <a:stretch/>
        </p:blipFill>
        <p:spPr>
          <a:xfrm>
            <a:off x="7618893" y="3429000"/>
            <a:ext cx="4573108" cy="3429000"/>
          </a:xfrm>
          <a:prstGeom prst="rect">
            <a:avLst/>
          </a:prstGeom>
        </p:spPr>
      </p:pic>
      <p:pic>
        <p:nvPicPr>
          <p:cNvPr id="13" name="Picture 12">
            <a:extLst>
              <a:ext uri="{FF2B5EF4-FFF2-40B4-BE49-F238E27FC236}">
                <a16:creationId xmlns:a16="http://schemas.microsoft.com/office/drawing/2014/main" id="{ED7DD669-21AF-5EAB-207B-E289A3765DB9}"/>
              </a:ext>
              <a:ext uri="{C183D7F6-B498-43B3-948B-1728B52AA6E4}">
                <adec:decorative xmlns:adec="http://schemas.microsoft.com/office/drawing/2017/decorative" val="1"/>
              </a:ext>
            </a:extLst>
          </p:cNvPr>
          <p:cNvPicPr>
            <a:picLocks noChangeAspect="1"/>
          </p:cNvPicPr>
          <p:nvPr/>
        </p:nvPicPr>
        <p:blipFill>
          <a:blip r:embed="rId4">
            <a:alphaModFix amt="30000"/>
          </a:blip>
          <a:stretch>
            <a:fillRect/>
          </a:stretch>
        </p:blipFill>
        <p:spPr>
          <a:xfrm>
            <a:off x="354281" y="3918857"/>
            <a:ext cx="2743200" cy="2743200"/>
          </a:xfrm>
          <a:prstGeom prst="rect">
            <a:avLst/>
          </a:prstGeom>
        </p:spPr>
      </p:pic>
    </p:spTree>
    <p:extLst>
      <p:ext uri="{BB962C8B-B14F-4D97-AF65-F5344CB8AC3E}">
        <p14:creationId xmlns:p14="http://schemas.microsoft.com/office/powerpoint/2010/main" val="41679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51D7D6-3A1C-455F-A7D6-12BD581B4667}"/>
              </a:ext>
            </a:extLst>
          </p:cNvPr>
          <p:cNvSpPr>
            <a:spLocks noGrp="1"/>
          </p:cNvSpPr>
          <p:nvPr>
            <p:ph type="title" idx="4294967295"/>
          </p:nvPr>
        </p:nvSpPr>
        <p:spPr>
          <a:xfrm>
            <a:off x="602528" y="309835"/>
            <a:ext cx="10515600" cy="1325563"/>
          </a:xfrm>
        </p:spPr>
        <p:txBody>
          <a:bodyPr/>
          <a:lstStyle/>
          <a:p>
            <a:r>
              <a:rPr lang="en-GB" b="1" dirty="0">
                <a:solidFill>
                  <a:srgbClr val="00A9A9"/>
                </a:solidFill>
                <a:latin typeface="+mn-lt"/>
              </a:rPr>
              <a:t>Creating</a:t>
            </a:r>
            <a:r>
              <a:rPr lang="en-GB" b="1" baseline="0" dirty="0">
                <a:solidFill>
                  <a:srgbClr val="00A9A9"/>
                </a:solidFill>
                <a:latin typeface="+mn-lt"/>
              </a:rPr>
              <a:t> the conditions for success: </a:t>
            </a:r>
            <a:br>
              <a:rPr lang="en-GB" b="1" baseline="0" dirty="0">
                <a:solidFill>
                  <a:srgbClr val="00A9A9"/>
                </a:solidFill>
                <a:latin typeface="+mn-lt"/>
              </a:rPr>
            </a:br>
            <a:r>
              <a:rPr lang="en-GB" b="1" baseline="0" dirty="0">
                <a:solidFill>
                  <a:srgbClr val="00A9A9"/>
                </a:solidFill>
                <a:latin typeface="+mn-lt"/>
              </a:rPr>
              <a:t>School Mandate </a:t>
            </a:r>
            <a:endParaRPr lang="en-GB" b="1" dirty="0">
              <a:solidFill>
                <a:srgbClr val="00A9A9"/>
              </a:solidFill>
              <a:latin typeface="+mn-lt"/>
            </a:endParaRPr>
          </a:p>
        </p:txBody>
      </p:sp>
      <p:sp>
        <p:nvSpPr>
          <p:cNvPr id="3" name="TextBox 2">
            <a:extLst>
              <a:ext uri="{FF2B5EF4-FFF2-40B4-BE49-F238E27FC236}">
                <a16:creationId xmlns:a16="http://schemas.microsoft.com/office/drawing/2014/main" id="{3881BCFB-9B2B-4BFC-9936-9286FAD0516F}"/>
              </a:ext>
            </a:extLst>
          </p:cNvPr>
          <p:cNvSpPr txBox="1"/>
          <p:nvPr/>
        </p:nvSpPr>
        <p:spPr>
          <a:xfrm>
            <a:off x="577508" y="1701004"/>
            <a:ext cx="11036984" cy="4416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1600" dirty="0">
                <a:ea typeface="+mn-lt"/>
                <a:cs typeface="+mn-lt"/>
              </a:rPr>
              <a:t>The provider access legislation is a new law that is coming into force in January 2023.  It specifies schools must provide at least six encounters for </a:t>
            </a:r>
            <a:r>
              <a:rPr lang="en-GB" sz="1600" b="1" dirty="0">
                <a:ea typeface="+mn-lt"/>
                <a:cs typeface="+mn-lt"/>
              </a:rPr>
              <a:t>all </a:t>
            </a:r>
            <a:r>
              <a:rPr lang="en-GB" sz="1600" dirty="0">
                <a:ea typeface="+mn-lt"/>
                <a:cs typeface="+mn-lt"/>
              </a:rPr>
              <a:t>their students: </a:t>
            </a:r>
          </a:p>
          <a:p>
            <a:pPr marL="285750" indent="-285750">
              <a:spcBef>
                <a:spcPts val="1000"/>
              </a:spcBef>
              <a:buFont typeface="Arial" panose="020B0604020202020204" pitchFamily="34" charset="0"/>
              <a:buChar char="•"/>
            </a:pPr>
            <a:r>
              <a:rPr lang="en-GB" sz="1600" dirty="0">
                <a:ea typeface="+mn-lt"/>
                <a:cs typeface="+mn-lt"/>
              </a:rPr>
              <a:t>Activity mandated for each registered pupil not just select groups:</a:t>
            </a:r>
            <a:endParaRPr lang="en-US" sz="1600" dirty="0">
              <a:ea typeface="+mn-lt"/>
              <a:cs typeface="+mn-lt"/>
            </a:endParaRPr>
          </a:p>
          <a:p>
            <a:pPr>
              <a:spcBef>
                <a:spcPts val="1000"/>
              </a:spcBef>
            </a:pPr>
            <a:endParaRPr lang="en-GB" sz="1600" dirty="0">
              <a:ea typeface="+mn-lt"/>
              <a:cs typeface="+mn-lt"/>
            </a:endParaRPr>
          </a:p>
          <a:p>
            <a:endParaRPr lang="en-GB" sz="1600" b="1" dirty="0">
              <a:ea typeface="+mn-lt"/>
              <a:cs typeface="+mn-lt"/>
            </a:endParaRPr>
          </a:p>
          <a:p>
            <a:endParaRPr lang="en-GB" sz="1600" b="1" dirty="0">
              <a:ea typeface="+mn-lt"/>
              <a:cs typeface="+mn-lt"/>
            </a:endParaRPr>
          </a:p>
          <a:p>
            <a:endParaRPr lang="en-GB" sz="1600" b="1" dirty="0">
              <a:ea typeface="+mn-lt"/>
              <a:cs typeface="+mn-lt"/>
            </a:endParaRPr>
          </a:p>
          <a:p>
            <a:endParaRPr lang="en-GB" sz="1600" b="1" dirty="0">
              <a:ea typeface="+mn-lt"/>
              <a:cs typeface="+mn-lt"/>
            </a:endParaRPr>
          </a:p>
          <a:p>
            <a:endParaRPr lang="en-GB" sz="1600" b="1" dirty="0">
              <a:ea typeface="+mn-lt"/>
              <a:cs typeface="+mn-lt"/>
            </a:endParaRPr>
          </a:p>
          <a:p>
            <a:pPr>
              <a:spcBef>
                <a:spcPts val="1000"/>
              </a:spcBef>
            </a:pPr>
            <a:endParaRPr lang="en-GB" sz="1600" dirty="0">
              <a:cs typeface="Calibri"/>
            </a:endParaRPr>
          </a:p>
          <a:p>
            <a:pPr algn="ctr"/>
            <a:r>
              <a:rPr lang="en-GB" sz="1600" dirty="0">
                <a:cs typeface="Segoe UI"/>
              </a:rPr>
              <a:t>The new legislation will become a key mechanism to further help learners understand and take-up, not just apprenticeships, but wider technical education options such as T-Levels and Higher Technical Qualifications. </a:t>
            </a:r>
            <a:r>
              <a:rPr lang="en-GB" sz="1600" dirty="0">
                <a:ea typeface="Calibri"/>
                <a:cs typeface="Calibri"/>
              </a:rPr>
              <a:t> </a:t>
            </a:r>
            <a:br>
              <a:rPr lang="en-GB" sz="1600" dirty="0">
                <a:ea typeface="Calibri"/>
                <a:cs typeface="Calibri"/>
              </a:rPr>
            </a:br>
            <a:br>
              <a:rPr lang="en-GB" sz="1600" dirty="0">
                <a:ea typeface="Calibri"/>
                <a:cs typeface="Calibri"/>
              </a:rPr>
            </a:br>
            <a:r>
              <a:rPr kumimoji="0" lang="en-GB" sz="2400" b="1"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Underpinning statutory guidance is inline with the final guidance from DFE due to be issued w/c 12</a:t>
            </a:r>
            <a:r>
              <a:rPr kumimoji="0" lang="en-GB" sz="2400" b="1" i="0" u="none" strike="noStrike" kern="1200" cap="none" spc="0" normalizeH="0" baseline="30000" noProof="0" dirty="0">
                <a:ln>
                  <a:noFill/>
                </a:ln>
                <a:solidFill>
                  <a:srgbClr val="585857"/>
                </a:solidFill>
                <a:effectLst/>
                <a:uLnTx/>
                <a:uFillTx/>
                <a:latin typeface="Calibri" panose="020F0502020204030204"/>
                <a:ea typeface="+mn-lt"/>
                <a:cs typeface="Calibri" panose="020F0502020204030204"/>
              </a:rPr>
              <a:t>th</a:t>
            </a:r>
            <a:r>
              <a:rPr kumimoji="0" lang="en-GB" sz="2400" b="1" i="0" u="none" strike="noStrike" kern="1200" cap="none" spc="0" normalizeH="0" baseline="0" noProof="0" dirty="0">
                <a:ln>
                  <a:noFill/>
                </a:ln>
                <a:solidFill>
                  <a:srgbClr val="585857"/>
                </a:solidFill>
                <a:effectLst/>
                <a:uLnTx/>
                <a:uFillTx/>
                <a:latin typeface="Calibri" panose="020F0502020204030204"/>
                <a:ea typeface="+mn-lt"/>
                <a:cs typeface="Calibri" panose="020F0502020204030204"/>
              </a:rPr>
              <a:t> December 2022</a:t>
            </a:r>
            <a:endParaRPr lang="en-GB" sz="2400" dirty="0">
              <a:ea typeface="Calibri"/>
              <a:cs typeface="Calibri"/>
            </a:endParaRPr>
          </a:p>
        </p:txBody>
      </p:sp>
      <p:pic>
        <p:nvPicPr>
          <p:cNvPr id="5" name="Picture 4">
            <a:extLst>
              <a:ext uri="{FF2B5EF4-FFF2-40B4-BE49-F238E27FC236}">
                <a16:creationId xmlns:a16="http://schemas.microsoft.com/office/drawing/2014/main" id="{FAA61A52-2385-94FF-5830-DDB52FF05E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872" y="2934545"/>
            <a:ext cx="537328" cy="537328"/>
          </a:xfrm>
          <a:prstGeom prst="rect">
            <a:avLst/>
          </a:prstGeom>
        </p:spPr>
      </p:pic>
      <p:sp>
        <p:nvSpPr>
          <p:cNvPr id="8" name="TextBox 7">
            <a:extLst>
              <a:ext uri="{FF2B5EF4-FFF2-40B4-BE49-F238E27FC236}">
                <a16:creationId xmlns:a16="http://schemas.microsoft.com/office/drawing/2014/main" id="{30CC9DC7-D27E-36D3-022A-01A2A90AC961}"/>
              </a:ext>
            </a:extLst>
          </p:cNvPr>
          <p:cNvSpPr txBox="1"/>
          <p:nvPr/>
        </p:nvSpPr>
        <p:spPr>
          <a:xfrm>
            <a:off x="1674147" y="2973736"/>
            <a:ext cx="9443981" cy="1200329"/>
          </a:xfrm>
          <a:prstGeom prst="rect">
            <a:avLst/>
          </a:prstGeom>
          <a:noFill/>
        </p:spPr>
        <p:txBody>
          <a:bodyPr wrap="square">
            <a:spAutoFit/>
          </a:bodyPr>
          <a:lstStyle/>
          <a:p>
            <a:r>
              <a:rPr lang="en-GB" b="1" dirty="0">
                <a:ea typeface="+mn-lt"/>
                <a:cs typeface="+mn-lt"/>
              </a:rPr>
              <a:t>T</a:t>
            </a:r>
            <a:r>
              <a:rPr lang="en-GB" sz="1800" b="1" dirty="0">
                <a:ea typeface="+mn-lt"/>
                <a:cs typeface="+mn-lt"/>
              </a:rPr>
              <a:t>wo in Years 8 and 9, two in Years 10 and 11 (which are mandatory for all registered learners to attend)  </a:t>
            </a:r>
          </a:p>
          <a:p>
            <a:endParaRPr lang="en-US" sz="1800" b="1" dirty="0">
              <a:ea typeface="+mn-lt"/>
              <a:cs typeface="+mn-lt"/>
            </a:endParaRPr>
          </a:p>
          <a:p>
            <a:r>
              <a:rPr lang="en-GB" sz="1800" b="1" dirty="0">
                <a:ea typeface="+mn-lt"/>
                <a:cs typeface="+mn-lt"/>
              </a:rPr>
              <a:t>Two in Years 12 and 13 (which it is mandatory the school offer but optional for learners to attend)</a:t>
            </a:r>
          </a:p>
        </p:txBody>
      </p:sp>
      <p:pic>
        <p:nvPicPr>
          <p:cNvPr id="9" name="Picture 8">
            <a:extLst>
              <a:ext uri="{FF2B5EF4-FFF2-40B4-BE49-F238E27FC236}">
                <a16:creationId xmlns:a16="http://schemas.microsoft.com/office/drawing/2014/main" id="{ACCE67A3-F484-4B16-0239-6E310BC862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872" y="3721143"/>
            <a:ext cx="537328" cy="537328"/>
          </a:xfrm>
          <a:prstGeom prst="rect">
            <a:avLst/>
          </a:prstGeom>
        </p:spPr>
      </p:pic>
    </p:spTree>
    <p:extLst>
      <p:ext uri="{BB962C8B-B14F-4D97-AF65-F5344CB8AC3E}">
        <p14:creationId xmlns:p14="http://schemas.microsoft.com/office/powerpoint/2010/main" val="380214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61A52-2385-94FF-5830-DDB52FF05E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8688" y="1931164"/>
            <a:ext cx="537328" cy="537328"/>
          </a:xfrm>
          <a:prstGeom prst="rect">
            <a:avLst/>
          </a:prstGeom>
        </p:spPr>
      </p:pic>
      <p:sp>
        <p:nvSpPr>
          <p:cNvPr id="8" name="TextBox 7">
            <a:extLst>
              <a:ext uri="{FF2B5EF4-FFF2-40B4-BE49-F238E27FC236}">
                <a16:creationId xmlns:a16="http://schemas.microsoft.com/office/drawing/2014/main" id="{30CC9DC7-D27E-36D3-022A-01A2A90AC961}"/>
              </a:ext>
              <a:ext uri="{C183D7F6-B498-43B3-948B-1728B52AA6E4}">
                <adec:decorative xmlns:adec="http://schemas.microsoft.com/office/drawing/2017/decorative" val="1"/>
              </a:ext>
            </a:extLst>
          </p:cNvPr>
          <p:cNvSpPr txBox="1"/>
          <p:nvPr/>
        </p:nvSpPr>
        <p:spPr>
          <a:xfrm>
            <a:off x="925964" y="1932064"/>
            <a:ext cx="10957192" cy="4281428"/>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Two encounters for pupils during the ‘first key phase’ (year 8 or 9) that are mandatory for all pupils to attend</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 to take place any time during year 8 or between 1 September and 28 February during year 9.</a:t>
            </a: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Two encounters for pupils during the ‘second key phase’ (year 10 or 11) that are mandatory for all pupils to attend</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585857"/>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to take place any time during year 10 or between 1 September and 28 February during year 11.</a:t>
            </a: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457200" algn="l"/>
              </a:tabLst>
              <a:defRPr/>
            </a:pPr>
            <a:r>
              <a:rPr kumimoji="0" lang="en-GB" sz="1800" b="1"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Two encounters for pupils during the ‘third key phase’ (year 12 or 13) that are mandatory for the school to put on but optional for pupils to attend</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585857"/>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to take place any time during year 12 or between 1 September and 28 February during year 13.</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rPr>
              <a:t> Schools should encourage all pupils to attend the encounters, however, </a:t>
            </a: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optional attendance for older pupils recognises that, while many 16- to- 18-year-olds will benefit from finding out more about post-18 technical options, some will be in the sixth form having made a firm decision to pursue their chosen pathway.</a:t>
            </a:r>
          </a:p>
          <a:p>
            <a:pPr marL="0" marR="0" lvl="0" indent="0" algn="l" defTabSz="457200" rtl="0" eaLnBrk="1" fontAlgn="auto" latinLnBrk="0" hangingPunct="1">
              <a:lnSpc>
                <a:spcPct val="120000"/>
              </a:lnSpc>
              <a:spcBef>
                <a:spcPts val="0"/>
              </a:spcBef>
              <a:spcAft>
                <a:spcPts val="600"/>
              </a:spcAft>
              <a:buClrTx/>
              <a:buSzTx/>
              <a:buFontTx/>
              <a:buNone/>
              <a:tabLst>
                <a:tab pos="457200" algn="l"/>
                <a:tab pos="2437765" algn="l"/>
                <a:tab pos="457200" algn="l"/>
              </a:tabLst>
              <a:defRPr/>
            </a:pPr>
            <a:r>
              <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Arial" panose="020B0604020202020204" pitchFamily="34" charset="0"/>
              </a:rPr>
              <a:t>*You cannot count two encounters with the same provider in the same phase, this would only count as one</a:t>
            </a:r>
            <a:endParaRPr kumimoji="0" lang="en-GB" sz="1800" b="0" i="0" u="none" strike="noStrike" kern="1200" cap="none" spc="0" normalizeH="0" baseline="0" noProof="0" dirty="0">
              <a:ln>
                <a:noFill/>
              </a:ln>
              <a:solidFill>
                <a:srgbClr val="585857"/>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CCE67A3-F484-4B16-0239-6E310BC862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8740" y="2797410"/>
            <a:ext cx="537328" cy="537328"/>
          </a:xfrm>
          <a:prstGeom prst="rect">
            <a:avLst/>
          </a:prstGeom>
        </p:spPr>
      </p:pic>
      <p:pic>
        <p:nvPicPr>
          <p:cNvPr id="4" name="Picture 3">
            <a:extLst>
              <a:ext uri="{FF2B5EF4-FFF2-40B4-BE49-F238E27FC236}">
                <a16:creationId xmlns:a16="http://schemas.microsoft.com/office/drawing/2014/main" id="{2F8A4AD7-F87A-6FCE-B1DC-927B9A82FD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1559" y="3878858"/>
            <a:ext cx="537328" cy="537328"/>
          </a:xfrm>
          <a:prstGeom prst="rect">
            <a:avLst/>
          </a:prstGeom>
        </p:spPr>
      </p:pic>
      <p:sp>
        <p:nvSpPr>
          <p:cNvPr id="2" name="Title 1">
            <a:extLst>
              <a:ext uri="{FF2B5EF4-FFF2-40B4-BE49-F238E27FC236}">
                <a16:creationId xmlns:a16="http://schemas.microsoft.com/office/drawing/2014/main" id="{DD7FDA8A-6D28-45D2-B952-AA85FF55A15C}"/>
              </a:ext>
            </a:extLst>
          </p:cNvPr>
          <p:cNvSpPr>
            <a:spLocks noGrp="1"/>
          </p:cNvSpPr>
          <p:nvPr>
            <p:ph type="title" idx="4294967295"/>
          </p:nvPr>
        </p:nvSpPr>
        <p:spPr/>
        <p:txBody>
          <a:bodyPr/>
          <a:lstStyle/>
          <a:p>
            <a:r>
              <a:rPr lang="en-GB" b="1" dirty="0">
                <a:solidFill>
                  <a:srgbClr val="00A9A9"/>
                </a:solidFill>
                <a:latin typeface="+mn-lt"/>
              </a:rPr>
              <a:t>Creating the conditions</a:t>
            </a:r>
            <a:r>
              <a:rPr lang="en-GB" b="1" baseline="0" dirty="0">
                <a:solidFill>
                  <a:srgbClr val="00A9A9"/>
                </a:solidFill>
                <a:latin typeface="+mn-lt"/>
              </a:rPr>
              <a:t> for success: </a:t>
            </a:r>
            <a:br>
              <a:rPr lang="en-GB" b="1" baseline="0" dirty="0">
                <a:solidFill>
                  <a:srgbClr val="00A9A9"/>
                </a:solidFill>
                <a:latin typeface="+mn-lt"/>
              </a:rPr>
            </a:br>
            <a:r>
              <a:rPr lang="en-GB" b="1" baseline="0" dirty="0">
                <a:solidFill>
                  <a:srgbClr val="00A9A9"/>
                </a:solidFill>
                <a:latin typeface="+mn-lt"/>
              </a:rPr>
              <a:t>School Mandate</a:t>
            </a:r>
            <a:endParaRPr lang="en-GB" b="1" dirty="0">
              <a:solidFill>
                <a:srgbClr val="00A9A9"/>
              </a:solidFill>
              <a:latin typeface="+mn-lt"/>
            </a:endParaRPr>
          </a:p>
        </p:txBody>
      </p:sp>
    </p:spTree>
    <p:extLst>
      <p:ext uri="{BB962C8B-B14F-4D97-AF65-F5344CB8AC3E}">
        <p14:creationId xmlns:p14="http://schemas.microsoft.com/office/powerpoint/2010/main" val="2584445028"/>
      </p:ext>
    </p:extLst>
  </p:cSld>
  <p:clrMapOvr>
    <a:masterClrMapping/>
  </p:clrMapOvr>
</p:sld>
</file>

<file path=ppt/theme/theme1.xml><?xml version="1.0" encoding="utf-8"?>
<a:theme xmlns:a="http://schemas.openxmlformats.org/drawingml/2006/main" name="Office Theme">
  <a:themeElements>
    <a:clrScheme name="CEC">
      <a:dk1>
        <a:srgbClr val="585857"/>
      </a:dk1>
      <a:lt1>
        <a:srgbClr val="FFFFFF"/>
      </a:lt1>
      <a:dk2>
        <a:srgbClr val="00A9A9"/>
      </a:dk2>
      <a:lt2>
        <a:srgbClr val="026893"/>
      </a:lt2>
      <a:accent1>
        <a:srgbClr val="515F92"/>
      </a:accent1>
      <a:accent2>
        <a:srgbClr val="EC5F65"/>
      </a:accent2>
      <a:accent3>
        <a:srgbClr val="E7B361"/>
      </a:accent3>
      <a:accent4>
        <a:srgbClr val="036993"/>
      </a:accent4>
      <a:accent5>
        <a:srgbClr val="134F44"/>
      </a:accent5>
      <a:accent6>
        <a:srgbClr val="ED6E50"/>
      </a:accent6>
      <a:hlink>
        <a:srgbClr val="026893"/>
      </a:hlink>
      <a:folHlink>
        <a:srgbClr val="00A9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EBA5567F16C48BF863E21D3277F25" ma:contentTypeVersion="18" ma:contentTypeDescription="Create a new document." ma:contentTypeScope="" ma:versionID="cd5d28f64aa35137ff3a06527bf31ef1">
  <xsd:schema xmlns:xsd="http://www.w3.org/2001/XMLSchema" xmlns:xs="http://www.w3.org/2001/XMLSchema" xmlns:p="http://schemas.microsoft.com/office/2006/metadata/properties" xmlns:ns2="0b7998e6-b82a-4691-8b94-178a4ba284ea" xmlns:ns3="75ca23ed-fdba-4544-8426-dc162b381dbf" targetNamespace="http://schemas.microsoft.com/office/2006/metadata/properties" ma:root="true" ma:fieldsID="ac66f124419e4210a469c79e297d3a32" ns2:_="" ns3:_="">
    <xsd:import namespace="0b7998e6-b82a-4691-8b94-178a4ba284ea"/>
    <xsd:import namespace="75ca23ed-fdba-4544-8426-dc162b381dbf"/>
    <xsd:element name="properties">
      <xsd:complexType>
        <xsd:sequence>
          <xsd:element name="documentManagement">
            <xsd:complexType>
              <xsd:all>
                <xsd:element ref="ns2:m67c126c0765461284e4398e4bd53ad8"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998e6-b82a-4691-8b94-178a4ba284ea" elementFormDefault="qualified">
    <xsd:import namespace="http://schemas.microsoft.com/office/2006/documentManagement/types"/>
    <xsd:import namespace="http://schemas.microsoft.com/office/infopath/2007/PartnerControls"/>
    <xsd:element name="m67c126c0765461284e4398e4bd53ad8" ma:index="9" nillable="true" ma:taxonomy="true" ma:internalName="m67c126c0765461284e4398e4bd53ad8" ma:taxonomyFieldName="Document_x0020_Type" ma:displayName="Document Type" ma:default="" ma:fieldId="{667c126c-0765-4612-84e4-398e4bd53ad8}"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247ed3-2bc0-47f2-ae39-e0008a7ec21d}"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SharedWithUsers xmlns="75ca23ed-fdba-4544-8426-dc162b381dbf">
      <UserInfo>
        <DisplayName>Andrew Hall</DisplayName>
        <AccountId>129</AccountId>
        <AccountType/>
      </UserInfo>
      <UserInfo>
        <DisplayName>Diana Scutelnicu</DisplayName>
        <AccountId>50</AccountId>
        <AccountType/>
      </UserInfo>
      <UserInfo>
        <DisplayName>Mark Hastings</DisplayName>
        <AccountId>82</AccountId>
        <AccountType/>
      </UserInfo>
    </SharedWithUsers>
    <lcf76f155ced4ddcb4097134ff3c332f xmlns="0b7998e6-b82a-4691-8b94-178a4ba284ea">
      <Terms xmlns="http://schemas.microsoft.com/office/infopath/2007/PartnerControls"/>
    </lcf76f155ced4ddcb4097134ff3c332f>
    <m67c126c0765461284e4398e4bd53ad8 xmlns="0b7998e6-b82a-4691-8b94-178a4ba284ea">
      <Terms xmlns="http://schemas.microsoft.com/office/infopath/2007/PartnerControls"/>
    </m67c126c0765461284e4398e4bd53ad8>
  </documentManagement>
</p:properties>
</file>

<file path=customXml/itemProps1.xml><?xml version="1.0" encoding="utf-8"?>
<ds:datastoreItem xmlns:ds="http://schemas.openxmlformats.org/officeDocument/2006/customXml" ds:itemID="{F5EFAEC2-FDE2-4416-9FB1-FF70D9B123A4}">
  <ds:schemaRefs>
    <ds:schemaRef ds:uri="0b7998e6-b82a-4691-8b94-178a4ba284ea"/>
    <ds:schemaRef ds:uri="75ca23ed-fdba-4544-8426-dc162b381d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3290E5-010D-4F89-859B-F906702C9671}">
  <ds:schemaRefs>
    <ds:schemaRef ds:uri="http://schemas.microsoft.com/sharepoint/v3/contenttype/forms"/>
  </ds:schemaRefs>
</ds:datastoreItem>
</file>

<file path=customXml/itemProps3.xml><?xml version="1.0" encoding="utf-8"?>
<ds:datastoreItem xmlns:ds="http://schemas.openxmlformats.org/officeDocument/2006/customXml" ds:itemID="{5BADF6E0-6692-4A10-8AD3-D1AC945936FA}">
  <ds:schemaRefs>
    <ds:schemaRef ds:uri="http://schemas.microsoft.com/office/infopath/2007/PartnerControls"/>
    <ds:schemaRef ds:uri="75ca23ed-fdba-4544-8426-dc162b381dbf"/>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0b7998e6-b82a-4691-8b94-178a4ba284e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2235</TotalTime>
  <Words>3120</Words>
  <Application>Microsoft Office PowerPoint</Application>
  <PresentationFormat>Widescreen</PresentationFormat>
  <Paragraphs>182</Paragraphs>
  <Slides>35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Symbol</vt:lpstr>
      <vt:lpstr>Office Theme</vt:lpstr>
      <vt:lpstr>1_Office Theme</vt:lpstr>
      <vt:lpstr>Provider access legislation</vt:lpstr>
      <vt:lpstr>The role of The Careers &amp; Enterprise Company and the Local Careers Hub</vt:lpstr>
      <vt:lpstr>PAL in Context</vt:lpstr>
      <vt:lpstr>The role of the CEC and the Careers Hub…</vt:lpstr>
      <vt:lpstr>The role of the CEC and the Careers Hub</vt:lpstr>
      <vt:lpstr>The role of the Ofsted</vt:lpstr>
      <vt:lpstr>School Mandate</vt:lpstr>
      <vt:lpstr>Creating the conditions for success:  School Mandate </vt:lpstr>
      <vt:lpstr>Creating the conditions for success:  School Mandate</vt:lpstr>
      <vt:lpstr>Criteria </vt:lpstr>
      <vt:lpstr>Creating the conditions for success:  School Mandate 1</vt:lpstr>
      <vt:lpstr>Creating the conditions for success:  School Mandate 2</vt:lpstr>
      <vt:lpstr>Creating the conditions for success:  School Mandate 3</vt:lpstr>
      <vt:lpstr>School Provider Access Policy Statement</vt:lpstr>
      <vt:lpstr>School Provider Access Policy Statement.</vt:lpstr>
      <vt:lpstr>Creating the conditions for success:  School Mandate…</vt:lpstr>
      <vt:lpstr>Creating the conditions for success:  School Mandate..</vt:lpstr>
      <vt:lpstr>Provider Mandate</vt:lpstr>
      <vt:lpstr>Creating the conditions for success:  Provider Mandate</vt:lpstr>
      <vt:lpstr>Creating the conditions for success:  Provider Mandate </vt:lpstr>
      <vt:lpstr>Creating the conditions for success:  Provider Mandate. </vt:lpstr>
      <vt:lpstr>Creating the conditions for success:  Provider Mandate.</vt:lpstr>
      <vt:lpstr>Our local delivery plan</vt:lpstr>
      <vt:lpstr>Agreed Actions</vt:lpstr>
      <vt:lpstr>Information for Training Providers </vt:lpstr>
      <vt:lpstr>Document for Schools</vt:lpstr>
      <vt:lpstr>Feedback </vt:lpstr>
      <vt:lpstr>Monitoring Delivery</vt:lpstr>
      <vt:lpstr>PAL Related Enquiries / Issues</vt:lpstr>
      <vt:lpstr>Performance Updates</vt:lpstr>
      <vt:lpstr>Agreed Actions…</vt:lpstr>
      <vt:lpstr>Training Provider Association</vt:lpstr>
      <vt:lpstr>Worcestershire Apprenticeships</vt:lpstr>
      <vt:lpstr>Training Provider Association…</vt:lpstr>
      <vt:lpstr>Training Provider Association..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Clarke</dc:creator>
  <cp:lastModifiedBy>Wilson, Helen</cp:lastModifiedBy>
  <cp:revision>54</cp:revision>
  <dcterms:created xsi:type="dcterms:W3CDTF">2021-08-12T08:10:25Z</dcterms:created>
  <dcterms:modified xsi:type="dcterms:W3CDTF">2023-01-24T13:48:03Z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600.000000000000</vt:lpwstr>
  </property>
  <property fmtid="{D5CDD505-2E9C-101B-9397-08002B2CF9AE}" pid="3" name="ContentTypeId">
    <vt:lpwstr>0x010100913EBA5567F16C48BF863E21D3277F25</vt:lpwstr>
  </property>
  <property fmtid="{D5CDD505-2E9C-101B-9397-08002B2CF9AE}" pid="4" name="MediaServiceImageTags">
    <vt:lpwstr/>
  </property>
  <property fmtid="{D5CDD505-2E9C-101B-9397-08002B2CF9AE}" pid="5" name="Document Type">
    <vt:lpwstr/>
  </property>
</Properties>
</file>