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58" r:id="rId5"/>
    <p:sldId id="809" r:id="rId6"/>
    <p:sldId id="259" r:id="rId7"/>
    <p:sldId id="751" r:id="rId8"/>
    <p:sldId id="784" r:id="rId9"/>
    <p:sldId id="748" r:id="rId10"/>
    <p:sldId id="761" r:id="rId11"/>
    <p:sldId id="774" r:id="rId12"/>
    <p:sldId id="775" r:id="rId13"/>
    <p:sldId id="808" r:id="rId14"/>
    <p:sldId id="797" r:id="rId15"/>
    <p:sldId id="803" r:id="rId16"/>
    <p:sldId id="798" r:id="rId17"/>
    <p:sldId id="804" r:id="rId18"/>
    <p:sldId id="778" r:id="rId19"/>
    <p:sldId id="779" r:id="rId20"/>
    <p:sldId id="780" r:id="rId21"/>
    <p:sldId id="781" r:id="rId22"/>
    <p:sldId id="782" r:id="rId23"/>
    <p:sldId id="806" r:id="rId24"/>
    <p:sldId id="805" r:id="rId25"/>
    <p:sldId id="783" r:id="rId26"/>
    <p:sldId id="787" r:id="rId27"/>
    <p:sldId id="770" r:id="rId28"/>
    <p:sldId id="801" r:id="rId29"/>
    <p:sldId id="788" r:id="rId30"/>
    <p:sldId id="762" r:id="rId31"/>
    <p:sldId id="754" r:id="rId32"/>
    <p:sldId id="789" r:id="rId33"/>
    <p:sldId id="790" r:id="rId34"/>
    <p:sldId id="791" r:id="rId35"/>
    <p:sldId id="785" r:id="rId36"/>
    <p:sldId id="810" r:id="rId37"/>
    <p:sldId id="765" r:id="rId38"/>
    <p:sldId id="802" r:id="rId39"/>
    <p:sldId id="792" r:id="rId40"/>
    <p:sldId id="265" r:id="rId41"/>
    <p:sldId id="786" r:id="rId42"/>
    <p:sldId id="793" r:id="rId43"/>
    <p:sldId id="794" r:id="rId44"/>
    <p:sldId id="795" r:id="rId45"/>
    <p:sldId id="796" r:id="rId46"/>
    <p:sldId id="721" r:id="rId47"/>
    <p:sldId id="717" r:id="rId48"/>
    <p:sldId id="758" r:id="rId49"/>
    <p:sldId id="799" r:id="rId50"/>
    <p:sldId id="807" r:id="rId51"/>
    <p:sldId id="771" r:id="rId52"/>
    <p:sldId id="772" r:id="rId53"/>
    <p:sldId id="80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49E173-8246-4648-838F-E13E1A341578}" v="171" dt="2020-11-18T09:03:2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95" autoAdjust="0"/>
    <p:restoredTop sz="86462" autoAdjust="0"/>
  </p:normalViewPr>
  <p:slideViewPr>
    <p:cSldViewPr snapToGrid="0">
      <p:cViewPr varScale="1">
        <p:scale>
          <a:sx n="74" d="100"/>
          <a:sy n="74" d="100"/>
        </p:scale>
        <p:origin x="144" y="67"/>
      </p:cViewPr>
      <p:guideLst>
        <p:guide orient="horz" pos="1344"/>
        <p:guide pos="597"/>
      </p:guideLst>
    </p:cSldViewPr>
  </p:slideViewPr>
  <p:outlineViewPr>
    <p:cViewPr>
      <p:scale>
        <a:sx n="33" d="100"/>
        <a:sy n="33" d="100"/>
      </p:scale>
      <p:origin x="0" y="-558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AEE88-9B57-4A76-AE6D-026EC3CFC8C8}" type="datetimeFigureOut">
              <a:rPr lang="en-GB" smtClean="0"/>
              <a:t>20/12/2022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EBE1A-502C-41EE-93F3-048427D341D9}" type="slidenum">
              <a:rPr lang="en-GB" smtClean="0"/>
              <a:t>‹#›</a:t>
            </a:fld>
            <a:endParaRPr lang="en-GB"/>
          </a:p>
        </p:txBody>
      </p:sp>
    </p:spTree>
    <p:extLst>
      <p:ext uri="{BB962C8B-B14F-4D97-AF65-F5344CB8AC3E}">
        <p14:creationId xmlns:p14="http://schemas.microsoft.com/office/powerpoint/2010/main" val="353929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43931-B4D9-4184-86EA-7620E466B104}" type="slidenum">
              <a:rPr lang="en-GB" smtClean="0"/>
              <a:t>43</a:t>
            </a:fld>
            <a:endParaRPr lang="en-GB" dirty="0"/>
          </a:p>
        </p:txBody>
      </p:sp>
    </p:spTree>
    <p:extLst>
      <p:ext uri="{BB962C8B-B14F-4D97-AF65-F5344CB8AC3E}">
        <p14:creationId xmlns:p14="http://schemas.microsoft.com/office/powerpoint/2010/main" val="144871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43931-B4D9-4184-86EA-7620E466B104}" type="slidenum">
              <a:rPr lang="en-GB" smtClean="0"/>
              <a:t>44</a:t>
            </a:fld>
            <a:endParaRPr lang="en-GB" dirty="0"/>
          </a:p>
        </p:txBody>
      </p:sp>
    </p:spTree>
    <p:extLst>
      <p:ext uri="{BB962C8B-B14F-4D97-AF65-F5344CB8AC3E}">
        <p14:creationId xmlns:p14="http://schemas.microsoft.com/office/powerpoint/2010/main" val="1201483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6984-EF11-D748-9AB0-83C1FA3FB74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4845DF3-A8B9-E846-90B6-32321DF1CCD9}"/>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6B62AE97-C8BC-6446-A865-B96E128A981C}"/>
              </a:ext>
            </a:extLst>
          </p:cNvPr>
          <p:cNvSpPr>
            <a:spLocks noGrp="1"/>
          </p:cNvSpPr>
          <p:nvPr>
            <p:ph type="sldNum" sz="quarter" idx="12"/>
          </p:nvPr>
        </p:nvSpPr>
        <p:spPr/>
        <p:txBody>
          <a:bodyPr/>
          <a:lstStyle/>
          <a:p>
            <a:fld id="{57E20B83-4C29-C04C-84A6-D48435383868}" type="slidenum">
              <a:rPr lang="en-US" smtClean="0"/>
              <a:t>‹#›</a:t>
            </a:fld>
            <a:endParaRPr lang="en-US"/>
          </a:p>
        </p:txBody>
      </p:sp>
      <p:sp>
        <p:nvSpPr>
          <p:cNvPr id="5" name="Content Placeholder 4">
            <a:extLst>
              <a:ext uri="{FF2B5EF4-FFF2-40B4-BE49-F238E27FC236}">
                <a16:creationId xmlns:a16="http://schemas.microsoft.com/office/drawing/2014/main" id="{EC7A9FCB-4ECE-488B-83CB-15BD783931DB}"/>
              </a:ext>
            </a:extLst>
          </p:cNvPr>
          <p:cNvSpPr>
            <a:spLocks noGrp="1"/>
          </p:cNvSpPr>
          <p:nvPr>
            <p:ph sz="quarter" idx="13"/>
          </p:nvPr>
        </p:nvSpPr>
        <p:spPr>
          <a:xfrm>
            <a:off x="1111249" y="6513513"/>
            <a:ext cx="4867519"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8802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24DD-1F14-CE47-8201-BDDFC56782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202FB07-CC75-1343-954F-D59FF1D9425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D65D640-868D-4241-8F75-2F5F183394A3}"/>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400297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CD7E-34DD-BB4B-83AB-E1D05868E1DB}"/>
              </a:ext>
            </a:extLst>
          </p:cNvPr>
          <p:cNvSpPr>
            <a:spLocks noGrp="1"/>
          </p:cNvSpPr>
          <p:nvPr>
            <p:ph type="title"/>
          </p:nvPr>
        </p:nvSpPr>
        <p:spPr>
          <a:xfrm>
            <a:off x="831850" y="1188877"/>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DC5D5E7-A1C4-9947-AE81-0308928A19FB}"/>
              </a:ext>
            </a:extLst>
          </p:cNvPr>
          <p:cNvSpPr>
            <a:spLocks noGrp="1"/>
          </p:cNvSpPr>
          <p:nvPr>
            <p:ph type="body" idx="1"/>
          </p:nvPr>
        </p:nvSpPr>
        <p:spPr>
          <a:xfrm>
            <a:off x="831850" y="40686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6BFFD76B-B20A-514B-9B86-5BA52BA1F4F1}"/>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88031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5B7D-E282-A847-B9B1-0C73D5305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A9305-CC15-5E44-9419-AB742078BBB8}"/>
              </a:ext>
            </a:extLst>
          </p:cNvPr>
          <p:cNvSpPr>
            <a:spLocks noGrp="1"/>
          </p:cNvSpPr>
          <p:nvPr>
            <p:ph sz="half" idx="1"/>
          </p:nvPr>
        </p:nvSpPr>
        <p:spPr>
          <a:xfrm>
            <a:off x="838200" y="1825625"/>
            <a:ext cx="5181600" cy="39848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2B865-FE18-EA4A-9130-DB40B4825F75}"/>
              </a:ext>
            </a:extLst>
          </p:cNvPr>
          <p:cNvSpPr>
            <a:spLocks noGrp="1"/>
          </p:cNvSpPr>
          <p:nvPr>
            <p:ph sz="half" idx="2"/>
          </p:nvPr>
        </p:nvSpPr>
        <p:spPr>
          <a:xfrm>
            <a:off x="6172200" y="1825625"/>
            <a:ext cx="5181600" cy="3984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B53517A-A1C3-DB49-8352-78A65D95D7AF}"/>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406905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9B0B-F059-C243-932C-F56D5A615F2D}"/>
              </a:ext>
            </a:extLst>
          </p:cNvPr>
          <p:cNvSpPr>
            <a:spLocks noGrp="1"/>
          </p:cNvSpPr>
          <p:nvPr>
            <p:ph type="title"/>
          </p:nvPr>
        </p:nvSpPr>
        <p:spPr>
          <a:xfrm>
            <a:off x="839788" y="892599"/>
            <a:ext cx="10515600" cy="86508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E9352D6-008F-3545-A3CF-B6C33C022CED}"/>
              </a:ext>
            </a:extLst>
          </p:cNvPr>
          <p:cNvSpPr>
            <a:spLocks noGrp="1"/>
          </p:cNvSpPr>
          <p:nvPr>
            <p:ph type="body" idx="1"/>
          </p:nvPr>
        </p:nvSpPr>
        <p:spPr>
          <a:xfrm>
            <a:off x="839788" y="174816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0F3D534-558C-4F48-8B2E-821A0E7ED7E2}"/>
              </a:ext>
            </a:extLst>
          </p:cNvPr>
          <p:cNvSpPr>
            <a:spLocks noGrp="1"/>
          </p:cNvSpPr>
          <p:nvPr>
            <p:ph sz="half" idx="2"/>
          </p:nvPr>
        </p:nvSpPr>
        <p:spPr>
          <a:xfrm>
            <a:off x="839788" y="2572072"/>
            <a:ext cx="5157787" cy="3238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45B513-2FCF-3245-A50D-A3189B8942DE}"/>
              </a:ext>
            </a:extLst>
          </p:cNvPr>
          <p:cNvSpPr>
            <a:spLocks noGrp="1"/>
          </p:cNvSpPr>
          <p:nvPr>
            <p:ph type="body" sz="quarter" idx="3"/>
          </p:nvPr>
        </p:nvSpPr>
        <p:spPr>
          <a:xfrm>
            <a:off x="6172200" y="174816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E90FC9-9DAC-D44F-9647-C788DD123115}"/>
              </a:ext>
            </a:extLst>
          </p:cNvPr>
          <p:cNvSpPr>
            <a:spLocks noGrp="1"/>
          </p:cNvSpPr>
          <p:nvPr>
            <p:ph sz="quarter" idx="4"/>
          </p:nvPr>
        </p:nvSpPr>
        <p:spPr>
          <a:xfrm>
            <a:off x="6172200" y="2572072"/>
            <a:ext cx="5183188" cy="3238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5EBC475-AAD1-E948-B1B4-517D20CCE45F}"/>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151976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FC7B-389C-7042-B096-9BC26A7F704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254C5B0-02C9-3A4C-8089-BBDB49E7728B}"/>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337612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A7EFE-63F5-834F-BA84-D571D27ADD1C}"/>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41035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862-EBE4-E840-B25C-64AEE1E70EEA}"/>
              </a:ext>
            </a:extLst>
          </p:cNvPr>
          <p:cNvSpPr>
            <a:spLocks noGrp="1"/>
          </p:cNvSpPr>
          <p:nvPr>
            <p:ph type="title"/>
          </p:nvPr>
        </p:nvSpPr>
        <p:spPr>
          <a:xfrm>
            <a:off x="839788" y="987425"/>
            <a:ext cx="3932237" cy="110950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0142EDC-1DAA-3441-B3CD-AEF3235336FD}"/>
              </a:ext>
            </a:extLst>
          </p:cNvPr>
          <p:cNvSpPr>
            <a:spLocks noGrp="1"/>
          </p:cNvSpPr>
          <p:nvPr>
            <p:ph idx="1"/>
          </p:nvPr>
        </p:nvSpPr>
        <p:spPr>
          <a:xfrm>
            <a:off x="5183188" y="987426"/>
            <a:ext cx="6172200" cy="4718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EF2070-E595-E647-9DF3-4A0BA730BF83}"/>
              </a:ext>
            </a:extLst>
          </p:cNvPr>
          <p:cNvSpPr>
            <a:spLocks noGrp="1"/>
          </p:cNvSpPr>
          <p:nvPr>
            <p:ph type="body" sz="half" idx="2"/>
          </p:nvPr>
        </p:nvSpPr>
        <p:spPr>
          <a:xfrm>
            <a:off x="839788" y="2096927"/>
            <a:ext cx="3932237" cy="36093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FFF0C9D4-764F-F641-81CC-5877B1E6E766}"/>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372378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646A-A828-0442-8EAC-401F123CC1A9}"/>
              </a:ext>
            </a:extLst>
          </p:cNvPr>
          <p:cNvSpPr>
            <a:spLocks noGrp="1"/>
          </p:cNvSpPr>
          <p:nvPr>
            <p:ph type="title"/>
          </p:nvPr>
        </p:nvSpPr>
        <p:spPr>
          <a:xfrm>
            <a:off x="839788" y="856525"/>
            <a:ext cx="3932237" cy="1166149"/>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DDB2A0B-869E-504E-9F5E-20530A8D8D97}"/>
              </a:ext>
            </a:extLst>
          </p:cNvPr>
          <p:cNvSpPr>
            <a:spLocks noGrp="1"/>
          </p:cNvSpPr>
          <p:nvPr>
            <p:ph type="pic" idx="1"/>
          </p:nvPr>
        </p:nvSpPr>
        <p:spPr>
          <a:xfrm>
            <a:off x="5183188" y="9411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5C27AE5-3926-C541-9CDD-B84B6E0ED40E}"/>
              </a:ext>
            </a:extLst>
          </p:cNvPr>
          <p:cNvSpPr>
            <a:spLocks noGrp="1"/>
          </p:cNvSpPr>
          <p:nvPr>
            <p:ph type="body" sz="half" idx="2"/>
          </p:nvPr>
        </p:nvSpPr>
        <p:spPr>
          <a:xfrm>
            <a:off x="839788" y="202267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F8897B37-6221-6F47-BADC-E10AEFAF5D8F}"/>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258962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B6E9F-B563-5945-8277-754BE2147A2D}"/>
              </a:ext>
            </a:extLst>
          </p:cNvPr>
          <p:cNvSpPr>
            <a:spLocks noGrp="1"/>
          </p:cNvSpPr>
          <p:nvPr>
            <p:ph type="title"/>
          </p:nvPr>
        </p:nvSpPr>
        <p:spPr>
          <a:xfrm>
            <a:off x="838200" y="902825"/>
            <a:ext cx="10515600" cy="7878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FC06914-D62A-F841-A2CC-7593E5087CB4}"/>
              </a:ext>
            </a:extLst>
          </p:cNvPr>
          <p:cNvSpPr>
            <a:spLocks noGrp="1"/>
          </p:cNvSpPr>
          <p:nvPr>
            <p:ph type="body" idx="1"/>
          </p:nvPr>
        </p:nvSpPr>
        <p:spPr>
          <a:xfrm>
            <a:off x="838200" y="1825625"/>
            <a:ext cx="10515600" cy="39269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EB4315F-3D2E-114D-A40D-2509DA6F5A99}"/>
              </a:ext>
            </a:extLst>
          </p:cNvPr>
          <p:cNvSpPr>
            <a:spLocks noGrp="1"/>
          </p:cNvSpPr>
          <p:nvPr>
            <p:ph type="sldNum" sz="quarter" idx="4"/>
          </p:nvPr>
        </p:nvSpPr>
        <p:spPr>
          <a:xfrm>
            <a:off x="9293506" y="168377"/>
            <a:ext cx="2743200" cy="365125"/>
          </a:xfrm>
          <a:prstGeom prst="rect">
            <a:avLst/>
          </a:prstGeom>
        </p:spPr>
        <p:txBody>
          <a:bodyPr vert="horz" lIns="91440" tIns="45720" rIns="91440" bIns="45720" rtlCol="0" anchor="ctr"/>
          <a:lstStyle>
            <a:lvl1pPr algn="r">
              <a:defRPr sz="1400" b="1" i="0">
                <a:solidFill>
                  <a:schemeClr val="bg1"/>
                </a:solidFill>
                <a:latin typeface="VAG Rounded Std Thin" panose="020F0402020204020204" pitchFamily="34" charset="0"/>
              </a:defRPr>
            </a:lvl1pPr>
          </a:lstStyle>
          <a:p>
            <a:fld id="{57E20B83-4C29-C04C-84A6-D48435383868}" type="slidenum">
              <a:rPr lang="en-US" smtClean="0"/>
              <a:pPr/>
              <a:t>‹#›</a:t>
            </a:fld>
            <a:endParaRPr lang="en-US" dirty="0"/>
          </a:p>
        </p:txBody>
      </p:sp>
      <p:sp>
        <p:nvSpPr>
          <p:cNvPr id="7" name="Date Placeholder 3">
            <a:extLst>
              <a:ext uri="{FF2B5EF4-FFF2-40B4-BE49-F238E27FC236}">
                <a16:creationId xmlns:a16="http://schemas.microsoft.com/office/drawing/2014/main" id="{9F071EF1-8D90-8A4E-8DD6-09AB0F28B7E4}"/>
              </a:ext>
            </a:extLst>
          </p:cNvPr>
          <p:cNvSpPr txBox="1">
            <a:spLocks/>
          </p:cNvSpPr>
          <p:nvPr userDrawn="1"/>
        </p:nvSpPr>
        <p:spPr>
          <a:xfrm>
            <a:off x="246062" y="6229159"/>
            <a:ext cx="3208337"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genda-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0" dirty="0">
                <a:latin typeface="+mn-lt"/>
              </a:rPr>
              <a:t>www.worcschildrenfirst.org.uk</a:t>
            </a:r>
          </a:p>
        </p:txBody>
      </p:sp>
    </p:spTree>
    <p:extLst>
      <p:ext uri="{BB962C8B-B14F-4D97-AF65-F5344CB8AC3E}">
        <p14:creationId xmlns:p14="http://schemas.microsoft.com/office/powerpoint/2010/main" val="1039211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400" b="1" i="0" kern="1200" spc="200" baseline="0">
          <a:solidFill>
            <a:srgbClr val="E2267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worcestershire.gov.uk/info/20613/send_school_provision_and_education_health_care_plans_ehcp/1798/send_education_provision/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v.uk/government/publications/governance-handboo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worcestershire.gov.uk/sendlocaloffer" TargetMode="External"/><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2.xml"/><Relationship Id="rId6" Type="http://schemas.openxmlformats.org/officeDocument/2006/relationships/hyperlink" Target="https://www.gov.uk/guidance/coronavirus-covid-19-catch-up-premium" TargetMode="External"/><Relationship Id="rId5" Type="http://schemas.openxmlformats.org/officeDocument/2006/relationships/hyperlink" Target="https://www.worcestershire.gov.uk/WCFEducationServices/info/31/early-years-inclusion/67/early-years-inclusion-z-resources/3" TargetMode="External"/><Relationship Id="rId4" Type="http://schemas.openxmlformats.org/officeDocument/2006/relationships/hyperlink" Target="https://www.worcestershire.gov.uk/graduatedrespon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888371/Schools_forum_operational_and_good_practice_guid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FA02F8-A947-456F-8C5C-CD192D08A2B1}"/>
              </a:ext>
            </a:extLst>
          </p:cNvPr>
          <p:cNvSpPr txBox="1">
            <a:spLocks noGrp="1"/>
          </p:cNvSpPr>
          <p:nvPr>
            <p:ph type="title" idx="4294967295"/>
          </p:nvPr>
        </p:nvSpPr>
        <p:spPr>
          <a:xfrm>
            <a:off x="838198" y="4063276"/>
            <a:ext cx="10515600" cy="787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b="1" i="0" kern="1200" spc="200" baseline="0">
                <a:solidFill>
                  <a:srgbClr val="E2267D"/>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200" normalizeH="0" baseline="0" noProof="0" dirty="0">
                <a:ln>
                  <a:noFill/>
                </a:ln>
                <a:solidFill>
                  <a:srgbClr val="992283"/>
                </a:solidFill>
                <a:effectLst/>
                <a:uLnTx/>
                <a:uFillTx/>
                <a:latin typeface="+mj-lt"/>
                <a:ea typeface="+mj-ea"/>
                <a:cs typeface="+mj-cs"/>
              </a:rPr>
              <a:t>School Funding for SEND</a:t>
            </a:r>
          </a:p>
        </p:txBody>
      </p:sp>
      <p:pic>
        <p:nvPicPr>
          <p:cNvPr id="6" name="Picture 5" descr="Worcestershire Children First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5206" y="1065043"/>
            <a:ext cx="7941585" cy="2363957"/>
          </a:xfrm>
          <a:prstGeom prst="rect">
            <a:avLst/>
          </a:prstGeom>
        </p:spPr>
      </p:pic>
    </p:spTree>
    <p:extLst>
      <p:ext uri="{BB962C8B-B14F-4D97-AF65-F5344CB8AC3E}">
        <p14:creationId xmlns:p14="http://schemas.microsoft.com/office/powerpoint/2010/main" val="309669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68D434-478E-49BB-90DE-5643E6B0BDEC}"/>
              </a:ext>
            </a:extLst>
          </p:cNvPr>
          <p:cNvSpPr>
            <a:spLocks noGrp="1"/>
          </p:cNvSpPr>
          <p:nvPr>
            <p:ph type="title"/>
          </p:nvPr>
        </p:nvSpPr>
        <p:spPr>
          <a:xfrm>
            <a:off x="699648" y="1248490"/>
            <a:ext cx="10515600" cy="787863"/>
          </a:xfrm>
        </p:spPr>
        <p:txBody>
          <a:bodyPr>
            <a:normAutofit fontScale="90000"/>
          </a:bodyPr>
          <a:lstStyle/>
          <a:p>
            <a:br>
              <a:rPr lang="en-US" sz="4000" dirty="0">
                <a:solidFill>
                  <a:srgbClr val="992283"/>
                </a:solidFill>
              </a:rPr>
            </a:br>
            <a:r>
              <a:rPr lang="en-US" sz="4000" dirty="0">
                <a:solidFill>
                  <a:srgbClr val="992283"/>
                </a:solidFill>
              </a:rPr>
              <a:t>Supporting children with additional needs – Statutory Responsibilities (Continued)</a:t>
            </a:r>
            <a:br>
              <a:rPr lang="en-US" dirty="0">
                <a:solidFill>
                  <a:srgbClr val="992283"/>
                </a:solidFill>
              </a:rPr>
            </a:br>
            <a:endParaRPr lang="en-GB" dirty="0">
              <a:solidFill>
                <a:srgbClr val="992283"/>
              </a:solidFill>
            </a:endParaRPr>
          </a:p>
        </p:txBody>
      </p:sp>
      <p:sp>
        <p:nvSpPr>
          <p:cNvPr id="2" name="Rectangle 1">
            <a:extLst>
              <a:ext uri="{FF2B5EF4-FFF2-40B4-BE49-F238E27FC236}">
                <a16:creationId xmlns:a16="http://schemas.microsoft.com/office/drawing/2014/main" id="{946D44FF-C8B5-47C0-8D1B-A8B6EBC67B2F}"/>
              </a:ext>
            </a:extLst>
          </p:cNvPr>
          <p:cNvSpPr/>
          <p:nvPr/>
        </p:nvSpPr>
        <p:spPr>
          <a:xfrm>
            <a:off x="699649" y="2316301"/>
            <a:ext cx="6996552" cy="3046988"/>
          </a:xfrm>
          <a:prstGeom prst="rect">
            <a:avLst/>
          </a:prstGeom>
        </p:spPr>
        <p:txBody>
          <a:bodyPr wrap="square">
            <a:spAutoFit/>
          </a:bodyPr>
          <a:lstStyle/>
          <a:p>
            <a:r>
              <a:rPr lang="en-US" sz="2400" dirty="0"/>
              <a:t>SEND Code of Practice:</a:t>
            </a:r>
          </a:p>
          <a:p>
            <a:r>
              <a:rPr lang="en-US" sz="2400" dirty="0"/>
              <a:t>5.4 Providers must have arrangements in place to support children with SEN or disabilities. These arrangements should include a clear approach to identifying and responding to SEN. The benefits of early identification are widely recognised – identifying need at the earliest point, and then making effective provision, improves long-term outcomes for children.</a:t>
            </a:r>
          </a:p>
        </p:txBody>
      </p:sp>
      <p:pic>
        <p:nvPicPr>
          <p:cNvPr id="5" name="Picture 4" descr="This image shows a wheelchair user.">
            <a:extLst>
              <a:ext uri="{FF2B5EF4-FFF2-40B4-BE49-F238E27FC236}">
                <a16:creationId xmlns:a16="http://schemas.microsoft.com/office/drawing/2014/main" id="{ABDEA6AF-A434-4AC1-A043-116E7F90A0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96201" y="2316301"/>
            <a:ext cx="3983752" cy="3046988"/>
          </a:xfrm>
          <a:prstGeom prst="rect">
            <a:avLst/>
          </a:prstGeom>
          <a:ln>
            <a:noFill/>
          </a:ln>
          <a:effectLst>
            <a:softEdge rad="112500"/>
          </a:effectLst>
        </p:spPr>
      </p:pic>
    </p:spTree>
    <p:extLst>
      <p:ext uri="{BB962C8B-B14F-4D97-AF65-F5344CB8AC3E}">
        <p14:creationId xmlns:p14="http://schemas.microsoft.com/office/powerpoint/2010/main" val="17778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5BA9-0B08-486F-AAF2-6834430FB84D}"/>
              </a:ext>
            </a:extLst>
          </p:cNvPr>
          <p:cNvSpPr>
            <a:spLocks noGrp="1"/>
          </p:cNvSpPr>
          <p:nvPr>
            <p:ph type="title"/>
          </p:nvPr>
        </p:nvSpPr>
        <p:spPr/>
        <p:txBody>
          <a:bodyPr>
            <a:noAutofit/>
          </a:bodyPr>
          <a:lstStyle/>
          <a:p>
            <a:br>
              <a:rPr lang="en-GB" sz="3600" dirty="0">
                <a:solidFill>
                  <a:srgbClr val="992283"/>
                </a:solidFill>
              </a:rPr>
            </a:br>
            <a:r>
              <a:rPr lang="en-GB" sz="3600" dirty="0">
                <a:solidFill>
                  <a:srgbClr val="992283"/>
                </a:solidFill>
              </a:rPr>
              <a:t>Statutory responsibilities</a:t>
            </a:r>
            <a:br>
              <a:rPr lang="en-GB"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D406FAEC-EB03-40C3-905C-6214538EA3DA}"/>
              </a:ext>
            </a:extLst>
          </p:cNvPr>
          <p:cNvSpPr>
            <a:spLocks noGrp="1"/>
          </p:cNvSpPr>
          <p:nvPr>
            <p:ph idx="1"/>
          </p:nvPr>
        </p:nvSpPr>
        <p:spPr>
          <a:xfrm>
            <a:off x="838200" y="1815812"/>
            <a:ext cx="5845629" cy="4264487"/>
          </a:xfrm>
        </p:spPr>
        <p:txBody>
          <a:bodyPr>
            <a:normAutofit/>
          </a:bodyPr>
          <a:lstStyle/>
          <a:p>
            <a:pPr marL="0" indent="0">
              <a:buNone/>
            </a:pPr>
            <a:r>
              <a:rPr lang="en-US" sz="2400" dirty="0"/>
              <a:t>Service providers must make ‘reasonable adjustments to include service users with disabilities.’ (Equality Act 2010)</a:t>
            </a:r>
          </a:p>
          <a:p>
            <a:pPr marL="0" indent="0">
              <a:buNone/>
            </a:pPr>
            <a:r>
              <a:rPr lang="en-US" sz="2400" dirty="0"/>
              <a:t>This can include: </a:t>
            </a:r>
          </a:p>
          <a:p>
            <a:r>
              <a:rPr lang="en-US" sz="2400" dirty="0"/>
              <a:t>Changes to environment</a:t>
            </a:r>
          </a:p>
          <a:p>
            <a:r>
              <a:rPr lang="en-US" sz="2400" dirty="0"/>
              <a:t>Providing auxiliary aids </a:t>
            </a:r>
          </a:p>
          <a:p>
            <a:r>
              <a:rPr lang="en-US" sz="2400" dirty="0"/>
              <a:t>Accessing additional services</a:t>
            </a:r>
          </a:p>
          <a:p>
            <a:r>
              <a:rPr lang="en-US" sz="2400" dirty="0"/>
              <a:t>Additional staffing support</a:t>
            </a:r>
          </a:p>
          <a:p>
            <a:pPr marL="0" indent="0">
              <a:buNone/>
            </a:pPr>
            <a:endParaRPr lang="en-US" sz="4400" dirty="0"/>
          </a:p>
          <a:p>
            <a:endParaRPr lang="en-US" dirty="0"/>
          </a:p>
          <a:p>
            <a:endParaRPr lang="en-GB" dirty="0"/>
          </a:p>
        </p:txBody>
      </p:sp>
      <p:pic>
        <p:nvPicPr>
          <p:cNvPr id="5" name="Picture 4" descr="An image showing a disabled sign for wheelchair users.">
            <a:extLst>
              <a:ext uri="{FF2B5EF4-FFF2-40B4-BE49-F238E27FC236}">
                <a16:creationId xmlns:a16="http://schemas.microsoft.com/office/drawing/2014/main" id="{415706DD-FB35-4E86-9745-476F0E4006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2551" y="1975148"/>
            <a:ext cx="4447309" cy="3400424"/>
          </a:xfrm>
          <a:prstGeom prst="rect">
            <a:avLst/>
          </a:prstGeom>
          <a:ln>
            <a:noFill/>
          </a:ln>
          <a:effectLst>
            <a:softEdge rad="112500"/>
          </a:effectLst>
        </p:spPr>
      </p:pic>
    </p:spTree>
    <p:extLst>
      <p:ext uri="{BB962C8B-B14F-4D97-AF65-F5344CB8AC3E}">
        <p14:creationId xmlns:p14="http://schemas.microsoft.com/office/powerpoint/2010/main" val="256449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F236F1-C719-4439-9823-6FD966FAB066}"/>
              </a:ext>
            </a:extLst>
          </p:cNvPr>
          <p:cNvSpPr>
            <a:spLocks noGrp="1"/>
          </p:cNvSpPr>
          <p:nvPr>
            <p:ph type="title"/>
          </p:nvPr>
        </p:nvSpPr>
        <p:spPr>
          <a:xfrm>
            <a:off x="334618" y="911271"/>
            <a:ext cx="10515600" cy="787863"/>
          </a:xfrm>
        </p:spPr>
        <p:txBody>
          <a:bodyPr>
            <a:noAutofit/>
          </a:bodyPr>
          <a:lstStyle/>
          <a:p>
            <a:br>
              <a:rPr lang="en-GB" sz="3600" dirty="0">
                <a:solidFill>
                  <a:srgbClr val="992283"/>
                </a:solidFill>
              </a:rPr>
            </a:br>
            <a:r>
              <a:rPr lang="en-GB" sz="3600" dirty="0">
                <a:solidFill>
                  <a:srgbClr val="992283"/>
                </a:solidFill>
              </a:rPr>
              <a:t>Statutory responsibilities (Continued)</a:t>
            </a:r>
            <a:br>
              <a:rPr lang="en-GB" sz="3600" dirty="0">
                <a:solidFill>
                  <a:srgbClr val="992283"/>
                </a:solidFill>
              </a:rPr>
            </a:br>
            <a:endParaRPr lang="en-GB" sz="3600" dirty="0">
              <a:solidFill>
                <a:srgbClr val="992283"/>
              </a:solidFill>
            </a:endParaRPr>
          </a:p>
        </p:txBody>
      </p:sp>
      <p:sp>
        <p:nvSpPr>
          <p:cNvPr id="4" name="Rectangle 3">
            <a:extLst>
              <a:ext uri="{FF2B5EF4-FFF2-40B4-BE49-F238E27FC236}">
                <a16:creationId xmlns:a16="http://schemas.microsoft.com/office/drawing/2014/main" id="{CBB01658-5CCC-4AD5-AEC9-0A1DB25F26B0}"/>
              </a:ext>
            </a:extLst>
          </p:cNvPr>
          <p:cNvSpPr/>
          <p:nvPr/>
        </p:nvSpPr>
        <p:spPr>
          <a:xfrm>
            <a:off x="454193" y="1759080"/>
            <a:ext cx="6773065" cy="3939540"/>
          </a:xfrm>
          <a:prstGeom prst="rect">
            <a:avLst/>
          </a:prstGeom>
        </p:spPr>
        <p:txBody>
          <a:bodyPr wrap="square">
            <a:spAutoFit/>
          </a:bodyPr>
          <a:lstStyle/>
          <a:p>
            <a:r>
              <a:rPr lang="en-US" sz="2400" dirty="0"/>
              <a:t>Early Years Foundation Stage:</a:t>
            </a:r>
          </a:p>
          <a:p>
            <a:endParaRPr lang="en-US" sz="2400" dirty="0"/>
          </a:p>
          <a:p>
            <a:pPr marL="342900" indent="-342900">
              <a:spcAft>
                <a:spcPts val="1200"/>
              </a:spcAft>
              <a:buFont typeface="Arial" panose="020B0604020202020204" pitchFamily="34" charset="0"/>
              <a:buChar char="•"/>
            </a:pPr>
            <a:r>
              <a:rPr lang="en-US" sz="2400" dirty="0"/>
              <a:t>1.6 Practitioners must consider the individual needs, interests, and stage of development of each child in their care. Practitioners must consider whether a child may have a special educational need or disability which requires specialist support.</a:t>
            </a:r>
          </a:p>
          <a:p>
            <a:pPr marL="342900" indent="-342900">
              <a:spcAft>
                <a:spcPts val="1200"/>
              </a:spcAft>
              <a:buFont typeface="Arial" panose="020B0604020202020204" pitchFamily="34" charset="0"/>
              <a:buChar char="•"/>
            </a:pPr>
            <a:r>
              <a:rPr lang="en-US" sz="2400" dirty="0"/>
              <a:t>3.28 Staffing arrangements must meet the needs of all children and ensure their safety.</a:t>
            </a:r>
          </a:p>
        </p:txBody>
      </p:sp>
      <p:pic>
        <p:nvPicPr>
          <p:cNvPr id="3" name="Picture 2" descr="This image shows a teacher speaking to a child.">
            <a:extLst>
              <a:ext uri="{FF2B5EF4-FFF2-40B4-BE49-F238E27FC236}">
                <a16:creationId xmlns:a16="http://schemas.microsoft.com/office/drawing/2014/main" id="{A4688835-FE07-46FF-A729-3D58EB88AC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81754" y="1868557"/>
            <a:ext cx="3424584" cy="3830063"/>
          </a:xfrm>
          <a:prstGeom prst="rect">
            <a:avLst/>
          </a:prstGeom>
          <a:ln>
            <a:noFill/>
          </a:ln>
          <a:effectLst>
            <a:softEdge rad="112500"/>
          </a:effectLst>
        </p:spPr>
      </p:pic>
    </p:spTree>
    <p:extLst>
      <p:ext uri="{BB962C8B-B14F-4D97-AF65-F5344CB8AC3E}">
        <p14:creationId xmlns:p14="http://schemas.microsoft.com/office/powerpoint/2010/main" val="28865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6575-04C3-424E-8A6C-6B9D5BF5FC90}"/>
              </a:ext>
            </a:extLst>
          </p:cNvPr>
          <p:cNvSpPr>
            <a:spLocks noGrp="1"/>
          </p:cNvSpPr>
          <p:nvPr>
            <p:ph type="title"/>
          </p:nvPr>
        </p:nvSpPr>
        <p:spPr>
          <a:xfrm>
            <a:off x="574964" y="1152207"/>
            <a:ext cx="7529945" cy="1771102"/>
          </a:xfrm>
        </p:spPr>
        <p:txBody>
          <a:bodyPr>
            <a:noAutofit/>
          </a:bodyPr>
          <a:lstStyle/>
          <a:p>
            <a:br>
              <a:rPr lang="en-US" sz="3200" dirty="0">
                <a:solidFill>
                  <a:srgbClr val="992283"/>
                </a:solidFill>
              </a:rPr>
            </a:br>
            <a:r>
              <a:rPr lang="en-US" sz="3200" dirty="0">
                <a:solidFill>
                  <a:srgbClr val="992283"/>
                </a:solidFill>
              </a:rPr>
              <a:t>Accessing funding to support children with emerging and additional needs in Early Years settings</a:t>
            </a:r>
            <a:br>
              <a:rPr lang="en-US" sz="3200" dirty="0"/>
            </a:br>
            <a:endParaRPr lang="en-GB" sz="3200" dirty="0"/>
          </a:p>
        </p:txBody>
      </p:sp>
      <p:sp>
        <p:nvSpPr>
          <p:cNvPr id="3" name="Content Placeholder 2">
            <a:extLst>
              <a:ext uri="{FF2B5EF4-FFF2-40B4-BE49-F238E27FC236}">
                <a16:creationId xmlns:a16="http://schemas.microsoft.com/office/drawing/2014/main" id="{E9A825FA-BB9F-4CE8-B864-EEF1B0FC7846}"/>
              </a:ext>
            </a:extLst>
          </p:cNvPr>
          <p:cNvSpPr>
            <a:spLocks noGrp="1"/>
          </p:cNvSpPr>
          <p:nvPr>
            <p:ph idx="1"/>
          </p:nvPr>
        </p:nvSpPr>
        <p:spPr>
          <a:xfrm>
            <a:off x="574964" y="3216955"/>
            <a:ext cx="6163294" cy="4255579"/>
          </a:xfrm>
        </p:spPr>
        <p:txBody>
          <a:bodyPr>
            <a:normAutofit/>
          </a:bodyPr>
          <a:lstStyle/>
          <a:p>
            <a:r>
              <a:rPr lang="en-US" sz="2400" dirty="0"/>
              <a:t>Inclusion Funding is available to all Ofsted registered childcare providers in Worcestershire – applications are made through the Early Years Local Inclusion Fund.</a:t>
            </a:r>
          </a:p>
        </p:txBody>
      </p:sp>
      <p:pic>
        <p:nvPicPr>
          <p:cNvPr id="5" name="Picture 4" descr="This image shows a young girl at nursery.">
            <a:extLst>
              <a:ext uri="{FF2B5EF4-FFF2-40B4-BE49-F238E27FC236}">
                <a16:creationId xmlns:a16="http://schemas.microsoft.com/office/drawing/2014/main" id="{383D831D-5186-4F89-AA8F-B7AB876CA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54893" y="1152207"/>
            <a:ext cx="3075710" cy="4497165"/>
          </a:xfrm>
          <a:prstGeom prst="rect">
            <a:avLst/>
          </a:prstGeom>
          <a:ln>
            <a:noFill/>
          </a:ln>
          <a:effectLst>
            <a:softEdge rad="112500"/>
          </a:effectLst>
        </p:spPr>
      </p:pic>
    </p:spTree>
    <p:extLst>
      <p:ext uri="{BB962C8B-B14F-4D97-AF65-F5344CB8AC3E}">
        <p14:creationId xmlns:p14="http://schemas.microsoft.com/office/powerpoint/2010/main" val="3469523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D63688-5B94-478C-9234-50080EBA5E50}"/>
              </a:ext>
            </a:extLst>
          </p:cNvPr>
          <p:cNvSpPr/>
          <p:nvPr/>
        </p:nvSpPr>
        <p:spPr>
          <a:xfrm>
            <a:off x="429494" y="1995056"/>
            <a:ext cx="11388436" cy="3739485"/>
          </a:xfrm>
          <a:prstGeom prst="rect">
            <a:avLst/>
          </a:prstGeom>
        </p:spPr>
        <p:txBody>
          <a:bodyPr wrap="square">
            <a:spAutoFit/>
          </a:bodyPr>
          <a:lstStyle/>
          <a:p>
            <a:pPr>
              <a:spcAft>
                <a:spcPts val="1200"/>
              </a:spcAft>
            </a:pPr>
            <a:r>
              <a:rPr lang="en-US" sz="2400" dirty="0"/>
              <a:t>There are 5 levels of inclusion funding within Worcestershire.  </a:t>
            </a:r>
            <a:br>
              <a:rPr lang="en-US" sz="2400" dirty="0"/>
            </a:br>
            <a:r>
              <a:rPr lang="en-US" sz="2400" dirty="0"/>
              <a:t>They are called the Graduated Response Levels: </a:t>
            </a:r>
            <a:endParaRPr lang="en-US" sz="2400" b="1" dirty="0">
              <a:solidFill>
                <a:schemeClr val="tx2"/>
              </a:solidFill>
            </a:endParaRPr>
          </a:p>
          <a:p>
            <a:pPr>
              <a:spcAft>
                <a:spcPts val="1200"/>
              </a:spcAft>
            </a:pPr>
            <a:r>
              <a:rPr lang="en-US" sz="2400" b="1" dirty="0">
                <a:solidFill>
                  <a:schemeClr val="tx2"/>
                </a:solidFill>
              </a:rPr>
              <a:t>1, 2, 3, 4 &amp; Exceptional Early Years Funding</a:t>
            </a:r>
            <a:endParaRPr lang="en-US" sz="2400" dirty="0"/>
          </a:p>
          <a:p>
            <a:pPr>
              <a:spcAft>
                <a:spcPts val="1200"/>
              </a:spcAft>
            </a:pPr>
            <a:r>
              <a:rPr lang="en-US" sz="2400" dirty="0"/>
              <a:t>Each level of funding reflects:</a:t>
            </a:r>
          </a:p>
          <a:p>
            <a:pPr marL="914400" lvl="1" indent="-457200">
              <a:spcAft>
                <a:spcPts val="600"/>
              </a:spcAft>
              <a:buFont typeface="Arial" panose="020B0604020202020204" pitchFamily="34" charset="0"/>
              <a:buChar char="•"/>
            </a:pPr>
            <a:r>
              <a:rPr lang="en-US" sz="2400" dirty="0"/>
              <a:t>The type of needs the child presents with.</a:t>
            </a:r>
          </a:p>
          <a:p>
            <a:pPr marL="914400" lvl="1" indent="-457200">
              <a:spcAft>
                <a:spcPts val="600"/>
              </a:spcAft>
              <a:buFont typeface="Arial" panose="020B0604020202020204" pitchFamily="34" charset="0"/>
              <a:buChar char="•"/>
            </a:pPr>
            <a:r>
              <a:rPr lang="en-US" sz="2400" dirty="0"/>
              <a:t>The type of specialist agencies that are involved with the child.</a:t>
            </a:r>
          </a:p>
          <a:p>
            <a:pPr marL="914400" lvl="1" indent="-457200">
              <a:spcAft>
                <a:spcPts val="600"/>
              </a:spcAft>
              <a:buFont typeface="Arial" panose="020B0604020202020204" pitchFamily="34" charset="0"/>
              <a:buChar char="•"/>
            </a:pPr>
            <a:r>
              <a:rPr lang="en-US" sz="2400" dirty="0"/>
              <a:t>The complexity of need and strategies used to support their development.</a:t>
            </a:r>
          </a:p>
          <a:p>
            <a:pPr marL="914400" lvl="1" indent="-457200">
              <a:spcAft>
                <a:spcPts val="600"/>
              </a:spcAft>
              <a:buFont typeface="Arial" panose="020B0604020202020204" pitchFamily="34" charset="0"/>
              <a:buChar char="•"/>
            </a:pPr>
            <a:r>
              <a:rPr lang="en-US" sz="2400" dirty="0"/>
              <a:t>The staffing support that the child requires.</a:t>
            </a:r>
          </a:p>
        </p:txBody>
      </p:sp>
      <p:sp>
        <p:nvSpPr>
          <p:cNvPr id="5" name="Title 1">
            <a:extLst>
              <a:ext uri="{FF2B5EF4-FFF2-40B4-BE49-F238E27FC236}">
                <a16:creationId xmlns:a16="http://schemas.microsoft.com/office/drawing/2014/main" id="{3B723CEA-FB02-406E-A6C4-D1E6D8F35E59}"/>
              </a:ext>
            </a:extLst>
          </p:cNvPr>
          <p:cNvSpPr>
            <a:spLocks noGrp="1"/>
          </p:cNvSpPr>
          <p:nvPr>
            <p:ph type="title"/>
          </p:nvPr>
        </p:nvSpPr>
        <p:spPr>
          <a:xfrm>
            <a:off x="464127" y="556464"/>
            <a:ext cx="11263745" cy="1771102"/>
          </a:xfrm>
        </p:spPr>
        <p:txBody>
          <a:bodyPr>
            <a:noAutofit/>
          </a:bodyPr>
          <a:lstStyle/>
          <a:p>
            <a:r>
              <a:rPr lang="en-US" sz="3200" dirty="0">
                <a:solidFill>
                  <a:srgbClr val="992283"/>
                </a:solidFill>
              </a:rPr>
              <a:t>Accessing funding to support children with emerging and additional needs in Early Years settings (Continued)</a:t>
            </a:r>
            <a:endParaRPr lang="en-GB" sz="3200" dirty="0"/>
          </a:p>
        </p:txBody>
      </p:sp>
    </p:spTree>
    <p:extLst>
      <p:ext uri="{BB962C8B-B14F-4D97-AF65-F5344CB8AC3E}">
        <p14:creationId xmlns:p14="http://schemas.microsoft.com/office/powerpoint/2010/main" val="190413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320-05C1-4AA1-B555-CE6ACDEA0E86}"/>
              </a:ext>
            </a:extLst>
          </p:cNvPr>
          <p:cNvSpPr>
            <a:spLocks noGrp="1"/>
          </p:cNvSpPr>
          <p:nvPr>
            <p:ph type="title"/>
          </p:nvPr>
        </p:nvSpPr>
        <p:spPr>
          <a:xfrm>
            <a:off x="561109" y="1240319"/>
            <a:ext cx="6740236" cy="787863"/>
          </a:xfrm>
        </p:spPr>
        <p:txBody>
          <a:bodyPr>
            <a:noAutofit/>
          </a:bodyPr>
          <a:lstStyle/>
          <a:p>
            <a:br>
              <a:rPr lang="en-US" sz="3600" dirty="0">
                <a:solidFill>
                  <a:srgbClr val="992283"/>
                </a:solidFill>
              </a:rPr>
            </a:br>
            <a:r>
              <a:rPr lang="en-US" sz="3600" dirty="0">
                <a:solidFill>
                  <a:srgbClr val="992283"/>
                </a:solidFill>
              </a:rPr>
              <a:t>Allocating Graduated Response Levels to Children</a:t>
            </a:r>
            <a:br>
              <a:rPr lang="en-US"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46DD2829-46A7-4721-BCA5-8683E1CE9261}"/>
              </a:ext>
            </a:extLst>
          </p:cNvPr>
          <p:cNvSpPr>
            <a:spLocks noGrp="1"/>
          </p:cNvSpPr>
          <p:nvPr>
            <p:ph idx="1"/>
          </p:nvPr>
        </p:nvSpPr>
        <p:spPr>
          <a:xfrm>
            <a:off x="561109" y="2554654"/>
            <a:ext cx="5981205" cy="3926993"/>
          </a:xfrm>
        </p:spPr>
        <p:txBody>
          <a:bodyPr>
            <a:normAutofit/>
          </a:bodyPr>
          <a:lstStyle/>
          <a:p>
            <a:pPr>
              <a:spcAft>
                <a:spcPts val="1200"/>
              </a:spcAft>
            </a:pPr>
            <a:r>
              <a:rPr lang="en-US" sz="2400" dirty="0"/>
              <a:t>The Early Years settings, in full consultation with parents refer to the ‘SEND Descriptors of Need’ within the Graduated Response in </a:t>
            </a:r>
            <a:r>
              <a:rPr lang="en-US" sz="2400" dirty="0">
                <a:solidFill>
                  <a:srgbClr val="0070C0"/>
                </a:solidFill>
                <a:hlinkClick r:id="rId2">
                  <a:extLst>
                    <a:ext uri="{A12FA001-AC4F-418D-AE19-62706E023703}">
                      <ahyp:hlinkClr xmlns:ahyp="http://schemas.microsoft.com/office/drawing/2018/hyperlinkcolor" val="tx"/>
                    </a:ext>
                  </a:extLst>
                </a:hlinkClick>
              </a:rPr>
              <a:t>Education Settings guidance document.</a:t>
            </a:r>
            <a:endParaRPr lang="en-US" sz="2400" dirty="0"/>
          </a:p>
          <a:p>
            <a:pPr>
              <a:spcAft>
                <a:spcPts val="1200"/>
              </a:spcAft>
            </a:pPr>
            <a:r>
              <a:rPr lang="en-US" sz="2400" dirty="0"/>
              <a:t>They allocate the correct level of funding for the child, and this is paid to them alongside their Nursery Education Funding.</a:t>
            </a:r>
          </a:p>
          <a:p>
            <a:endParaRPr lang="en-GB" dirty="0"/>
          </a:p>
        </p:txBody>
      </p:sp>
      <p:pic>
        <p:nvPicPr>
          <p:cNvPr id="5" name="Picture 4" descr="An image showing a young boy at nursery.">
            <a:extLst>
              <a:ext uri="{FF2B5EF4-FFF2-40B4-BE49-F238E27FC236}">
                <a16:creationId xmlns:a16="http://schemas.microsoft.com/office/drawing/2014/main" id="{FDCAFCC2-0FC6-44E1-BC8E-B8ED9306A3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01345" y="1177974"/>
            <a:ext cx="4294909" cy="4243647"/>
          </a:xfrm>
          <a:prstGeom prst="rect">
            <a:avLst/>
          </a:prstGeom>
          <a:ln>
            <a:noFill/>
          </a:ln>
          <a:effectLst>
            <a:softEdge rad="112500"/>
          </a:effectLst>
        </p:spPr>
      </p:pic>
    </p:spTree>
    <p:extLst>
      <p:ext uri="{BB962C8B-B14F-4D97-AF65-F5344CB8AC3E}">
        <p14:creationId xmlns:p14="http://schemas.microsoft.com/office/powerpoint/2010/main" val="221151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FB1D-C9A6-49C4-862E-3A7E9BFB1B74}"/>
              </a:ext>
            </a:extLst>
          </p:cNvPr>
          <p:cNvSpPr>
            <a:spLocks noGrp="1"/>
          </p:cNvSpPr>
          <p:nvPr>
            <p:ph type="title"/>
          </p:nvPr>
        </p:nvSpPr>
        <p:spPr>
          <a:xfrm>
            <a:off x="367147" y="730115"/>
            <a:ext cx="10515600" cy="787863"/>
          </a:xfrm>
        </p:spPr>
        <p:txBody>
          <a:bodyPr>
            <a:noAutofit/>
          </a:bodyPr>
          <a:lstStyle/>
          <a:p>
            <a:br>
              <a:rPr lang="en-US" sz="3600" dirty="0">
                <a:solidFill>
                  <a:srgbClr val="992283"/>
                </a:solidFill>
              </a:rPr>
            </a:br>
            <a:r>
              <a:rPr lang="en-US" sz="3600" dirty="0">
                <a:solidFill>
                  <a:srgbClr val="992283"/>
                </a:solidFill>
              </a:rPr>
              <a:t>Graduated Response Levels of Funding</a:t>
            </a:r>
            <a:br>
              <a:rPr lang="en-US" sz="3600" dirty="0">
                <a:solidFill>
                  <a:srgbClr val="992283"/>
                </a:solidFill>
              </a:rPr>
            </a:br>
            <a:endParaRPr lang="en-GB" sz="3600" dirty="0">
              <a:solidFill>
                <a:srgbClr val="992283"/>
              </a:solidFill>
            </a:endParaRPr>
          </a:p>
        </p:txBody>
      </p:sp>
      <p:graphicFrame>
        <p:nvGraphicFramePr>
          <p:cNvPr id="6" name="Table 4">
            <a:extLst>
              <a:ext uri="{FF2B5EF4-FFF2-40B4-BE49-F238E27FC236}">
                <a16:creationId xmlns:a16="http://schemas.microsoft.com/office/drawing/2014/main" id="{34F09E88-6E74-4794-B5D8-D7DA5C22EECF}"/>
              </a:ext>
            </a:extLst>
          </p:cNvPr>
          <p:cNvGraphicFramePr>
            <a:graphicFrameLocks/>
          </p:cNvGraphicFramePr>
          <p:nvPr>
            <p:extLst>
              <p:ext uri="{D42A27DB-BD31-4B8C-83A1-F6EECF244321}">
                <p14:modId xmlns:p14="http://schemas.microsoft.com/office/powerpoint/2010/main" val="2141183344"/>
              </p:ext>
            </p:extLst>
          </p:nvPr>
        </p:nvGraphicFramePr>
        <p:xfrm>
          <a:off x="460665" y="1517978"/>
          <a:ext cx="11270670" cy="4264833"/>
        </p:xfrm>
        <a:graphic>
          <a:graphicData uri="http://schemas.openxmlformats.org/drawingml/2006/table">
            <a:tbl>
              <a:tblPr firstRow="1" bandRow="1">
                <a:tableStyleId>{5C22544A-7EE6-4342-B048-85BDC9FD1C3A}</a:tableStyleId>
              </a:tblPr>
              <a:tblGrid>
                <a:gridCol w="2868773">
                  <a:extLst>
                    <a:ext uri="{9D8B030D-6E8A-4147-A177-3AD203B41FA5}">
                      <a16:colId xmlns:a16="http://schemas.microsoft.com/office/drawing/2014/main" val="3933347694"/>
                    </a:ext>
                  </a:extLst>
                </a:gridCol>
                <a:gridCol w="3461610">
                  <a:extLst>
                    <a:ext uri="{9D8B030D-6E8A-4147-A177-3AD203B41FA5}">
                      <a16:colId xmlns:a16="http://schemas.microsoft.com/office/drawing/2014/main" val="2325270472"/>
                    </a:ext>
                  </a:extLst>
                </a:gridCol>
                <a:gridCol w="4940287">
                  <a:extLst>
                    <a:ext uri="{9D8B030D-6E8A-4147-A177-3AD203B41FA5}">
                      <a16:colId xmlns:a16="http://schemas.microsoft.com/office/drawing/2014/main" val="2660923077"/>
                    </a:ext>
                  </a:extLst>
                </a:gridCol>
              </a:tblGrid>
              <a:tr h="486891">
                <a:tc>
                  <a:txBody>
                    <a:bodyPr/>
                    <a:lstStyle/>
                    <a:p>
                      <a:pPr algn="ctr">
                        <a:lnSpc>
                          <a:spcPct val="100000"/>
                        </a:lnSpc>
                      </a:pPr>
                      <a:r>
                        <a:rPr lang="en-US" sz="1400" dirty="0"/>
                        <a:t>Code of Practice level</a:t>
                      </a:r>
                      <a:endParaRPr lang="en-GB" sz="1400" dirty="0"/>
                    </a:p>
                  </a:txBody>
                  <a:tcPr anchor="ctr"/>
                </a:tc>
                <a:tc>
                  <a:txBody>
                    <a:bodyPr/>
                    <a:lstStyle/>
                    <a:p>
                      <a:pPr algn="ctr">
                        <a:lnSpc>
                          <a:spcPct val="100000"/>
                        </a:lnSpc>
                      </a:pPr>
                      <a:r>
                        <a:rPr lang="en-US" sz="1400" dirty="0"/>
                        <a:t>EYSFF Inclusion supplement</a:t>
                      </a:r>
                    </a:p>
                    <a:p>
                      <a:pPr algn="ctr">
                        <a:lnSpc>
                          <a:spcPct val="100000"/>
                        </a:lnSpc>
                      </a:pPr>
                      <a:r>
                        <a:rPr lang="en-US" sz="1400" dirty="0"/>
                        <a:t>Per hour/per child (max 15 hours)</a:t>
                      </a:r>
                      <a:endParaRPr lang="en-GB" sz="1400" dirty="0"/>
                    </a:p>
                  </a:txBody>
                  <a:tcPr anchor="ctr"/>
                </a:tc>
                <a:tc>
                  <a:txBody>
                    <a:bodyPr/>
                    <a:lstStyle/>
                    <a:p>
                      <a:pPr algn="ctr">
                        <a:lnSpc>
                          <a:spcPct val="100000"/>
                        </a:lnSpc>
                      </a:pPr>
                      <a:r>
                        <a:rPr lang="en-US" sz="1400" dirty="0"/>
                        <a:t>2-Year-Old Funding</a:t>
                      </a:r>
                      <a:endParaRPr lang="en-GB" sz="1400" dirty="0"/>
                    </a:p>
                  </a:txBody>
                  <a:tcPr anchor="ctr"/>
                </a:tc>
                <a:extLst>
                  <a:ext uri="{0D108BD9-81ED-4DB2-BD59-A6C34878D82A}">
                    <a16:rowId xmlns:a16="http://schemas.microsoft.com/office/drawing/2014/main" val="1130431725"/>
                  </a:ext>
                </a:extLst>
              </a:tr>
              <a:tr h="486891">
                <a:tc>
                  <a:txBody>
                    <a:bodyPr/>
                    <a:lstStyle/>
                    <a:p>
                      <a:pPr algn="l">
                        <a:lnSpc>
                          <a:spcPct val="100000"/>
                        </a:lnSpc>
                      </a:pPr>
                      <a:r>
                        <a:rPr lang="en-US" sz="1400" dirty="0"/>
                        <a:t>Normal Entitlement</a:t>
                      </a:r>
                      <a:endParaRPr lang="en-GB" sz="1400" dirty="0"/>
                    </a:p>
                  </a:txBody>
                  <a:tcPr anchor="ctr"/>
                </a:tc>
                <a:tc>
                  <a:txBody>
                    <a:bodyPr/>
                    <a:lstStyle/>
                    <a:p>
                      <a:pPr algn="l">
                        <a:lnSpc>
                          <a:spcPct val="100000"/>
                        </a:lnSpc>
                      </a:pPr>
                      <a:r>
                        <a:rPr lang="en-US" sz="1400" dirty="0"/>
                        <a:t>NEF hourly rate: £4.20</a:t>
                      </a:r>
                      <a:endParaRPr lang="en-GB" sz="1400" dirty="0"/>
                    </a:p>
                  </a:txBody>
                  <a:tcPr anchor="ctr"/>
                </a:tc>
                <a:tc>
                  <a:txBody>
                    <a:bodyPr/>
                    <a:lstStyle/>
                    <a:p>
                      <a:pPr algn="l">
                        <a:lnSpc>
                          <a:spcPct val="100000"/>
                        </a:lnSpc>
                      </a:pPr>
                      <a:r>
                        <a:rPr lang="en-US" sz="1400" dirty="0"/>
                        <a:t>Please note that an automatic supplement for GR1 and GR2 is included within the 2-year-old hourly rate of £5.28</a:t>
                      </a:r>
                      <a:endParaRPr lang="en-GB" sz="1400" dirty="0"/>
                    </a:p>
                  </a:txBody>
                  <a:tcPr anchor="ctr"/>
                </a:tc>
                <a:extLst>
                  <a:ext uri="{0D108BD9-81ED-4DB2-BD59-A6C34878D82A}">
                    <a16:rowId xmlns:a16="http://schemas.microsoft.com/office/drawing/2014/main" val="3267668214"/>
                  </a:ext>
                </a:extLst>
              </a:tr>
              <a:tr h="486891">
                <a:tc>
                  <a:txBody>
                    <a:bodyPr/>
                    <a:lstStyle/>
                    <a:p>
                      <a:pPr algn="l">
                        <a:lnSpc>
                          <a:spcPct val="100000"/>
                        </a:lnSpc>
                      </a:pPr>
                      <a:r>
                        <a:rPr lang="en-US" sz="1400" dirty="0"/>
                        <a:t>Graduated Response 1</a:t>
                      </a:r>
                      <a:endParaRPr lang="en-GB" sz="1400" dirty="0"/>
                    </a:p>
                  </a:txBody>
                  <a:tcPr anchor="ctr"/>
                </a:tc>
                <a:tc>
                  <a:txBody>
                    <a:bodyPr/>
                    <a:lstStyle/>
                    <a:p>
                      <a:pPr algn="l">
                        <a:lnSpc>
                          <a:spcPct val="100000"/>
                        </a:lnSpc>
                      </a:pPr>
                      <a:r>
                        <a:rPr lang="en-US" sz="1400" dirty="0"/>
                        <a:t>Included within NEF hourly rate from April 2017: £4.20</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Please note that an automatic supplement for GR1 and GR2 is included within the 2-year-old hourly rate of £5.28</a:t>
                      </a:r>
                      <a:endParaRPr lang="en-GB" sz="1400" dirty="0"/>
                    </a:p>
                  </a:txBody>
                  <a:tcPr anchor="ctr"/>
                </a:tc>
                <a:extLst>
                  <a:ext uri="{0D108BD9-81ED-4DB2-BD59-A6C34878D82A}">
                    <a16:rowId xmlns:a16="http://schemas.microsoft.com/office/drawing/2014/main" val="2563266976"/>
                  </a:ext>
                </a:extLst>
              </a:tr>
              <a:tr h="486891">
                <a:tc>
                  <a:txBody>
                    <a:bodyPr/>
                    <a:lstStyle/>
                    <a:p>
                      <a:pPr algn="l">
                        <a:lnSpc>
                          <a:spcPct val="100000"/>
                        </a:lnSpc>
                      </a:pPr>
                      <a:r>
                        <a:rPr lang="en-US" sz="1400" dirty="0"/>
                        <a:t>Graduated Response 2</a:t>
                      </a:r>
                      <a:endParaRPr lang="en-GB" sz="1400" dirty="0"/>
                    </a:p>
                  </a:txBody>
                  <a:tcPr anchor="ctr"/>
                </a:tc>
                <a:tc>
                  <a:txBody>
                    <a:bodyPr/>
                    <a:lstStyle/>
                    <a:p>
                      <a:pPr algn="l">
                        <a:lnSpc>
                          <a:spcPct val="100000"/>
                        </a:lnSpc>
                      </a:pPr>
                      <a:r>
                        <a:rPr lang="en-US" sz="1400" dirty="0"/>
                        <a:t>NEF hourly rate £4.20 + £0.09</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Please note that an automatic supplement for GR1 and GR2 is included within the 2-year-old hourly rate of £5.28</a:t>
                      </a:r>
                      <a:endParaRPr lang="en-GB" sz="1400" dirty="0"/>
                    </a:p>
                  </a:txBody>
                  <a:tcPr anchor="ctr"/>
                </a:tc>
                <a:extLst>
                  <a:ext uri="{0D108BD9-81ED-4DB2-BD59-A6C34878D82A}">
                    <a16:rowId xmlns:a16="http://schemas.microsoft.com/office/drawing/2014/main" val="2568144927"/>
                  </a:ext>
                </a:extLst>
              </a:tr>
              <a:tr h="486891">
                <a:tc>
                  <a:txBody>
                    <a:bodyPr/>
                    <a:lstStyle/>
                    <a:p>
                      <a:pPr algn="l">
                        <a:lnSpc>
                          <a:spcPct val="100000"/>
                        </a:lnSpc>
                      </a:pPr>
                      <a:r>
                        <a:rPr lang="en-US" sz="1400" dirty="0"/>
                        <a:t>Graduated Response 3</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NEF hourly rate £4.20 + £1.60</a:t>
                      </a:r>
                      <a:endParaRPr lang="en-GB" sz="1400" dirty="0"/>
                    </a:p>
                  </a:txBody>
                  <a:tcPr anchor="ctr"/>
                </a:tc>
                <a:tc>
                  <a:txBody>
                    <a:bodyPr/>
                    <a:lstStyle/>
                    <a:p>
                      <a:pPr algn="l">
                        <a:lnSpc>
                          <a:spcPct val="100000"/>
                        </a:lnSpc>
                      </a:pPr>
                      <a:r>
                        <a:rPr lang="en-US" sz="1400" dirty="0"/>
                        <a:t>NEF hourly rate £5.28 + £1.60</a:t>
                      </a:r>
                      <a:endParaRPr lang="en-GB" sz="1400" dirty="0"/>
                    </a:p>
                  </a:txBody>
                  <a:tcPr anchor="ctr"/>
                </a:tc>
                <a:extLst>
                  <a:ext uri="{0D108BD9-81ED-4DB2-BD59-A6C34878D82A}">
                    <a16:rowId xmlns:a16="http://schemas.microsoft.com/office/drawing/2014/main" val="3171181518"/>
                  </a:ext>
                </a:extLst>
              </a:tr>
              <a:tr h="486891">
                <a:tc>
                  <a:txBody>
                    <a:bodyPr/>
                    <a:lstStyle/>
                    <a:p>
                      <a:pPr algn="l">
                        <a:lnSpc>
                          <a:spcPct val="100000"/>
                        </a:lnSpc>
                      </a:pPr>
                      <a:r>
                        <a:rPr lang="en-US" sz="1400" dirty="0"/>
                        <a:t>Graduated Response 4</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NEF hourly rate £4.20 + £2.86</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NEF hourly rate £5.28 + £2.86</a:t>
                      </a:r>
                      <a:endParaRPr lang="en-GB" sz="1400" dirty="0"/>
                    </a:p>
                  </a:txBody>
                  <a:tcPr anchor="ctr"/>
                </a:tc>
                <a:extLst>
                  <a:ext uri="{0D108BD9-81ED-4DB2-BD59-A6C34878D82A}">
                    <a16:rowId xmlns:a16="http://schemas.microsoft.com/office/drawing/2014/main" val="263636246"/>
                  </a:ext>
                </a:extLst>
              </a:tr>
              <a:tr h="486891">
                <a:tc>
                  <a:txBody>
                    <a:bodyPr/>
                    <a:lstStyle/>
                    <a:p>
                      <a:pPr algn="l">
                        <a:lnSpc>
                          <a:spcPct val="100000"/>
                        </a:lnSpc>
                      </a:pPr>
                      <a:r>
                        <a:rPr lang="en-US" sz="1400" dirty="0"/>
                        <a:t>Exceptional Early Years Funding</a:t>
                      </a:r>
                      <a:endParaRPr lang="en-GB"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NEF hourly rate £4.20 + £6.30</a:t>
                      </a:r>
                      <a:endParaRPr lang="en-GB" sz="1400" dirty="0"/>
                    </a:p>
                  </a:txBody>
                  <a:tcPr anchor="ctr"/>
                </a:tc>
                <a:tc>
                  <a:txBody>
                    <a:bodyPr/>
                    <a:lstStyle/>
                    <a:p>
                      <a:pPr algn="l">
                        <a:lnSpc>
                          <a:spcPct val="100000"/>
                        </a:lnSpc>
                      </a:pPr>
                      <a:r>
                        <a:rPr lang="en-US" sz="1400" dirty="0"/>
                        <a:t>NEF hourly rate £5.28 + £6.30</a:t>
                      </a:r>
                      <a:endParaRPr lang="en-GB" sz="1400" dirty="0"/>
                    </a:p>
                  </a:txBody>
                  <a:tcPr anchor="ctr"/>
                </a:tc>
                <a:extLst>
                  <a:ext uri="{0D108BD9-81ED-4DB2-BD59-A6C34878D82A}">
                    <a16:rowId xmlns:a16="http://schemas.microsoft.com/office/drawing/2014/main" val="3575294305"/>
                  </a:ext>
                </a:extLst>
              </a:tr>
              <a:tr h="486891">
                <a:tc>
                  <a:txBody>
                    <a:bodyPr/>
                    <a:lstStyle/>
                    <a:p>
                      <a:pPr algn="l">
                        <a:lnSpc>
                          <a:spcPct val="100000"/>
                        </a:lnSpc>
                      </a:pPr>
                      <a:r>
                        <a:rPr lang="en-US" sz="1400" dirty="0"/>
                        <a:t>DISABILITY ACCESS FUND (DAF)</a:t>
                      </a:r>
                      <a:endParaRPr lang="en-GB" sz="1400" dirty="0"/>
                    </a:p>
                  </a:txBody>
                  <a:tcPr anchor="ctr"/>
                </a:tc>
                <a:tc>
                  <a:txBody>
                    <a:bodyPr/>
                    <a:lstStyle/>
                    <a:p>
                      <a:pPr algn="l">
                        <a:lnSpc>
                          <a:spcPct val="100000"/>
                        </a:lnSpc>
                      </a:pPr>
                      <a:r>
                        <a:rPr lang="en-GB" sz="1400" dirty="0"/>
                        <a:t>£615 annual payment</a:t>
                      </a:r>
                    </a:p>
                    <a:p>
                      <a:pPr algn="l">
                        <a:lnSpc>
                          <a:spcPct val="100000"/>
                        </a:lnSpc>
                      </a:pPr>
                      <a:r>
                        <a:rPr lang="en-GB" sz="1400" dirty="0"/>
                        <a:t>For 3-and 4-year olds in receipt of Disability Living Allowance</a:t>
                      </a:r>
                    </a:p>
                  </a:txBody>
                  <a:tcPr anchor="ctr"/>
                </a:tc>
                <a:tc>
                  <a:txBody>
                    <a:bodyPr/>
                    <a:lstStyle/>
                    <a:p>
                      <a:pPr algn="l">
                        <a:lnSpc>
                          <a:spcPct val="100000"/>
                        </a:lnSpc>
                      </a:pPr>
                      <a:r>
                        <a:rPr lang="en-GB" sz="1400" dirty="0"/>
                        <a:t>Not available to 2-year-olds</a:t>
                      </a:r>
                    </a:p>
                  </a:txBody>
                  <a:tcPr anchor="ctr"/>
                </a:tc>
                <a:extLst>
                  <a:ext uri="{0D108BD9-81ED-4DB2-BD59-A6C34878D82A}">
                    <a16:rowId xmlns:a16="http://schemas.microsoft.com/office/drawing/2014/main" val="797962433"/>
                  </a:ext>
                </a:extLst>
              </a:tr>
            </a:tbl>
          </a:graphicData>
        </a:graphic>
      </p:graphicFrame>
    </p:spTree>
    <p:extLst>
      <p:ext uri="{BB962C8B-B14F-4D97-AF65-F5344CB8AC3E}">
        <p14:creationId xmlns:p14="http://schemas.microsoft.com/office/powerpoint/2010/main" val="395151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C3FE-57A1-475B-884D-056E632476E8}"/>
              </a:ext>
            </a:extLst>
          </p:cNvPr>
          <p:cNvSpPr>
            <a:spLocks noGrp="1"/>
          </p:cNvSpPr>
          <p:nvPr>
            <p:ph type="title"/>
          </p:nvPr>
        </p:nvSpPr>
        <p:spPr>
          <a:xfrm>
            <a:off x="607381" y="905687"/>
            <a:ext cx="10515600" cy="787863"/>
          </a:xfrm>
        </p:spPr>
        <p:txBody>
          <a:bodyPr>
            <a:normAutofit fontScale="90000"/>
          </a:bodyPr>
          <a:lstStyle/>
          <a:p>
            <a:br>
              <a:rPr lang="en-US" dirty="0">
                <a:solidFill>
                  <a:srgbClr val="992283"/>
                </a:solidFill>
              </a:rPr>
            </a:br>
            <a:r>
              <a:rPr lang="en-US" sz="3600" dirty="0">
                <a:solidFill>
                  <a:srgbClr val="992283"/>
                </a:solidFill>
              </a:rPr>
              <a:t>Disability Access Fund and Early Years Pupil Premium</a:t>
            </a:r>
            <a:br>
              <a:rPr lang="en-US" dirty="0">
                <a:solidFill>
                  <a:srgbClr val="992283"/>
                </a:solidFill>
              </a:rPr>
            </a:br>
            <a:endParaRPr lang="en-GB" dirty="0">
              <a:solidFill>
                <a:srgbClr val="992283"/>
              </a:solidFill>
            </a:endParaRPr>
          </a:p>
        </p:txBody>
      </p:sp>
      <p:sp>
        <p:nvSpPr>
          <p:cNvPr id="3" name="Content Placeholder 2">
            <a:extLst>
              <a:ext uri="{FF2B5EF4-FFF2-40B4-BE49-F238E27FC236}">
                <a16:creationId xmlns:a16="http://schemas.microsoft.com/office/drawing/2014/main" id="{1719466E-E0CA-4806-8D60-F7AB00934FC4}"/>
              </a:ext>
            </a:extLst>
          </p:cNvPr>
          <p:cNvSpPr>
            <a:spLocks noGrp="1"/>
          </p:cNvSpPr>
          <p:nvPr>
            <p:ph idx="1"/>
          </p:nvPr>
        </p:nvSpPr>
        <p:spPr>
          <a:xfrm>
            <a:off x="607381" y="1755694"/>
            <a:ext cx="8623705" cy="3926993"/>
          </a:xfrm>
        </p:spPr>
        <p:txBody>
          <a:bodyPr>
            <a:normAutofit/>
          </a:bodyPr>
          <a:lstStyle/>
          <a:p>
            <a:pPr>
              <a:lnSpc>
                <a:spcPct val="100000"/>
              </a:lnSpc>
            </a:pPr>
            <a:r>
              <a:rPr lang="en-US" sz="2400" dirty="0"/>
              <a:t>Children in receipt of Disability Living Allowance can access an annual payment of £615 called the Disability Access Fund (DAF)  – it is paid to the childcare setting chosen by the parents in order to help make adjustments to include the child fully.</a:t>
            </a:r>
          </a:p>
          <a:p>
            <a:pPr>
              <a:lnSpc>
                <a:spcPct val="100000"/>
              </a:lnSpc>
            </a:pPr>
            <a:r>
              <a:rPr lang="en-US" sz="2400" dirty="0"/>
              <a:t>Children aged 3 and 4 may also qualify for the Early Years Pupil Premium which provides Early Years settings with an additional 53p per Nursery Education Funded hour claimed.</a:t>
            </a:r>
          </a:p>
          <a:p>
            <a:pPr>
              <a:lnSpc>
                <a:spcPct val="100000"/>
              </a:lnSpc>
            </a:pPr>
            <a:r>
              <a:rPr lang="en-US" sz="2400" dirty="0"/>
              <a:t>Settings also receive an additional 10 pence to support children who live in areas of deprivation.</a:t>
            </a:r>
          </a:p>
          <a:p>
            <a:endParaRPr lang="en-GB" dirty="0"/>
          </a:p>
        </p:txBody>
      </p:sp>
    </p:spTree>
    <p:extLst>
      <p:ext uri="{BB962C8B-B14F-4D97-AF65-F5344CB8AC3E}">
        <p14:creationId xmlns:p14="http://schemas.microsoft.com/office/powerpoint/2010/main" val="188577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EFF4-1CE3-461B-9616-E1E2764F65E3}"/>
              </a:ext>
            </a:extLst>
          </p:cNvPr>
          <p:cNvSpPr>
            <a:spLocks noGrp="1"/>
          </p:cNvSpPr>
          <p:nvPr>
            <p:ph type="title"/>
          </p:nvPr>
        </p:nvSpPr>
        <p:spPr>
          <a:xfrm>
            <a:off x="471055" y="967793"/>
            <a:ext cx="10515600" cy="787863"/>
          </a:xfrm>
        </p:spPr>
        <p:txBody>
          <a:bodyPr>
            <a:noAutofit/>
          </a:bodyPr>
          <a:lstStyle/>
          <a:p>
            <a:br>
              <a:rPr lang="en-GB" sz="3600" dirty="0">
                <a:solidFill>
                  <a:srgbClr val="992283"/>
                </a:solidFill>
              </a:rPr>
            </a:br>
            <a:r>
              <a:rPr lang="en-GB" sz="3600" dirty="0">
                <a:solidFill>
                  <a:srgbClr val="992283"/>
                </a:solidFill>
              </a:rPr>
              <a:t>Planning Appropriate Inclusion Spend</a:t>
            </a:r>
            <a:br>
              <a:rPr lang="en-GB"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0C20371A-CC67-4A70-BBE8-0C61BB49C2B7}"/>
              </a:ext>
            </a:extLst>
          </p:cNvPr>
          <p:cNvSpPr>
            <a:spLocks noGrp="1"/>
          </p:cNvSpPr>
          <p:nvPr>
            <p:ph idx="1"/>
          </p:nvPr>
        </p:nvSpPr>
        <p:spPr>
          <a:xfrm>
            <a:off x="471055" y="1861136"/>
            <a:ext cx="10784774" cy="3926993"/>
          </a:xfrm>
        </p:spPr>
        <p:txBody>
          <a:bodyPr>
            <a:normAutofit/>
          </a:bodyPr>
          <a:lstStyle/>
          <a:p>
            <a:pPr marL="0" indent="0">
              <a:buNone/>
            </a:pPr>
            <a:r>
              <a:rPr lang="en-US" sz="2400" dirty="0"/>
              <a:t>Early Years settings are asked to predict what funding they will receive for a term, so that they can spend the funding appropriately from the first day of term.</a:t>
            </a:r>
          </a:p>
          <a:p>
            <a:pPr marL="0" indent="0">
              <a:buNone/>
            </a:pPr>
            <a:r>
              <a:rPr lang="en-US" sz="2400" dirty="0"/>
              <a:t>This may include:</a:t>
            </a:r>
          </a:p>
          <a:p>
            <a:pPr lvl="1"/>
            <a:r>
              <a:rPr lang="en-US" dirty="0"/>
              <a:t>Additional staffing.</a:t>
            </a:r>
          </a:p>
          <a:p>
            <a:pPr lvl="1"/>
            <a:r>
              <a:rPr lang="en-US" dirty="0"/>
              <a:t>Additional visits from specialist agencies.</a:t>
            </a:r>
          </a:p>
          <a:p>
            <a:pPr lvl="1"/>
            <a:r>
              <a:rPr lang="en-US" dirty="0"/>
              <a:t>Attendance at SEND training specific to the child or children in their setting.</a:t>
            </a:r>
          </a:p>
          <a:p>
            <a:pPr lvl="1"/>
            <a:r>
              <a:rPr lang="en-US" dirty="0"/>
              <a:t>Non–contact time to support staff in completing the SEND paperwork.</a:t>
            </a:r>
          </a:p>
          <a:p>
            <a:pPr lvl="1"/>
            <a:r>
              <a:rPr lang="en-US" dirty="0"/>
              <a:t>Specific resources to support the child’s development.</a:t>
            </a:r>
          </a:p>
          <a:p>
            <a:endParaRPr lang="en-GB" dirty="0"/>
          </a:p>
        </p:txBody>
      </p:sp>
    </p:spTree>
    <p:extLst>
      <p:ext uri="{BB962C8B-B14F-4D97-AF65-F5344CB8AC3E}">
        <p14:creationId xmlns:p14="http://schemas.microsoft.com/office/powerpoint/2010/main" val="417233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EB83-B381-4E47-8B0B-DC01E9EACBBF}"/>
              </a:ext>
            </a:extLst>
          </p:cNvPr>
          <p:cNvSpPr>
            <a:spLocks noGrp="1"/>
          </p:cNvSpPr>
          <p:nvPr>
            <p:ph type="title"/>
          </p:nvPr>
        </p:nvSpPr>
        <p:spPr>
          <a:xfrm>
            <a:off x="588818" y="1298288"/>
            <a:ext cx="5285510" cy="1507865"/>
          </a:xfrm>
        </p:spPr>
        <p:txBody>
          <a:bodyPr>
            <a:noAutofit/>
          </a:bodyPr>
          <a:lstStyle/>
          <a:p>
            <a:br>
              <a:rPr lang="en-US" sz="3600" dirty="0">
                <a:solidFill>
                  <a:srgbClr val="992283"/>
                </a:solidFill>
              </a:rPr>
            </a:br>
            <a:r>
              <a:rPr lang="en-US" sz="3600" dirty="0">
                <a:solidFill>
                  <a:srgbClr val="992283"/>
                </a:solidFill>
              </a:rPr>
              <a:t>Monitoring of funding levels and impact on the child/children</a:t>
            </a:r>
            <a:br>
              <a:rPr lang="en-US"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BA8B8235-E6AB-4CCF-AE3E-8248DF07F8C1}"/>
              </a:ext>
            </a:extLst>
          </p:cNvPr>
          <p:cNvSpPr>
            <a:spLocks noGrp="1"/>
          </p:cNvSpPr>
          <p:nvPr>
            <p:ph idx="1"/>
          </p:nvPr>
        </p:nvSpPr>
        <p:spPr>
          <a:xfrm>
            <a:off x="588817" y="3262139"/>
            <a:ext cx="4745183" cy="2313708"/>
          </a:xfrm>
        </p:spPr>
        <p:txBody>
          <a:bodyPr>
            <a:normAutofit/>
          </a:bodyPr>
          <a:lstStyle/>
          <a:p>
            <a:pPr marL="0" indent="0">
              <a:spcAft>
                <a:spcPts val="600"/>
              </a:spcAft>
              <a:buNone/>
            </a:pPr>
            <a:r>
              <a:rPr lang="en-US" sz="2400" dirty="0"/>
              <a:t>The Inclusion Funding is monitored to ensure that the funding is used appropriately, and that there is an impact on the development and outcomes for the child or children.</a:t>
            </a:r>
          </a:p>
          <a:p>
            <a:pPr marL="0" indent="0">
              <a:buNone/>
            </a:pPr>
            <a:endParaRPr lang="en-GB" dirty="0"/>
          </a:p>
        </p:txBody>
      </p:sp>
      <p:pic>
        <p:nvPicPr>
          <p:cNvPr id="9" name="Picture 8" descr="An image showing two young boys at school reading.">
            <a:extLst>
              <a:ext uri="{FF2B5EF4-FFF2-40B4-BE49-F238E27FC236}">
                <a16:creationId xmlns:a16="http://schemas.microsoft.com/office/drawing/2014/main" id="{EB5AF722-0E94-44C4-B2DE-FE049C3F26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57"/>
          <a:stretch/>
        </p:blipFill>
        <p:spPr>
          <a:xfrm>
            <a:off x="6490856" y="1138353"/>
            <a:ext cx="4973782" cy="4247572"/>
          </a:xfrm>
          <a:prstGeom prst="rect">
            <a:avLst/>
          </a:prstGeom>
          <a:ln>
            <a:noFill/>
          </a:ln>
          <a:effectLst>
            <a:softEdge rad="112500"/>
          </a:effectLst>
        </p:spPr>
      </p:pic>
    </p:spTree>
    <p:extLst>
      <p:ext uri="{BB962C8B-B14F-4D97-AF65-F5344CB8AC3E}">
        <p14:creationId xmlns:p14="http://schemas.microsoft.com/office/powerpoint/2010/main" val="251710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CA7531-58FE-4A9E-ADAA-AA7F6B1DE09E}"/>
              </a:ext>
            </a:extLst>
          </p:cNvPr>
          <p:cNvSpPr>
            <a:spLocks noGrp="1"/>
          </p:cNvSpPr>
          <p:nvPr>
            <p:ph type="title"/>
          </p:nvPr>
        </p:nvSpPr>
        <p:spPr>
          <a:xfrm>
            <a:off x="838200" y="902825"/>
            <a:ext cx="10515600" cy="787863"/>
          </a:xfrm>
        </p:spPr>
        <p:txBody>
          <a:bodyPr>
            <a:normAutofit/>
          </a:bodyPr>
          <a:lstStyle/>
          <a:p>
            <a:r>
              <a:rPr lang="en-GB" sz="3600" dirty="0">
                <a:solidFill>
                  <a:srgbClr val="992283"/>
                </a:solidFill>
              </a:rPr>
              <a:t>Aims and objectives</a:t>
            </a:r>
          </a:p>
        </p:txBody>
      </p:sp>
      <p:sp>
        <p:nvSpPr>
          <p:cNvPr id="5" name="Content Placeholder 2">
            <a:extLst>
              <a:ext uri="{FF2B5EF4-FFF2-40B4-BE49-F238E27FC236}">
                <a16:creationId xmlns:a16="http://schemas.microsoft.com/office/drawing/2014/main" id="{A3CB72DB-9707-4BA2-ACEF-935D5853EFFD}"/>
              </a:ext>
            </a:extLst>
          </p:cNvPr>
          <p:cNvSpPr>
            <a:spLocks noGrp="1"/>
          </p:cNvSpPr>
          <p:nvPr>
            <p:ph idx="1"/>
          </p:nvPr>
        </p:nvSpPr>
        <p:spPr>
          <a:xfrm>
            <a:off x="838200" y="1645510"/>
            <a:ext cx="9361714" cy="4344356"/>
          </a:xfrm>
        </p:spPr>
        <p:txBody>
          <a:bodyPr>
            <a:normAutofit/>
          </a:bodyPr>
          <a:lstStyle/>
          <a:p>
            <a:pPr>
              <a:lnSpc>
                <a:spcPct val="100000"/>
              </a:lnSpc>
            </a:pPr>
            <a:r>
              <a:rPr lang="en-GB" sz="2400" dirty="0"/>
              <a:t>To gain an overview of the funding streams made available to schools to meet the needs of children and young people with SEND.</a:t>
            </a:r>
          </a:p>
          <a:p>
            <a:pPr>
              <a:lnSpc>
                <a:spcPct val="100000"/>
              </a:lnSpc>
            </a:pPr>
            <a:r>
              <a:rPr lang="en-GB" sz="2400" dirty="0"/>
              <a:t>To develop a better understanding of how school funding streams should be allocated to provide high quality support as part of the Graduated Response to meeting needs.</a:t>
            </a:r>
          </a:p>
          <a:p>
            <a:pPr>
              <a:lnSpc>
                <a:spcPct val="100000"/>
              </a:lnSpc>
            </a:pPr>
            <a:r>
              <a:rPr lang="en-GB" sz="2400" dirty="0"/>
              <a:t>To explore effective ways of spending SEND funding to ensure strong outcomes for pupils.</a:t>
            </a:r>
          </a:p>
          <a:p>
            <a:pPr>
              <a:lnSpc>
                <a:spcPct val="100000"/>
              </a:lnSpc>
            </a:pPr>
            <a:r>
              <a:rPr lang="en-GB" sz="2400" dirty="0"/>
              <a:t>To promote increased levels of accountability in monitoring and evaluating the impact of spending to ensure value for money.</a:t>
            </a:r>
          </a:p>
          <a:p>
            <a:endParaRPr lang="en-GB" dirty="0"/>
          </a:p>
        </p:txBody>
      </p:sp>
    </p:spTree>
    <p:extLst>
      <p:ext uri="{BB962C8B-B14F-4D97-AF65-F5344CB8AC3E}">
        <p14:creationId xmlns:p14="http://schemas.microsoft.com/office/powerpoint/2010/main" val="414733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A091A1-3B03-49D9-9AD0-6E86CF1C8926}"/>
              </a:ext>
            </a:extLst>
          </p:cNvPr>
          <p:cNvSpPr/>
          <p:nvPr/>
        </p:nvSpPr>
        <p:spPr>
          <a:xfrm>
            <a:off x="581891" y="2127499"/>
            <a:ext cx="6996545" cy="3354765"/>
          </a:xfrm>
          <a:prstGeom prst="rect">
            <a:avLst/>
          </a:prstGeom>
        </p:spPr>
        <p:txBody>
          <a:bodyPr wrap="square">
            <a:spAutoFit/>
          </a:bodyPr>
          <a:lstStyle/>
          <a:p>
            <a:pPr>
              <a:spcAft>
                <a:spcPts val="600"/>
              </a:spcAft>
            </a:pPr>
            <a:r>
              <a:rPr lang="en-US" sz="2400" dirty="0"/>
              <a:t>The funding is monitored in a variety of ways:</a:t>
            </a:r>
          </a:p>
          <a:p>
            <a:pPr marL="457200" indent="-457200">
              <a:spcAft>
                <a:spcPts val="600"/>
              </a:spcAft>
              <a:buFont typeface="Arial" panose="020B0604020202020204" pitchFamily="34" charset="0"/>
              <a:buChar char="•"/>
            </a:pPr>
            <a:r>
              <a:rPr lang="en-US" sz="2400" dirty="0"/>
              <a:t>During routine visits to the Early Years setting by the Inclusion Team.</a:t>
            </a:r>
          </a:p>
          <a:p>
            <a:pPr marL="457200" indent="-457200">
              <a:spcAft>
                <a:spcPts val="600"/>
              </a:spcAft>
              <a:buFont typeface="Arial" panose="020B0604020202020204" pitchFamily="34" charset="0"/>
              <a:buChar char="•"/>
            </a:pPr>
            <a:r>
              <a:rPr lang="en-US" sz="2400" dirty="0"/>
              <a:t>During Nursery Education Funding Audits. </a:t>
            </a:r>
          </a:p>
          <a:p>
            <a:pPr marL="457200" indent="-457200">
              <a:spcAft>
                <a:spcPts val="600"/>
              </a:spcAft>
              <a:buFont typeface="Arial" panose="020B0604020202020204" pitchFamily="34" charset="0"/>
              <a:buChar char="•"/>
            </a:pPr>
            <a:r>
              <a:rPr lang="en-US" sz="2400" dirty="0"/>
              <a:t>Funding levels are reviewed by the inclusion team prior to payment to ensure accuracy.</a:t>
            </a:r>
          </a:p>
          <a:p>
            <a:pPr marL="457200" indent="-457200">
              <a:spcAft>
                <a:spcPts val="600"/>
              </a:spcAft>
              <a:buFont typeface="Arial" panose="020B0604020202020204" pitchFamily="34" charset="0"/>
              <a:buChar char="•"/>
            </a:pPr>
            <a:r>
              <a:rPr lang="en-US" sz="2400" dirty="0"/>
              <a:t>Complaints from parents or other specialists will result in a targeted monitoring visit.</a:t>
            </a:r>
          </a:p>
        </p:txBody>
      </p:sp>
      <p:sp>
        <p:nvSpPr>
          <p:cNvPr id="5" name="Title 1">
            <a:extLst>
              <a:ext uri="{FF2B5EF4-FFF2-40B4-BE49-F238E27FC236}">
                <a16:creationId xmlns:a16="http://schemas.microsoft.com/office/drawing/2014/main" id="{1D6AE926-8868-489A-A970-52891753520C}"/>
              </a:ext>
            </a:extLst>
          </p:cNvPr>
          <p:cNvSpPr>
            <a:spLocks noGrp="1"/>
          </p:cNvSpPr>
          <p:nvPr>
            <p:ph type="title"/>
          </p:nvPr>
        </p:nvSpPr>
        <p:spPr>
          <a:xfrm>
            <a:off x="581891" y="764280"/>
            <a:ext cx="9240982" cy="1507865"/>
          </a:xfrm>
        </p:spPr>
        <p:txBody>
          <a:bodyPr>
            <a:noAutofit/>
          </a:bodyPr>
          <a:lstStyle/>
          <a:p>
            <a:br>
              <a:rPr lang="en-US" sz="3600" dirty="0">
                <a:solidFill>
                  <a:srgbClr val="992283"/>
                </a:solidFill>
              </a:rPr>
            </a:br>
            <a:r>
              <a:rPr lang="en-US" sz="3600" dirty="0">
                <a:solidFill>
                  <a:srgbClr val="992283"/>
                </a:solidFill>
              </a:rPr>
              <a:t>Monitoring of funding levels and impact on the child/children (Continued)</a:t>
            </a:r>
            <a:br>
              <a:rPr lang="en-US" sz="3600" dirty="0">
                <a:solidFill>
                  <a:srgbClr val="992283"/>
                </a:solidFill>
              </a:rPr>
            </a:br>
            <a:endParaRPr lang="en-GB" sz="3600" dirty="0">
              <a:solidFill>
                <a:srgbClr val="992283"/>
              </a:solidFill>
            </a:endParaRPr>
          </a:p>
        </p:txBody>
      </p:sp>
      <p:pic>
        <p:nvPicPr>
          <p:cNvPr id="9" name="Picture 8" descr="An image showing a childrens nursery.">
            <a:extLst>
              <a:ext uri="{FF2B5EF4-FFF2-40B4-BE49-F238E27FC236}">
                <a16:creationId xmlns:a16="http://schemas.microsoft.com/office/drawing/2014/main" id="{7016D2C8-B2CC-4065-936F-E66F5C6499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82994" y="2266728"/>
            <a:ext cx="3827115" cy="3220954"/>
          </a:xfrm>
          <a:prstGeom prst="rect">
            <a:avLst/>
          </a:prstGeom>
          <a:ln>
            <a:noFill/>
          </a:ln>
          <a:effectLst>
            <a:softEdge rad="112500"/>
          </a:effectLst>
        </p:spPr>
      </p:pic>
    </p:spTree>
    <p:extLst>
      <p:ext uri="{BB962C8B-B14F-4D97-AF65-F5344CB8AC3E}">
        <p14:creationId xmlns:p14="http://schemas.microsoft.com/office/powerpoint/2010/main" val="6334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17AE0C-7D5C-4219-AFB6-DE46E6102B1D}"/>
              </a:ext>
            </a:extLst>
          </p:cNvPr>
          <p:cNvSpPr>
            <a:spLocks noGrp="1"/>
          </p:cNvSpPr>
          <p:nvPr>
            <p:ph type="title"/>
          </p:nvPr>
        </p:nvSpPr>
        <p:spPr>
          <a:xfrm>
            <a:off x="533398" y="1609407"/>
            <a:ext cx="7434943" cy="787863"/>
          </a:xfrm>
        </p:spPr>
        <p:txBody>
          <a:bodyPr>
            <a:noAutofit/>
          </a:bodyPr>
          <a:lstStyle/>
          <a:p>
            <a:br>
              <a:rPr lang="en-US" sz="3600" dirty="0">
                <a:solidFill>
                  <a:srgbClr val="992283"/>
                </a:solidFill>
              </a:rPr>
            </a:br>
            <a:r>
              <a:rPr lang="en-US" sz="3600" dirty="0">
                <a:solidFill>
                  <a:srgbClr val="992283"/>
                </a:solidFill>
              </a:rPr>
              <a:t>Monitoring of funding levels and impact on the child/children (Further Continuation)</a:t>
            </a:r>
            <a:br>
              <a:rPr lang="en-US" sz="3600" dirty="0">
                <a:solidFill>
                  <a:srgbClr val="992283"/>
                </a:solidFill>
              </a:rPr>
            </a:br>
            <a:endParaRPr lang="en-GB" sz="3600" dirty="0">
              <a:solidFill>
                <a:srgbClr val="992283"/>
              </a:solidFill>
            </a:endParaRPr>
          </a:p>
        </p:txBody>
      </p:sp>
      <p:sp>
        <p:nvSpPr>
          <p:cNvPr id="4" name="Rectangle 3">
            <a:extLst>
              <a:ext uri="{FF2B5EF4-FFF2-40B4-BE49-F238E27FC236}">
                <a16:creationId xmlns:a16="http://schemas.microsoft.com/office/drawing/2014/main" id="{C85C1138-CF2E-479A-A71E-284BAF2CDEF2}"/>
              </a:ext>
            </a:extLst>
          </p:cNvPr>
          <p:cNvSpPr/>
          <p:nvPr/>
        </p:nvSpPr>
        <p:spPr>
          <a:xfrm>
            <a:off x="533399" y="3138582"/>
            <a:ext cx="7434944" cy="2400657"/>
          </a:xfrm>
          <a:prstGeom prst="rect">
            <a:avLst/>
          </a:prstGeom>
        </p:spPr>
        <p:txBody>
          <a:bodyPr wrap="square">
            <a:spAutoFit/>
          </a:bodyPr>
          <a:lstStyle/>
          <a:p>
            <a:pPr>
              <a:spcAft>
                <a:spcPts val="1200"/>
              </a:spcAft>
            </a:pPr>
            <a:r>
              <a:rPr lang="en-US" sz="2400" dirty="0"/>
              <a:t>Inclusion funding can be clawed back from Early Years settings if there is evidence that:</a:t>
            </a:r>
          </a:p>
          <a:p>
            <a:pPr marL="457200" indent="-457200">
              <a:spcAft>
                <a:spcPts val="1200"/>
              </a:spcAft>
              <a:buFont typeface="Arial" panose="020B0604020202020204" pitchFamily="34" charset="0"/>
              <a:buChar char="•"/>
            </a:pPr>
            <a:r>
              <a:rPr lang="en-US" sz="2400" dirty="0"/>
              <a:t>Funding has not been spent appropriately.</a:t>
            </a:r>
          </a:p>
          <a:p>
            <a:pPr marL="457200" indent="-457200">
              <a:spcAft>
                <a:spcPts val="1200"/>
              </a:spcAft>
              <a:buFont typeface="Arial" panose="020B0604020202020204" pitchFamily="34" charset="0"/>
              <a:buChar char="•"/>
            </a:pPr>
            <a:r>
              <a:rPr lang="en-US" sz="2400" dirty="0"/>
              <a:t>There is no evidence of appropriate progress. </a:t>
            </a:r>
          </a:p>
          <a:p>
            <a:pPr marL="457200" indent="-457200">
              <a:spcAft>
                <a:spcPts val="1200"/>
              </a:spcAft>
              <a:buFont typeface="Arial" panose="020B0604020202020204" pitchFamily="34" charset="0"/>
              <a:buChar char="•"/>
            </a:pPr>
            <a:r>
              <a:rPr lang="en-US" sz="2400" dirty="0"/>
              <a:t>There is no evidence of inclusion support in place.</a:t>
            </a:r>
          </a:p>
        </p:txBody>
      </p:sp>
      <p:pic>
        <p:nvPicPr>
          <p:cNvPr id="6" name="Picture 5" descr="This image shows a child playing at nursery.">
            <a:extLst>
              <a:ext uri="{FF2B5EF4-FFF2-40B4-BE49-F238E27FC236}">
                <a16:creationId xmlns:a16="http://schemas.microsoft.com/office/drawing/2014/main" id="{5E9A8512-A27E-4F17-B57D-B9654745DA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22365" y="1242631"/>
            <a:ext cx="2865587" cy="4298381"/>
          </a:xfrm>
          <a:prstGeom prst="rect">
            <a:avLst/>
          </a:prstGeom>
          <a:ln>
            <a:noFill/>
          </a:ln>
          <a:effectLst>
            <a:softEdge rad="112500"/>
          </a:effectLst>
        </p:spPr>
      </p:pic>
    </p:spTree>
    <p:extLst>
      <p:ext uri="{BB962C8B-B14F-4D97-AF65-F5344CB8AC3E}">
        <p14:creationId xmlns:p14="http://schemas.microsoft.com/office/powerpoint/2010/main" val="299872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4C0D-9415-41D6-BDD9-2DEBE1AEA81C}"/>
              </a:ext>
            </a:extLst>
          </p:cNvPr>
          <p:cNvSpPr>
            <a:spLocks noGrp="1"/>
          </p:cNvSpPr>
          <p:nvPr>
            <p:ph type="title"/>
          </p:nvPr>
        </p:nvSpPr>
        <p:spPr>
          <a:xfrm>
            <a:off x="457200" y="779680"/>
            <a:ext cx="10515600" cy="787863"/>
          </a:xfrm>
        </p:spPr>
        <p:txBody>
          <a:bodyPr>
            <a:noAutofit/>
          </a:bodyPr>
          <a:lstStyle/>
          <a:p>
            <a:br>
              <a:rPr lang="en-GB" sz="3600" dirty="0">
                <a:solidFill>
                  <a:srgbClr val="992283"/>
                </a:solidFill>
              </a:rPr>
            </a:br>
            <a:r>
              <a:rPr lang="en-GB" sz="3600" dirty="0">
                <a:solidFill>
                  <a:srgbClr val="992283"/>
                </a:solidFill>
              </a:rPr>
              <a:t>Evidence requirements</a:t>
            </a:r>
            <a:br>
              <a:rPr lang="en-GB"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649A9B2A-B030-4FF2-8EE7-7BED42D1960C}"/>
              </a:ext>
            </a:extLst>
          </p:cNvPr>
          <p:cNvSpPr>
            <a:spLocks noGrp="1"/>
          </p:cNvSpPr>
          <p:nvPr>
            <p:ph idx="1"/>
          </p:nvPr>
        </p:nvSpPr>
        <p:spPr>
          <a:xfrm>
            <a:off x="500743" y="1426029"/>
            <a:ext cx="10428514" cy="4430486"/>
          </a:xfrm>
        </p:spPr>
        <p:txBody>
          <a:bodyPr>
            <a:normAutofit fontScale="92500" lnSpcReduction="20000"/>
          </a:bodyPr>
          <a:lstStyle/>
          <a:p>
            <a:pPr>
              <a:lnSpc>
                <a:spcPct val="120000"/>
              </a:lnSpc>
            </a:pPr>
            <a:r>
              <a:rPr lang="en-US" sz="2600" dirty="0"/>
              <a:t>Early Years settings must be able to evidence the support they have put in place for the children, and the impact of this support on the child’s development.</a:t>
            </a:r>
          </a:p>
          <a:p>
            <a:pPr>
              <a:lnSpc>
                <a:spcPct val="120000"/>
              </a:lnSpc>
            </a:pPr>
            <a:r>
              <a:rPr lang="en-US" sz="2600" dirty="0"/>
              <a:t>This can include:</a:t>
            </a:r>
          </a:p>
          <a:p>
            <a:pPr lvl="1">
              <a:lnSpc>
                <a:spcPct val="120000"/>
              </a:lnSpc>
            </a:pPr>
            <a:r>
              <a:rPr lang="en-US" sz="2600" dirty="0"/>
              <a:t>Individual support plans and provision maps.</a:t>
            </a:r>
          </a:p>
          <a:p>
            <a:pPr lvl="1">
              <a:lnSpc>
                <a:spcPct val="120000"/>
              </a:lnSpc>
            </a:pPr>
            <a:r>
              <a:rPr lang="en-US" sz="2600" dirty="0"/>
              <a:t>Evidence of child’s progress over the term.</a:t>
            </a:r>
          </a:p>
          <a:p>
            <a:pPr lvl="1">
              <a:lnSpc>
                <a:spcPct val="120000"/>
              </a:lnSpc>
            </a:pPr>
            <a:r>
              <a:rPr lang="en-US" sz="2600" dirty="0"/>
              <a:t>Observations of the child in setting.</a:t>
            </a:r>
          </a:p>
          <a:p>
            <a:pPr lvl="1">
              <a:lnSpc>
                <a:spcPct val="120000"/>
              </a:lnSpc>
            </a:pPr>
            <a:r>
              <a:rPr lang="en-US" sz="2600" dirty="0"/>
              <a:t>Minutes of meeting held with parents and other professionals.</a:t>
            </a:r>
          </a:p>
          <a:p>
            <a:pPr lvl="1">
              <a:lnSpc>
                <a:spcPct val="120000"/>
              </a:lnSpc>
            </a:pPr>
            <a:r>
              <a:rPr lang="en-US" sz="2600" dirty="0"/>
              <a:t>Staff </a:t>
            </a:r>
            <a:r>
              <a:rPr lang="en-US" sz="2600" dirty="0" err="1"/>
              <a:t>rotas</a:t>
            </a:r>
            <a:r>
              <a:rPr lang="en-US" sz="2600" dirty="0"/>
              <a:t> demonstrating extra staffing.</a:t>
            </a:r>
          </a:p>
          <a:p>
            <a:pPr lvl="1">
              <a:lnSpc>
                <a:spcPct val="120000"/>
              </a:lnSpc>
            </a:pPr>
            <a:r>
              <a:rPr lang="en-US" sz="2600" dirty="0"/>
              <a:t>Receipts for SEND resources.</a:t>
            </a:r>
          </a:p>
          <a:p>
            <a:pPr lvl="1">
              <a:lnSpc>
                <a:spcPct val="120000"/>
              </a:lnSpc>
            </a:pPr>
            <a:r>
              <a:rPr lang="en-US" sz="2600" dirty="0"/>
              <a:t>Evidence of SEND training.</a:t>
            </a:r>
          </a:p>
          <a:p>
            <a:endParaRPr lang="en-GB" dirty="0"/>
          </a:p>
        </p:txBody>
      </p:sp>
    </p:spTree>
    <p:extLst>
      <p:ext uri="{BB962C8B-B14F-4D97-AF65-F5344CB8AC3E}">
        <p14:creationId xmlns:p14="http://schemas.microsoft.com/office/powerpoint/2010/main" val="414117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49DCB-55C1-469E-B392-C5F814BACF9D}"/>
              </a:ext>
            </a:extLst>
          </p:cNvPr>
          <p:cNvSpPr>
            <a:spLocks noGrp="1"/>
          </p:cNvSpPr>
          <p:nvPr>
            <p:ph type="title"/>
          </p:nvPr>
        </p:nvSpPr>
        <p:spPr>
          <a:xfrm>
            <a:off x="520240" y="1109221"/>
            <a:ext cx="11475817" cy="787863"/>
          </a:xfrm>
        </p:spPr>
        <p:txBody>
          <a:bodyPr>
            <a:normAutofit fontScale="90000"/>
          </a:bodyPr>
          <a:lstStyle/>
          <a:p>
            <a:r>
              <a:rPr lang="en-US" sz="4000" dirty="0">
                <a:solidFill>
                  <a:srgbClr val="992283"/>
                </a:solidFill>
              </a:rPr>
              <a:t>Funding to Support Children with SEND in Schools</a:t>
            </a:r>
            <a:br>
              <a:rPr lang="en-US" dirty="0"/>
            </a:br>
            <a:endParaRPr lang="en-GB" dirty="0"/>
          </a:p>
        </p:txBody>
      </p:sp>
      <p:pic>
        <p:nvPicPr>
          <p:cNvPr id="4" name="Picture 3" descr="An image showing the outside of a school building.">
            <a:extLst>
              <a:ext uri="{FF2B5EF4-FFF2-40B4-BE49-F238E27FC236}">
                <a16:creationId xmlns:a16="http://schemas.microsoft.com/office/drawing/2014/main" id="{54CA7F04-4FAD-4387-A27D-75B45E1AA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212" y="2046514"/>
            <a:ext cx="5179684" cy="3593406"/>
          </a:xfrm>
          <a:prstGeom prst="rect">
            <a:avLst/>
          </a:prstGeom>
          <a:ln>
            <a:noFill/>
          </a:ln>
          <a:effectLst>
            <a:softEdge rad="112500"/>
          </a:effectLst>
        </p:spPr>
      </p:pic>
      <p:pic>
        <p:nvPicPr>
          <p:cNvPr id="6" name="Picture 5" descr="This image shows a school building.">
            <a:extLst>
              <a:ext uri="{FF2B5EF4-FFF2-40B4-BE49-F238E27FC236}">
                <a16:creationId xmlns:a16="http://schemas.microsoft.com/office/drawing/2014/main" id="{15F9068A-E1E5-4AA9-898D-80344EA62E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1121" y="2046514"/>
            <a:ext cx="5394321" cy="3593405"/>
          </a:xfrm>
          <a:prstGeom prst="rect">
            <a:avLst/>
          </a:prstGeom>
          <a:ln>
            <a:noFill/>
          </a:ln>
          <a:effectLst>
            <a:softEdge rad="112500"/>
          </a:effectLst>
        </p:spPr>
      </p:pic>
    </p:spTree>
    <p:extLst>
      <p:ext uri="{BB962C8B-B14F-4D97-AF65-F5344CB8AC3E}">
        <p14:creationId xmlns:p14="http://schemas.microsoft.com/office/powerpoint/2010/main" val="342105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1CF5-D7E1-4BE5-9956-CA35801E38E1}"/>
              </a:ext>
            </a:extLst>
          </p:cNvPr>
          <p:cNvSpPr>
            <a:spLocks noGrp="1"/>
          </p:cNvSpPr>
          <p:nvPr>
            <p:ph type="title"/>
          </p:nvPr>
        </p:nvSpPr>
        <p:spPr>
          <a:xfrm>
            <a:off x="634014" y="814592"/>
            <a:ext cx="10515600" cy="787863"/>
          </a:xfrm>
        </p:spPr>
        <p:txBody>
          <a:bodyPr>
            <a:normAutofit/>
          </a:bodyPr>
          <a:lstStyle/>
          <a:p>
            <a:r>
              <a:rPr lang="en-US" sz="3600" dirty="0">
                <a:solidFill>
                  <a:srgbClr val="992283"/>
                </a:solidFill>
              </a:rPr>
              <a:t>Funding for pupils with SEND in schools</a:t>
            </a:r>
            <a:endParaRPr lang="en-GB" sz="3600" dirty="0">
              <a:solidFill>
                <a:srgbClr val="992283"/>
              </a:solidFill>
            </a:endParaRPr>
          </a:p>
        </p:txBody>
      </p:sp>
      <p:sp>
        <p:nvSpPr>
          <p:cNvPr id="3" name="Content Placeholder 2">
            <a:extLst>
              <a:ext uri="{FF2B5EF4-FFF2-40B4-BE49-F238E27FC236}">
                <a16:creationId xmlns:a16="http://schemas.microsoft.com/office/drawing/2014/main" id="{3F028FAF-E46D-4CDF-BE31-EB29540DFDC6}"/>
              </a:ext>
            </a:extLst>
          </p:cNvPr>
          <p:cNvSpPr>
            <a:spLocks noGrp="1"/>
          </p:cNvSpPr>
          <p:nvPr>
            <p:ph idx="1"/>
          </p:nvPr>
        </p:nvSpPr>
        <p:spPr>
          <a:xfrm>
            <a:off x="634014" y="1608170"/>
            <a:ext cx="10719786" cy="4341068"/>
          </a:xfrm>
        </p:spPr>
        <p:txBody>
          <a:bodyPr/>
          <a:lstStyle/>
          <a:p>
            <a:pPr marL="0" indent="0">
              <a:buNone/>
            </a:pPr>
            <a:r>
              <a:rPr lang="en-GB" sz="2200" dirty="0"/>
              <a:t>SEN funding in Worcestershire is governed by a national framework introduced in April 2013.</a:t>
            </a:r>
          </a:p>
          <a:p>
            <a:endParaRPr lang="en-GB" dirty="0"/>
          </a:p>
          <a:p>
            <a:endParaRPr lang="en-GB" dirty="0"/>
          </a:p>
        </p:txBody>
      </p:sp>
      <p:graphicFrame>
        <p:nvGraphicFramePr>
          <p:cNvPr id="4" name="Table 4">
            <a:extLst>
              <a:ext uri="{FF2B5EF4-FFF2-40B4-BE49-F238E27FC236}">
                <a16:creationId xmlns:a16="http://schemas.microsoft.com/office/drawing/2014/main" id="{10F9FDD4-851B-40EA-AB51-7BBFF2CA087B}"/>
              </a:ext>
            </a:extLst>
          </p:cNvPr>
          <p:cNvGraphicFramePr>
            <a:graphicFrameLocks noGrp="1"/>
          </p:cNvGraphicFramePr>
          <p:nvPr>
            <p:extLst>
              <p:ext uri="{D42A27DB-BD31-4B8C-83A1-F6EECF244321}">
                <p14:modId xmlns:p14="http://schemas.microsoft.com/office/powerpoint/2010/main" val="3258101066"/>
              </p:ext>
            </p:extLst>
          </p:nvPr>
        </p:nvGraphicFramePr>
        <p:xfrm>
          <a:off x="761125" y="2139139"/>
          <a:ext cx="10261377" cy="3567885"/>
        </p:xfrm>
        <a:graphic>
          <a:graphicData uri="http://schemas.openxmlformats.org/drawingml/2006/table">
            <a:tbl>
              <a:tblPr firstRow="1" bandRow="1">
                <a:tableStyleId>{5C22544A-7EE6-4342-B048-85BDC9FD1C3A}</a:tableStyleId>
              </a:tblPr>
              <a:tblGrid>
                <a:gridCol w="3228226">
                  <a:extLst>
                    <a:ext uri="{9D8B030D-6E8A-4147-A177-3AD203B41FA5}">
                      <a16:colId xmlns:a16="http://schemas.microsoft.com/office/drawing/2014/main" val="301332326"/>
                    </a:ext>
                  </a:extLst>
                </a:gridCol>
                <a:gridCol w="7033151">
                  <a:extLst>
                    <a:ext uri="{9D8B030D-6E8A-4147-A177-3AD203B41FA5}">
                      <a16:colId xmlns:a16="http://schemas.microsoft.com/office/drawing/2014/main" val="1018505545"/>
                    </a:ext>
                  </a:extLst>
                </a:gridCol>
              </a:tblGrid>
              <a:tr h="468780">
                <a:tc>
                  <a:txBody>
                    <a:bodyPr/>
                    <a:lstStyle/>
                    <a:p>
                      <a:pPr>
                        <a:lnSpc>
                          <a:spcPct val="150000"/>
                        </a:lnSpc>
                      </a:pPr>
                      <a:r>
                        <a:rPr lang="en-GB" dirty="0"/>
                        <a:t>Elements</a:t>
                      </a:r>
                    </a:p>
                  </a:txBody>
                  <a:tcPr/>
                </a:tc>
                <a:tc>
                  <a:txBody>
                    <a:bodyPr/>
                    <a:lstStyle/>
                    <a:p>
                      <a:pPr marL="0" lvl="0" indent="0">
                        <a:lnSpc>
                          <a:spcPct val="150000"/>
                        </a:lnSpc>
                        <a:buFont typeface="Arial" panose="020B0604020202020204" pitchFamily="34" charset="0"/>
                        <a:buNone/>
                      </a:pPr>
                      <a:r>
                        <a:rPr lang="en-GB" dirty="0"/>
                        <a:t>Funding</a:t>
                      </a:r>
                    </a:p>
                  </a:txBody>
                  <a:tcPr/>
                </a:tc>
                <a:extLst>
                  <a:ext uri="{0D108BD9-81ED-4DB2-BD59-A6C34878D82A}">
                    <a16:rowId xmlns:a16="http://schemas.microsoft.com/office/drawing/2014/main" val="1614745152"/>
                  </a:ext>
                </a:extLst>
              </a:tr>
              <a:tr h="952335">
                <a:tc>
                  <a:txBody>
                    <a:bodyPr/>
                    <a:lstStyle/>
                    <a:p>
                      <a:pPr>
                        <a:lnSpc>
                          <a:spcPct val="250000"/>
                        </a:lnSpc>
                      </a:pPr>
                      <a:r>
                        <a:rPr lang="en-GB" dirty="0"/>
                        <a:t>Element 1</a:t>
                      </a:r>
                    </a:p>
                  </a:txBody>
                  <a:tcPr/>
                </a:tc>
                <a:tc>
                  <a:txBody>
                    <a:bodyPr/>
                    <a:lstStyle/>
                    <a:p>
                      <a:pPr marL="285750" lvl="0" indent="-285750">
                        <a:buFont typeface="Arial" panose="020B0604020202020204" pitchFamily="34" charset="0"/>
                        <a:buChar char="•"/>
                      </a:pPr>
                      <a:r>
                        <a:rPr lang="en-GB" dirty="0"/>
                        <a:t>Core Education Funding</a:t>
                      </a:r>
                    </a:p>
                    <a:p>
                      <a:pPr marL="285750" lvl="0" indent="-285750">
                        <a:buFont typeface="Arial" panose="020B0604020202020204" pitchFamily="34" charset="0"/>
                        <a:buChar char="•"/>
                      </a:pPr>
                      <a:r>
                        <a:rPr lang="en-GB" dirty="0"/>
                        <a:t>Mainstream per-pupil funding (AWPU) (Notionally £4,000 per pupil)</a:t>
                      </a:r>
                    </a:p>
                  </a:txBody>
                  <a:tcPr/>
                </a:tc>
                <a:extLst>
                  <a:ext uri="{0D108BD9-81ED-4DB2-BD59-A6C34878D82A}">
                    <a16:rowId xmlns:a16="http://schemas.microsoft.com/office/drawing/2014/main" val="2137970709"/>
                  </a:ext>
                </a:extLst>
              </a:tr>
              <a:tr h="1073385">
                <a:tc>
                  <a:txBody>
                    <a:bodyPr/>
                    <a:lstStyle/>
                    <a:p>
                      <a:pPr>
                        <a:lnSpc>
                          <a:spcPct val="250000"/>
                        </a:lnSpc>
                      </a:pPr>
                      <a:r>
                        <a:rPr lang="en-GB" dirty="0"/>
                        <a:t>Element 2</a:t>
                      </a:r>
                    </a:p>
                  </a:txBody>
                  <a:tcPr/>
                </a:tc>
                <a:tc>
                  <a:txBody>
                    <a:bodyPr/>
                    <a:lstStyle/>
                    <a:p>
                      <a:pPr marL="285750" lvl="0" indent="-285750">
                        <a:buFont typeface="Arial" panose="020B0604020202020204" pitchFamily="34" charset="0"/>
                        <a:buChar char="•"/>
                      </a:pPr>
                      <a:r>
                        <a:rPr lang="en-GB" dirty="0"/>
                        <a:t>Additional Support Funding</a:t>
                      </a:r>
                    </a:p>
                    <a:p>
                      <a:pPr marL="285750" lvl="0" indent="-285750">
                        <a:buFont typeface="Arial" panose="020B0604020202020204" pitchFamily="34" charset="0"/>
                        <a:buChar char="•"/>
                      </a:pPr>
                      <a:r>
                        <a:rPr lang="en-GB" dirty="0"/>
                        <a:t>Contribution of up to £6,000 to additional support required by a pupil with High needs from the Notional SEN Budget</a:t>
                      </a:r>
                    </a:p>
                  </a:txBody>
                  <a:tcPr/>
                </a:tc>
                <a:extLst>
                  <a:ext uri="{0D108BD9-81ED-4DB2-BD59-A6C34878D82A}">
                    <a16:rowId xmlns:a16="http://schemas.microsoft.com/office/drawing/2014/main" val="896972510"/>
                  </a:ext>
                </a:extLst>
              </a:tr>
              <a:tr h="1073385">
                <a:tc>
                  <a:txBody>
                    <a:bodyPr/>
                    <a:lstStyle/>
                    <a:p>
                      <a:pPr>
                        <a:lnSpc>
                          <a:spcPct val="250000"/>
                        </a:lnSpc>
                      </a:pPr>
                      <a:r>
                        <a:rPr lang="en-GB" dirty="0"/>
                        <a:t>Element 3</a:t>
                      </a:r>
                    </a:p>
                  </a:txBody>
                  <a:tcPr/>
                </a:tc>
                <a:tc>
                  <a:txBody>
                    <a:bodyPr/>
                    <a:lstStyle/>
                    <a:p>
                      <a:pPr marL="285750" indent="-285750">
                        <a:buFont typeface="Arial" panose="020B0604020202020204" pitchFamily="34" charset="0"/>
                        <a:buChar char="•"/>
                      </a:pPr>
                      <a:r>
                        <a:rPr lang="en-GB" dirty="0"/>
                        <a:t>Top Up Funding</a:t>
                      </a:r>
                    </a:p>
                    <a:p>
                      <a:pPr marL="285750" indent="-285750">
                        <a:buFont typeface="Arial" panose="020B0604020202020204" pitchFamily="34" charset="0"/>
                        <a:buChar char="•"/>
                      </a:pPr>
                      <a:r>
                        <a:rPr lang="en-GB" dirty="0"/>
                        <a:t>Top Up Funding from the Local Authority to meet the needs of each pupil placed in the setting</a:t>
                      </a:r>
                    </a:p>
                  </a:txBody>
                  <a:tcPr/>
                </a:tc>
                <a:extLst>
                  <a:ext uri="{0D108BD9-81ED-4DB2-BD59-A6C34878D82A}">
                    <a16:rowId xmlns:a16="http://schemas.microsoft.com/office/drawing/2014/main" val="382391014"/>
                  </a:ext>
                </a:extLst>
              </a:tr>
            </a:tbl>
          </a:graphicData>
        </a:graphic>
      </p:graphicFrame>
    </p:spTree>
    <p:extLst>
      <p:ext uri="{BB962C8B-B14F-4D97-AF65-F5344CB8AC3E}">
        <p14:creationId xmlns:p14="http://schemas.microsoft.com/office/powerpoint/2010/main" val="366380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0C57-50F6-49FA-A6C7-E55FC5D0A14F}"/>
              </a:ext>
            </a:extLst>
          </p:cNvPr>
          <p:cNvSpPr>
            <a:spLocks noGrp="1"/>
          </p:cNvSpPr>
          <p:nvPr>
            <p:ph type="title"/>
          </p:nvPr>
        </p:nvSpPr>
        <p:spPr>
          <a:xfrm>
            <a:off x="477982" y="930535"/>
            <a:ext cx="10515600" cy="787863"/>
          </a:xfrm>
        </p:spPr>
        <p:txBody>
          <a:bodyPr>
            <a:normAutofit/>
          </a:bodyPr>
          <a:lstStyle/>
          <a:p>
            <a:r>
              <a:rPr lang="en-US" sz="3600" dirty="0">
                <a:solidFill>
                  <a:srgbClr val="992283"/>
                </a:solidFill>
              </a:rPr>
              <a:t>Element 1 Funding</a:t>
            </a:r>
            <a:endParaRPr lang="en-GB" sz="3600" dirty="0">
              <a:solidFill>
                <a:srgbClr val="992283"/>
              </a:solidFill>
            </a:endParaRPr>
          </a:p>
        </p:txBody>
      </p:sp>
      <p:sp>
        <p:nvSpPr>
          <p:cNvPr id="3" name="Content Placeholder 2">
            <a:extLst>
              <a:ext uri="{FF2B5EF4-FFF2-40B4-BE49-F238E27FC236}">
                <a16:creationId xmlns:a16="http://schemas.microsoft.com/office/drawing/2014/main" id="{ACC4A1B1-404A-4DC0-BDDD-740F2380EF4C}"/>
              </a:ext>
            </a:extLst>
          </p:cNvPr>
          <p:cNvSpPr>
            <a:spLocks noGrp="1"/>
          </p:cNvSpPr>
          <p:nvPr>
            <p:ph idx="1"/>
          </p:nvPr>
        </p:nvSpPr>
        <p:spPr>
          <a:xfrm>
            <a:off x="477982" y="1894897"/>
            <a:ext cx="6282047" cy="3926993"/>
          </a:xfrm>
        </p:spPr>
        <p:txBody>
          <a:bodyPr>
            <a:normAutofit/>
          </a:bodyPr>
          <a:lstStyle/>
          <a:p>
            <a:pPr marL="0" indent="0">
              <a:buNone/>
            </a:pPr>
            <a:r>
              <a:rPr lang="en-US" sz="2400" dirty="0"/>
              <a:t>Core education funding - an amount of money for each pupil in the school</a:t>
            </a:r>
          </a:p>
          <a:p>
            <a:r>
              <a:rPr lang="en-US" sz="2400" dirty="0"/>
              <a:t>Funding based on the total number of pupils in the school. Every pupil in a school attracts an amount of money. The amount varies from one authority to another. </a:t>
            </a:r>
          </a:p>
          <a:p>
            <a:r>
              <a:rPr lang="en-US" sz="2400" dirty="0"/>
              <a:t>This is the core budget for each school and it is used to make general provision for all pupils in the school including pupils with SEN.</a:t>
            </a:r>
          </a:p>
        </p:txBody>
      </p:sp>
      <p:pic>
        <p:nvPicPr>
          <p:cNvPr id="5" name="Picture 4" descr="An image showing a school building.">
            <a:extLst>
              <a:ext uri="{FF2B5EF4-FFF2-40B4-BE49-F238E27FC236}">
                <a16:creationId xmlns:a16="http://schemas.microsoft.com/office/drawing/2014/main" id="{9B25E3CC-16A1-4C0F-A7D3-478FD7D248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2575" y="1530927"/>
            <a:ext cx="4071443" cy="3796146"/>
          </a:xfrm>
          <a:prstGeom prst="rect">
            <a:avLst/>
          </a:prstGeom>
          <a:ln>
            <a:noFill/>
          </a:ln>
          <a:effectLst>
            <a:softEdge rad="112500"/>
          </a:effectLst>
        </p:spPr>
      </p:pic>
    </p:spTree>
    <p:extLst>
      <p:ext uri="{BB962C8B-B14F-4D97-AF65-F5344CB8AC3E}">
        <p14:creationId xmlns:p14="http://schemas.microsoft.com/office/powerpoint/2010/main" val="2228117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B8E5-FB20-45F7-97A1-171CA181C46B}"/>
              </a:ext>
            </a:extLst>
          </p:cNvPr>
          <p:cNvSpPr>
            <a:spLocks noGrp="1"/>
          </p:cNvSpPr>
          <p:nvPr>
            <p:ph type="title"/>
          </p:nvPr>
        </p:nvSpPr>
        <p:spPr/>
        <p:txBody>
          <a:bodyPr>
            <a:normAutofit/>
          </a:bodyPr>
          <a:lstStyle/>
          <a:p>
            <a:r>
              <a:rPr lang="en-US" sz="3600" dirty="0">
                <a:solidFill>
                  <a:srgbClr val="992283"/>
                </a:solidFill>
              </a:rPr>
              <a:t>Element 1: Basic Per Pupil funding </a:t>
            </a:r>
            <a:endParaRPr lang="en-GB" sz="3600" dirty="0">
              <a:solidFill>
                <a:srgbClr val="992283"/>
              </a:solidFill>
            </a:endParaRPr>
          </a:p>
        </p:txBody>
      </p:sp>
      <p:sp>
        <p:nvSpPr>
          <p:cNvPr id="3" name="Content Placeholder 2">
            <a:extLst>
              <a:ext uri="{FF2B5EF4-FFF2-40B4-BE49-F238E27FC236}">
                <a16:creationId xmlns:a16="http://schemas.microsoft.com/office/drawing/2014/main" id="{65E701E4-3A79-47CC-AF19-E68AD3F12EF1}"/>
              </a:ext>
            </a:extLst>
          </p:cNvPr>
          <p:cNvSpPr>
            <a:spLocks noGrp="1"/>
          </p:cNvSpPr>
          <p:nvPr>
            <p:ph idx="1"/>
          </p:nvPr>
        </p:nvSpPr>
        <p:spPr>
          <a:xfrm>
            <a:off x="838200" y="1825625"/>
            <a:ext cx="5133109" cy="3926993"/>
          </a:xfrm>
        </p:spPr>
        <p:txBody>
          <a:bodyPr>
            <a:normAutofit/>
          </a:bodyPr>
          <a:lstStyle/>
          <a:p>
            <a:pPr marL="0" indent="0">
              <a:spcAft>
                <a:spcPts val="1200"/>
              </a:spcAft>
              <a:buNone/>
            </a:pPr>
            <a:r>
              <a:rPr lang="en-US" sz="2400" dirty="0"/>
              <a:t>The basic per pupil funding for mainstream for 20/21 is:</a:t>
            </a:r>
          </a:p>
          <a:p>
            <a:pPr>
              <a:spcAft>
                <a:spcPts val="1200"/>
              </a:spcAft>
            </a:pPr>
            <a:r>
              <a:rPr lang="en-US" sz="2400" dirty="0"/>
              <a:t>Primary: £3750</a:t>
            </a:r>
          </a:p>
          <a:p>
            <a:pPr>
              <a:spcAft>
                <a:spcPts val="1200"/>
              </a:spcAft>
            </a:pPr>
            <a:r>
              <a:rPr lang="en-US" sz="2400" dirty="0"/>
              <a:t>KS3: £4800</a:t>
            </a:r>
          </a:p>
          <a:p>
            <a:pPr>
              <a:spcAft>
                <a:spcPts val="1200"/>
              </a:spcAft>
            </a:pPr>
            <a:r>
              <a:rPr lang="en-US" sz="2400" dirty="0"/>
              <a:t>KS4: £5300</a:t>
            </a:r>
          </a:p>
          <a:p>
            <a:pPr>
              <a:spcAft>
                <a:spcPts val="1200"/>
              </a:spcAft>
            </a:pPr>
            <a:r>
              <a:rPr lang="en-US" sz="2400" dirty="0"/>
              <a:t>Special Schools receive</a:t>
            </a:r>
            <a:br>
              <a:rPr lang="en-US" sz="2400" dirty="0"/>
            </a:br>
            <a:r>
              <a:rPr lang="en-US" sz="2400" dirty="0"/>
              <a:t>£10,000 per pupil</a:t>
            </a:r>
          </a:p>
          <a:p>
            <a:endParaRPr lang="en-US" dirty="0"/>
          </a:p>
        </p:txBody>
      </p:sp>
      <p:pic>
        <p:nvPicPr>
          <p:cNvPr id="5" name="Picture 4" descr="This image shows children in a classroom.">
            <a:extLst>
              <a:ext uri="{FF2B5EF4-FFF2-40B4-BE49-F238E27FC236}">
                <a16:creationId xmlns:a16="http://schemas.microsoft.com/office/drawing/2014/main" id="{759EC6AA-8211-4AA0-8B96-7CB3744EA2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1188" y="1825625"/>
            <a:ext cx="5432612" cy="3614934"/>
          </a:xfrm>
          <a:prstGeom prst="rect">
            <a:avLst/>
          </a:prstGeom>
          <a:ln>
            <a:noFill/>
          </a:ln>
          <a:effectLst>
            <a:softEdge rad="112500"/>
          </a:effectLst>
        </p:spPr>
      </p:pic>
    </p:spTree>
    <p:extLst>
      <p:ext uri="{BB962C8B-B14F-4D97-AF65-F5344CB8AC3E}">
        <p14:creationId xmlns:p14="http://schemas.microsoft.com/office/powerpoint/2010/main" val="2060392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1B2D-E5D9-49CA-8C88-CE4E49E46BD7}"/>
              </a:ext>
            </a:extLst>
          </p:cNvPr>
          <p:cNvSpPr>
            <a:spLocks noGrp="1"/>
          </p:cNvSpPr>
          <p:nvPr>
            <p:ph type="title"/>
          </p:nvPr>
        </p:nvSpPr>
        <p:spPr>
          <a:xfrm>
            <a:off x="555171" y="1011682"/>
            <a:ext cx="10515600" cy="787863"/>
          </a:xfrm>
        </p:spPr>
        <p:txBody>
          <a:bodyPr>
            <a:normAutofit/>
          </a:bodyPr>
          <a:lstStyle/>
          <a:p>
            <a:r>
              <a:rPr lang="en-GB" sz="3600" dirty="0">
                <a:solidFill>
                  <a:srgbClr val="992283"/>
                </a:solidFill>
              </a:rPr>
              <a:t>Element 1 Funding Explained</a:t>
            </a:r>
          </a:p>
        </p:txBody>
      </p:sp>
      <p:sp>
        <p:nvSpPr>
          <p:cNvPr id="3" name="Content Placeholder 2">
            <a:extLst>
              <a:ext uri="{FF2B5EF4-FFF2-40B4-BE49-F238E27FC236}">
                <a16:creationId xmlns:a16="http://schemas.microsoft.com/office/drawing/2014/main" id="{D7685CEB-7157-41E9-8B51-4138939E6983}"/>
              </a:ext>
            </a:extLst>
          </p:cNvPr>
          <p:cNvSpPr>
            <a:spLocks noGrp="1"/>
          </p:cNvSpPr>
          <p:nvPr>
            <p:ph idx="1"/>
          </p:nvPr>
        </p:nvSpPr>
        <p:spPr>
          <a:xfrm>
            <a:off x="555171" y="1980331"/>
            <a:ext cx="10025743" cy="4061930"/>
          </a:xfrm>
        </p:spPr>
        <p:txBody>
          <a:bodyPr>
            <a:normAutofit/>
          </a:bodyPr>
          <a:lstStyle/>
          <a:p>
            <a:r>
              <a:rPr lang="en-GB" sz="2400" dirty="0"/>
              <a:t>This is the funding that is used to run the school – staffing, resources, property, site management, services etc. This funding is for all pupils including those with SEND.</a:t>
            </a:r>
          </a:p>
          <a:p>
            <a:r>
              <a:rPr lang="en-GB" sz="2400" dirty="0"/>
              <a:t>This will provide all of the ordinarily available provision for all pupils. </a:t>
            </a:r>
          </a:p>
          <a:p>
            <a:r>
              <a:rPr lang="en-GB" sz="2400" dirty="0"/>
              <a:t>It will also enable a school to make general SEN provision – that might include support staff salaries who are supporting pupils in the classroom.</a:t>
            </a:r>
          </a:p>
          <a:p>
            <a:r>
              <a:rPr lang="en-GB" sz="2400" dirty="0"/>
              <a:t>The SENCO salary is also paid from this element.</a:t>
            </a:r>
          </a:p>
          <a:p>
            <a:r>
              <a:rPr lang="en-GB" sz="2400" dirty="0"/>
              <a:t>Government guidance indicates that this is notionally £4000 but the actual amount is based on the per pupil funding in the previous slide.</a:t>
            </a:r>
          </a:p>
          <a:p>
            <a:endParaRPr lang="en-GB" dirty="0"/>
          </a:p>
        </p:txBody>
      </p:sp>
    </p:spTree>
    <p:extLst>
      <p:ext uri="{BB962C8B-B14F-4D97-AF65-F5344CB8AC3E}">
        <p14:creationId xmlns:p14="http://schemas.microsoft.com/office/powerpoint/2010/main" val="3142455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C9A0-0A83-4879-8095-1AB2A4A2C976}"/>
              </a:ext>
            </a:extLst>
          </p:cNvPr>
          <p:cNvSpPr>
            <a:spLocks noGrp="1"/>
          </p:cNvSpPr>
          <p:nvPr>
            <p:ph type="title"/>
          </p:nvPr>
        </p:nvSpPr>
        <p:spPr>
          <a:xfrm>
            <a:off x="500743" y="942096"/>
            <a:ext cx="10515600" cy="787863"/>
          </a:xfrm>
        </p:spPr>
        <p:txBody>
          <a:bodyPr>
            <a:normAutofit/>
          </a:bodyPr>
          <a:lstStyle/>
          <a:p>
            <a:r>
              <a:rPr lang="en-US" sz="3600" dirty="0">
                <a:solidFill>
                  <a:srgbClr val="992283"/>
                </a:solidFill>
              </a:rPr>
              <a:t>Element 2: Notional SEN Budget</a:t>
            </a:r>
            <a:endParaRPr lang="en-GB" sz="3600" dirty="0">
              <a:solidFill>
                <a:srgbClr val="992283"/>
              </a:solidFill>
            </a:endParaRPr>
          </a:p>
        </p:txBody>
      </p:sp>
      <p:sp>
        <p:nvSpPr>
          <p:cNvPr id="3" name="Content Placeholder 2">
            <a:extLst>
              <a:ext uri="{FF2B5EF4-FFF2-40B4-BE49-F238E27FC236}">
                <a16:creationId xmlns:a16="http://schemas.microsoft.com/office/drawing/2014/main" id="{C9CF0582-4A4B-4C6D-BDE5-03A6E1C26BC2}"/>
              </a:ext>
            </a:extLst>
          </p:cNvPr>
          <p:cNvSpPr>
            <a:spLocks noGrp="1"/>
          </p:cNvSpPr>
          <p:nvPr>
            <p:ph idx="1"/>
          </p:nvPr>
        </p:nvSpPr>
        <p:spPr>
          <a:xfrm>
            <a:off x="500743" y="1912711"/>
            <a:ext cx="10885714" cy="3926993"/>
          </a:xfrm>
        </p:spPr>
        <p:txBody>
          <a:bodyPr>
            <a:normAutofit/>
          </a:bodyPr>
          <a:lstStyle/>
          <a:p>
            <a:pPr>
              <a:lnSpc>
                <a:spcPct val="100000"/>
              </a:lnSpc>
            </a:pPr>
            <a:r>
              <a:rPr lang="en-US" sz="2400" dirty="0"/>
              <a:t>Every school receives an additional amount of money to help make special educational provision to meet children’s SEN. This is called the </a:t>
            </a:r>
            <a:r>
              <a:rPr lang="en-US" sz="2400" dirty="0">
                <a:solidFill>
                  <a:srgbClr val="992283"/>
                </a:solidFill>
              </a:rPr>
              <a:t>‘notional SEN budget’</a:t>
            </a:r>
          </a:p>
          <a:p>
            <a:pPr>
              <a:lnSpc>
                <a:spcPct val="100000"/>
              </a:lnSpc>
            </a:pPr>
            <a:r>
              <a:rPr lang="en-US" sz="2400" dirty="0"/>
              <a:t>Based on a formula which is agreed between schools and the local authority. The formula usually gives more money to schools that have more children on free school meals and more children who are not doing as well as others in English and </a:t>
            </a:r>
            <a:r>
              <a:rPr lang="en-US" sz="2400" dirty="0" err="1"/>
              <a:t>maths</a:t>
            </a:r>
            <a:r>
              <a:rPr lang="en-US" sz="2400" dirty="0"/>
              <a:t>. This provides a good guide to how many children with SEN a school is likely to have.</a:t>
            </a:r>
          </a:p>
          <a:p>
            <a:pPr>
              <a:lnSpc>
                <a:spcPct val="100000"/>
              </a:lnSpc>
            </a:pPr>
            <a:r>
              <a:rPr lang="en-US" sz="2400" dirty="0"/>
              <a:t>The government has recommended that schools should use this notional SEN budget to pay for up to £6,000 worth of special educational provision to meet a student’s SEN.</a:t>
            </a:r>
          </a:p>
          <a:p>
            <a:endParaRPr lang="en-GB" dirty="0"/>
          </a:p>
        </p:txBody>
      </p:sp>
    </p:spTree>
    <p:extLst>
      <p:ext uri="{BB962C8B-B14F-4D97-AF65-F5344CB8AC3E}">
        <p14:creationId xmlns:p14="http://schemas.microsoft.com/office/powerpoint/2010/main" val="1035408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38B2-BE98-4F58-98FD-8AABDFA02B99}"/>
              </a:ext>
            </a:extLst>
          </p:cNvPr>
          <p:cNvSpPr>
            <a:spLocks noGrp="1"/>
          </p:cNvSpPr>
          <p:nvPr>
            <p:ph type="title"/>
          </p:nvPr>
        </p:nvSpPr>
        <p:spPr>
          <a:xfrm>
            <a:off x="468086" y="968139"/>
            <a:ext cx="10515600" cy="787863"/>
          </a:xfrm>
        </p:spPr>
        <p:txBody>
          <a:bodyPr>
            <a:normAutofit/>
          </a:bodyPr>
          <a:lstStyle/>
          <a:p>
            <a:r>
              <a:rPr lang="en-US" sz="3600" dirty="0">
                <a:solidFill>
                  <a:srgbClr val="992283"/>
                </a:solidFill>
              </a:rPr>
              <a:t>Element 2: Notional SEN Budget (Continued)</a:t>
            </a:r>
            <a:endParaRPr lang="en-GB" sz="3600" dirty="0">
              <a:solidFill>
                <a:srgbClr val="992283"/>
              </a:solidFill>
            </a:endParaRPr>
          </a:p>
        </p:txBody>
      </p:sp>
      <p:sp>
        <p:nvSpPr>
          <p:cNvPr id="3" name="Content Placeholder 2">
            <a:extLst>
              <a:ext uri="{FF2B5EF4-FFF2-40B4-BE49-F238E27FC236}">
                <a16:creationId xmlns:a16="http://schemas.microsoft.com/office/drawing/2014/main" id="{985F4F46-14D9-46D2-81DC-65C48F52D4CD}"/>
              </a:ext>
            </a:extLst>
          </p:cNvPr>
          <p:cNvSpPr>
            <a:spLocks noGrp="1"/>
          </p:cNvSpPr>
          <p:nvPr>
            <p:ph idx="1"/>
          </p:nvPr>
        </p:nvSpPr>
        <p:spPr>
          <a:xfrm>
            <a:off x="468087" y="1756002"/>
            <a:ext cx="6868884" cy="4051045"/>
          </a:xfrm>
        </p:spPr>
        <p:txBody>
          <a:bodyPr>
            <a:normAutofit fontScale="92500"/>
          </a:bodyPr>
          <a:lstStyle/>
          <a:p>
            <a:pPr>
              <a:lnSpc>
                <a:spcPct val="110000"/>
              </a:lnSpc>
            </a:pPr>
            <a:r>
              <a:rPr lang="en-GB" sz="2600" dirty="0"/>
              <a:t>This is to provide the additional and different provision (up to £6000 per student) for all pupils at SEN Support.</a:t>
            </a:r>
          </a:p>
          <a:p>
            <a:pPr>
              <a:lnSpc>
                <a:spcPct val="110000"/>
              </a:lnSpc>
            </a:pPr>
            <a:r>
              <a:rPr lang="en-GB" sz="2600" dirty="0"/>
              <a:t>It is also used to provide the first £6000 of support for all children and young people with an EHCP.</a:t>
            </a:r>
          </a:p>
          <a:p>
            <a:pPr>
              <a:lnSpc>
                <a:spcPct val="110000"/>
              </a:lnSpc>
            </a:pPr>
            <a:r>
              <a:rPr lang="en-GB" sz="2600" dirty="0"/>
              <a:t>This funding might be used for one-to-one and small group interventions, specific equipment and resources, training for staff and commissioning of external specialist services.</a:t>
            </a:r>
          </a:p>
          <a:p>
            <a:endParaRPr lang="en-GB" dirty="0"/>
          </a:p>
          <a:p>
            <a:endParaRPr lang="en-GB" dirty="0"/>
          </a:p>
          <a:p>
            <a:endParaRPr lang="en-GB" dirty="0"/>
          </a:p>
        </p:txBody>
      </p:sp>
      <p:pic>
        <p:nvPicPr>
          <p:cNvPr id="5" name="Picture 4" descr="An image to show teachers at a training session.">
            <a:extLst>
              <a:ext uri="{FF2B5EF4-FFF2-40B4-BE49-F238E27FC236}">
                <a16:creationId xmlns:a16="http://schemas.microsoft.com/office/drawing/2014/main" id="{B416576E-6EA0-464E-A7DC-CD4B3FFE8F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65115" y="1756002"/>
            <a:ext cx="3288686" cy="3922416"/>
          </a:xfrm>
          <a:prstGeom prst="rect">
            <a:avLst/>
          </a:prstGeom>
          <a:ln>
            <a:noFill/>
          </a:ln>
          <a:effectLst>
            <a:softEdge rad="112500"/>
          </a:effectLst>
        </p:spPr>
      </p:pic>
    </p:spTree>
    <p:extLst>
      <p:ext uri="{BB962C8B-B14F-4D97-AF65-F5344CB8AC3E}">
        <p14:creationId xmlns:p14="http://schemas.microsoft.com/office/powerpoint/2010/main" val="93572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FABD-4D68-4AB1-ACBA-B8B95DB883D4}"/>
              </a:ext>
            </a:extLst>
          </p:cNvPr>
          <p:cNvSpPr>
            <a:spLocks noGrp="1"/>
          </p:cNvSpPr>
          <p:nvPr>
            <p:ph type="title"/>
          </p:nvPr>
        </p:nvSpPr>
        <p:spPr/>
        <p:txBody>
          <a:bodyPr>
            <a:normAutofit/>
          </a:bodyPr>
          <a:lstStyle/>
          <a:p>
            <a:r>
              <a:rPr lang="en-GB" sz="3600" dirty="0">
                <a:solidFill>
                  <a:srgbClr val="992283"/>
                </a:solidFill>
              </a:rPr>
              <a:t>National Funding Formula</a:t>
            </a:r>
          </a:p>
        </p:txBody>
      </p:sp>
      <p:sp>
        <p:nvSpPr>
          <p:cNvPr id="3" name="Content Placeholder 2">
            <a:extLst>
              <a:ext uri="{FF2B5EF4-FFF2-40B4-BE49-F238E27FC236}">
                <a16:creationId xmlns:a16="http://schemas.microsoft.com/office/drawing/2014/main" id="{47D7EB14-465C-4C91-9DF5-247C807EF23C}"/>
              </a:ext>
            </a:extLst>
          </p:cNvPr>
          <p:cNvSpPr>
            <a:spLocks noGrp="1"/>
          </p:cNvSpPr>
          <p:nvPr>
            <p:ph idx="1"/>
          </p:nvPr>
        </p:nvSpPr>
        <p:spPr>
          <a:xfrm>
            <a:off x="838200" y="1690689"/>
            <a:ext cx="9938658" cy="3893682"/>
          </a:xfrm>
        </p:spPr>
        <p:txBody>
          <a:bodyPr>
            <a:normAutofit fontScale="92500"/>
          </a:bodyPr>
          <a:lstStyle/>
          <a:p>
            <a:pPr>
              <a:spcAft>
                <a:spcPts val="1200"/>
              </a:spcAft>
            </a:pPr>
            <a:r>
              <a:rPr lang="en-US" sz="2600" dirty="0"/>
              <a:t>The National Funding Formula is the method that the Government  uses to decide how much money should be given to English state schools each year.</a:t>
            </a:r>
          </a:p>
          <a:p>
            <a:pPr>
              <a:spcAft>
                <a:spcPts val="1200"/>
              </a:spcAft>
            </a:pPr>
            <a:r>
              <a:rPr lang="en-US" sz="2600" dirty="0"/>
              <a:t>The National Funding Formula is set out by the Government but is administered by local authorities, who have some flexibility in setting funding for schools in their area. </a:t>
            </a:r>
          </a:p>
          <a:p>
            <a:pPr>
              <a:spcAft>
                <a:spcPts val="1200"/>
              </a:spcAft>
            </a:pPr>
            <a:r>
              <a:rPr lang="en-US" sz="2600" dirty="0"/>
              <a:t>The NFF was introduced from April 2018 with transitional arrangements to support local authorities to embed the formula.</a:t>
            </a:r>
          </a:p>
          <a:p>
            <a:pPr>
              <a:spcAft>
                <a:spcPts val="1200"/>
              </a:spcAft>
            </a:pPr>
            <a:r>
              <a:rPr lang="en-US" sz="2600" dirty="0"/>
              <a:t>All local authorities will have to follow the formula by 2021.</a:t>
            </a:r>
          </a:p>
          <a:p>
            <a:endParaRPr lang="en-GB" dirty="0"/>
          </a:p>
        </p:txBody>
      </p:sp>
    </p:spTree>
    <p:extLst>
      <p:ext uri="{BB962C8B-B14F-4D97-AF65-F5344CB8AC3E}">
        <p14:creationId xmlns:p14="http://schemas.microsoft.com/office/powerpoint/2010/main" val="506001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926D-7967-43AA-935C-BC3D90B7912C}"/>
              </a:ext>
            </a:extLst>
          </p:cNvPr>
          <p:cNvSpPr>
            <a:spLocks noGrp="1"/>
          </p:cNvSpPr>
          <p:nvPr>
            <p:ph type="title"/>
          </p:nvPr>
        </p:nvSpPr>
        <p:spPr/>
        <p:txBody>
          <a:bodyPr>
            <a:normAutofit/>
          </a:bodyPr>
          <a:lstStyle/>
          <a:p>
            <a:r>
              <a:rPr lang="en-GB" sz="3600" dirty="0">
                <a:solidFill>
                  <a:srgbClr val="992283"/>
                </a:solidFill>
              </a:rPr>
              <a:t>SEND Code of Practice 2015</a:t>
            </a:r>
          </a:p>
        </p:txBody>
      </p:sp>
      <p:sp>
        <p:nvSpPr>
          <p:cNvPr id="3" name="Content Placeholder 2">
            <a:extLst>
              <a:ext uri="{FF2B5EF4-FFF2-40B4-BE49-F238E27FC236}">
                <a16:creationId xmlns:a16="http://schemas.microsoft.com/office/drawing/2014/main" id="{D88E6BDB-3E5D-44CF-9FCE-BAF99F57B1DF}"/>
              </a:ext>
            </a:extLst>
          </p:cNvPr>
          <p:cNvSpPr>
            <a:spLocks noGrp="1"/>
          </p:cNvSpPr>
          <p:nvPr>
            <p:ph idx="1"/>
          </p:nvPr>
        </p:nvSpPr>
        <p:spPr>
          <a:xfrm>
            <a:off x="838200" y="1825625"/>
            <a:ext cx="10036629" cy="3926993"/>
          </a:xfrm>
        </p:spPr>
        <p:txBody>
          <a:bodyPr>
            <a:normAutofit/>
          </a:bodyPr>
          <a:lstStyle/>
          <a:p>
            <a:r>
              <a:rPr lang="en-US" sz="2400" dirty="0"/>
              <a:t>6.95 All mainstream schools are provided with resources to support those with additional needs, including pupils with SEN and disabilities. Most of these resources are determined by a local funding formula, discussed with the local schools forum, which is also applied to local academies. School and academy sixth forms receive a allocation based on a national funding formula.</a:t>
            </a:r>
          </a:p>
          <a:p>
            <a:r>
              <a:rPr lang="en-US" sz="2400" dirty="0"/>
              <a:t>6.96 Schools have an amount identified within their overall budget, called the </a:t>
            </a:r>
            <a:r>
              <a:rPr lang="en-US" sz="2400" dirty="0">
                <a:solidFill>
                  <a:srgbClr val="992283"/>
                </a:solidFill>
              </a:rPr>
              <a:t>notional SEN budget</a:t>
            </a:r>
            <a:r>
              <a:rPr lang="en-US" sz="2400" dirty="0"/>
              <a:t>. This is not a ring-fenced amount, and it is for the school to provide high quality appropriate support from the whole of its budget.</a:t>
            </a:r>
          </a:p>
        </p:txBody>
      </p:sp>
    </p:spTree>
    <p:extLst>
      <p:ext uri="{BB962C8B-B14F-4D97-AF65-F5344CB8AC3E}">
        <p14:creationId xmlns:p14="http://schemas.microsoft.com/office/powerpoint/2010/main" val="2445578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2907-63D4-48DE-8570-B9F64A845900}"/>
              </a:ext>
            </a:extLst>
          </p:cNvPr>
          <p:cNvSpPr>
            <a:spLocks noGrp="1"/>
          </p:cNvSpPr>
          <p:nvPr>
            <p:ph type="title"/>
          </p:nvPr>
        </p:nvSpPr>
        <p:spPr/>
        <p:txBody>
          <a:bodyPr>
            <a:normAutofit/>
          </a:bodyPr>
          <a:lstStyle/>
          <a:p>
            <a:r>
              <a:rPr lang="en-GB" sz="3600" dirty="0">
                <a:solidFill>
                  <a:srgbClr val="992283"/>
                </a:solidFill>
              </a:rPr>
              <a:t>SEND Code of Practice 2015 (Continued)</a:t>
            </a:r>
          </a:p>
        </p:txBody>
      </p:sp>
      <p:sp>
        <p:nvSpPr>
          <p:cNvPr id="3" name="Content Placeholder 2">
            <a:extLst>
              <a:ext uri="{FF2B5EF4-FFF2-40B4-BE49-F238E27FC236}">
                <a16:creationId xmlns:a16="http://schemas.microsoft.com/office/drawing/2014/main" id="{B7BB9187-00A9-41E8-BA80-E93CB16880B4}"/>
              </a:ext>
            </a:extLst>
          </p:cNvPr>
          <p:cNvSpPr>
            <a:spLocks noGrp="1"/>
          </p:cNvSpPr>
          <p:nvPr>
            <p:ph idx="1"/>
          </p:nvPr>
        </p:nvSpPr>
        <p:spPr>
          <a:xfrm>
            <a:off x="838200" y="1825625"/>
            <a:ext cx="9938657" cy="3926993"/>
          </a:xfrm>
        </p:spPr>
        <p:txBody>
          <a:bodyPr>
            <a:normAutofit fontScale="92500"/>
          </a:bodyPr>
          <a:lstStyle/>
          <a:p>
            <a:r>
              <a:rPr lang="en-US" sz="2600" dirty="0"/>
              <a:t>6.97 It is for schools, as part of their normal budget planning, to determine their approach to using their resources to support the progress of pupils with SEN. </a:t>
            </a:r>
            <a:r>
              <a:rPr lang="en-US" sz="2600" dirty="0">
                <a:solidFill>
                  <a:srgbClr val="992283"/>
                </a:solidFill>
              </a:rPr>
              <a:t>The SENCO, headteacher and governing body or proprietor should establish a clear picture of the resources that are available to the school.</a:t>
            </a:r>
            <a:r>
              <a:rPr lang="en-US" sz="2600" dirty="0"/>
              <a:t> They should consider their </a:t>
            </a:r>
            <a:r>
              <a:rPr lang="en-US" sz="2600" dirty="0">
                <a:solidFill>
                  <a:srgbClr val="992283"/>
                </a:solidFill>
              </a:rPr>
              <a:t>strategic approach </a:t>
            </a:r>
            <a:r>
              <a:rPr lang="en-US" sz="2600" dirty="0"/>
              <a:t>to meeting SEN in the context of the total resources available, including any resources targeted at particular groups, such as the pupil premium.</a:t>
            </a:r>
          </a:p>
          <a:p>
            <a:r>
              <a:rPr lang="en-US" sz="2600" dirty="0"/>
              <a:t>6.98 This will enable schools to provide a clear description of the types of special educational provision they normally provide and will help parents and others to understand what they can normally expect the school to provide for pupils with SEN. </a:t>
            </a:r>
          </a:p>
          <a:p>
            <a:endParaRPr lang="en-GB" dirty="0"/>
          </a:p>
        </p:txBody>
      </p:sp>
    </p:spTree>
    <p:extLst>
      <p:ext uri="{BB962C8B-B14F-4D97-AF65-F5344CB8AC3E}">
        <p14:creationId xmlns:p14="http://schemas.microsoft.com/office/powerpoint/2010/main" val="401649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A2FB-A3FE-4EE9-8F16-8E82976B8B79}"/>
              </a:ext>
            </a:extLst>
          </p:cNvPr>
          <p:cNvSpPr>
            <a:spLocks noGrp="1"/>
          </p:cNvSpPr>
          <p:nvPr>
            <p:ph type="title"/>
          </p:nvPr>
        </p:nvSpPr>
        <p:spPr>
          <a:xfrm>
            <a:off x="653144" y="1157504"/>
            <a:ext cx="10515600" cy="787863"/>
          </a:xfrm>
        </p:spPr>
        <p:txBody>
          <a:bodyPr>
            <a:noAutofit/>
          </a:bodyPr>
          <a:lstStyle/>
          <a:p>
            <a:r>
              <a:rPr lang="en-US" sz="3600" dirty="0">
                <a:solidFill>
                  <a:srgbClr val="992283"/>
                </a:solidFill>
              </a:rPr>
              <a:t>SEN Support could include, for example: </a:t>
            </a:r>
            <a:br>
              <a:rPr lang="en-US" sz="3600" dirty="0">
                <a:solidFill>
                  <a:srgbClr val="992283"/>
                </a:solidFill>
              </a:rPr>
            </a:br>
            <a:endParaRPr lang="en-GB" sz="3600" dirty="0">
              <a:solidFill>
                <a:srgbClr val="992283"/>
              </a:solidFill>
            </a:endParaRPr>
          </a:p>
        </p:txBody>
      </p:sp>
      <p:sp>
        <p:nvSpPr>
          <p:cNvPr id="3" name="Content Placeholder 2">
            <a:extLst>
              <a:ext uri="{FF2B5EF4-FFF2-40B4-BE49-F238E27FC236}">
                <a16:creationId xmlns:a16="http://schemas.microsoft.com/office/drawing/2014/main" id="{6351C0FD-D62F-427E-8869-A242D5E80851}"/>
              </a:ext>
            </a:extLst>
          </p:cNvPr>
          <p:cNvSpPr>
            <a:spLocks noGrp="1"/>
          </p:cNvSpPr>
          <p:nvPr>
            <p:ph idx="1"/>
          </p:nvPr>
        </p:nvSpPr>
        <p:spPr>
          <a:xfrm>
            <a:off x="653144" y="1825625"/>
            <a:ext cx="6172200" cy="4492100"/>
          </a:xfrm>
        </p:spPr>
        <p:txBody>
          <a:bodyPr>
            <a:normAutofit/>
          </a:bodyPr>
          <a:lstStyle/>
          <a:p>
            <a:r>
              <a:rPr lang="en-US" sz="2400" dirty="0"/>
              <a:t>Additional staffing costs. </a:t>
            </a:r>
          </a:p>
          <a:p>
            <a:r>
              <a:rPr lang="en-GB" sz="2400" dirty="0">
                <a:latin typeface="Calibri" panose="020F0502020204030204" pitchFamily="34" charset="0"/>
                <a:cs typeface="Calibri" panose="020F0502020204030204" pitchFamily="34" charset="0"/>
              </a:rPr>
              <a:t>High quality professional development and CPD for staff at all levels.</a:t>
            </a:r>
          </a:p>
          <a:p>
            <a:r>
              <a:rPr lang="en-US" sz="2400" dirty="0"/>
              <a:t>Environmental adaptations.</a:t>
            </a:r>
          </a:p>
          <a:p>
            <a:r>
              <a:rPr lang="en-US" sz="2400" dirty="0"/>
              <a:t>additional tools, resources and/or equipment. </a:t>
            </a:r>
          </a:p>
          <a:p>
            <a:r>
              <a:rPr lang="en-US" sz="2400" dirty="0"/>
              <a:t>interventions or therapy programmes for the individual child. </a:t>
            </a:r>
          </a:p>
          <a:p>
            <a:r>
              <a:rPr lang="en-GB" sz="2400" dirty="0"/>
              <a:t>interventions in small groups.</a:t>
            </a:r>
          </a:p>
        </p:txBody>
      </p:sp>
      <p:pic>
        <p:nvPicPr>
          <p:cNvPr id="5" name="Picture 4" descr="This image shows chairs and desks within a classroom.">
            <a:extLst>
              <a:ext uri="{FF2B5EF4-FFF2-40B4-BE49-F238E27FC236}">
                <a16:creationId xmlns:a16="http://schemas.microsoft.com/office/drawing/2014/main" id="{29DF8E30-1BDB-463D-B30A-D2BAB05406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0047" y="1945367"/>
            <a:ext cx="4586726" cy="3277597"/>
          </a:xfrm>
          <a:prstGeom prst="rect">
            <a:avLst/>
          </a:prstGeom>
          <a:ln>
            <a:noFill/>
          </a:ln>
          <a:effectLst>
            <a:softEdge rad="112500"/>
          </a:effectLst>
        </p:spPr>
      </p:pic>
    </p:spTree>
    <p:extLst>
      <p:ext uri="{BB962C8B-B14F-4D97-AF65-F5344CB8AC3E}">
        <p14:creationId xmlns:p14="http://schemas.microsoft.com/office/powerpoint/2010/main" val="3074272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BB3D67-EBB4-4696-B07F-679595FE6C43}"/>
              </a:ext>
            </a:extLst>
          </p:cNvPr>
          <p:cNvSpPr/>
          <p:nvPr/>
        </p:nvSpPr>
        <p:spPr>
          <a:xfrm>
            <a:off x="653144" y="1735858"/>
            <a:ext cx="9056913" cy="3662541"/>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t>focused work with the class teacher, </a:t>
            </a:r>
            <a:r>
              <a:rPr lang="en-US" sz="2400" dirty="0" err="1"/>
              <a:t>SENCo</a:t>
            </a:r>
            <a:r>
              <a:rPr lang="en-US" sz="2400" dirty="0"/>
              <a:t> or other school staff. </a:t>
            </a:r>
          </a:p>
          <a:p>
            <a:pPr marL="285750" indent="-285750">
              <a:spcAft>
                <a:spcPts val="1200"/>
              </a:spcAft>
              <a:buFont typeface="Arial" panose="020B0604020202020204" pitchFamily="34" charset="0"/>
              <a:buChar char="•"/>
            </a:pPr>
            <a:r>
              <a:rPr lang="en-US" sz="2400" dirty="0"/>
              <a:t>help for a child to join in class activities or interact with other pupils. </a:t>
            </a:r>
          </a:p>
          <a:p>
            <a:pPr marL="285750" indent="-285750">
              <a:spcAft>
                <a:spcPts val="1200"/>
              </a:spcAft>
              <a:buFont typeface="Arial" panose="020B0604020202020204" pitchFamily="34" charset="0"/>
              <a:buChar char="•"/>
            </a:pPr>
            <a:r>
              <a:rPr lang="en-US" sz="2400" dirty="0"/>
              <a:t>Assessments, advice and support from other professionals for the school staff, this could be a specialist teacher, an educational psychologist or a speech and language therapist.</a:t>
            </a:r>
          </a:p>
          <a:p>
            <a:pPr marL="285750" indent="-285750">
              <a:spcAft>
                <a:spcPts val="1200"/>
              </a:spcAft>
              <a:buFont typeface="Arial" panose="020B0604020202020204" pitchFamily="34" charset="0"/>
              <a:buChar char="•"/>
            </a:pPr>
            <a:r>
              <a:rPr lang="en-US" sz="2400" dirty="0"/>
              <a:t>Alternative provision.</a:t>
            </a:r>
          </a:p>
          <a:p>
            <a:r>
              <a:rPr lang="en-US" sz="2400" dirty="0"/>
              <a:t>In the </a:t>
            </a:r>
            <a:r>
              <a:rPr lang="en-US" sz="2400" dirty="0">
                <a:solidFill>
                  <a:srgbClr val="992283"/>
                </a:solidFill>
              </a:rPr>
              <a:t>GR toolkit </a:t>
            </a:r>
            <a:r>
              <a:rPr lang="en-US" sz="2400" dirty="0"/>
              <a:t>you will find a range of different suggestions to meet the needs of the child or young person. </a:t>
            </a:r>
            <a:endParaRPr lang="en-GB" sz="2400" dirty="0"/>
          </a:p>
        </p:txBody>
      </p:sp>
      <p:sp>
        <p:nvSpPr>
          <p:cNvPr id="5" name="Title 1">
            <a:extLst>
              <a:ext uri="{FF2B5EF4-FFF2-40B4-BE49-F238E27FC236}">
                <a16:creationId xmlns:a16="http://schemas.microsoft.com/office/drawing/2014/main" id="{89497270-A3D1-44FB-BAF9-5E91205F5348}"/>
              </a:ext>
            </a:extLst>
          </p:cNvPr>
          <p:cNvSpPr>
            <a:spLocks noGrp="1"/>
          </p:cNvSpPr>
          <p:nvPr>
            <p:ph type="title"/>
          </p:nvPr>
        </p:nvSpPr>
        <p:spPr>
          <a:xfrm>
            <a:off x="653144" y="1157504"/>
            <a:ext cx="10515600" cy="787863"/>
          </a:xfrm>
        </p:spPr>
        <p:txBody>
          <a:bodyPr>
            <a:noAutofit/>
          </a:bodyPr>
          <a:lstStyle/>
          <a:p>
            <a:r>
              <a:rPr lang="en-US" sz="3600" dirty="0">
                <a:solidFill>
                  <a:srgbClr val="992283"/>
                </a:solidFill>
              </a:rPr>
              <a:t>SEN Support (Continued)</a:t>
            </a:r>
            <a:br>
              <a:rPr lang="en-US" sz="3600" dirty="0">
                <a:solidFill>
                  <a:srgbClr val="992283"/>
                </a:solidFill>
              </a:rPr>
            </a:br>
            <a:endParaRPr lang="en-GB" sz="3600" dirty="0">
              <a:solidFill>
                <a:srgbClr val="992283"/>
              </a:solidFill>
            </a:endParaRPr>
          </a:p>
        </p:txBody>
      </p:sp>
    </p:spTree>
    <p:extLst>
      <p:ext uri="{BB962C8B-B14F-4D97-AF65-F5344CB8AC3E}">
        <p14:creationId xmlns:p14="http://schemas.microsoft.com/office/powerpoint/2010/main" val="1362073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C3AE-7E24-4AC9-A7F2-FC1DB747691F}"/>
              </a:ext>
            </a:extLst>
          </p:cNvPr>
          <p:cNvSpPr>
            <a:spLocks noGrp="1"/>
          </p:cNvSpPr>
          <p:nvPr>
            <p:ph type="title"/>
          </p:nvPr>
        </p:nvSpPr>
        <p:spPr>
          <a:xfrm>
            <a:off x="620485" y="902144"/>
            <a:ext cx="11059347" cy="1183020"/>
          </a:xfrm>
        </p:spPr>
        <p:txBody>
          <a:bodyPr>
            <a:normAutofit/>
          </a:bodyPr>
          <a:lstStyle/>
          <a:p>
            <a:r>
              <a:rPr lang="en-GB" sz="3600" dirty="0">
                <a:solidFill>
                  <a:srgbClr val="992283"/>
                </a:solidFill>
              </a:rPr>
              <a:t>SEND Code of Practice 2015 </a:t>
            </a:r>
            <a:br>
              <a:rPr lang="en-GB" sz="3600" dirty="0">
                <a:solidFill>
                  <a:srgbClr val="992283"/>
                </a:solidFill>
              </a:rPr>
            </a:br>
            <a:r>
              <a:rPr lang="en-GB" sz="3600" dirty="0">
                <a:solidFill>
                  <a:srgbClr val="992283"/>
                </a:solidFill>
              </a:rPr>
              <a:t>(Further Continuation</a:t>
            </a:r>
          </a:p>
        </p:txBody>
      </p:sp>
      <p:sp>
        <p:nvSpPr>
          <p:cNvPr id="3" name="Content Placeholder 2">
            <a:extLst>
              <a:ext uri="{FF2B5EF4-FFF2-40B4-BE49-F238E27FC236}">
                <a16:creationId xmlns:a16="http://schemas.microsoft.com/office/drawing/2014/main" id="{CBB6C6DB-CA2B-45B5-8A7D-8C5552F8503A}"/>
              </a:ext>
            </a:extLst>
          </p:cNvPr>
          <p:cNvSpPr>
            <a:spLocks noGrp="1"/>
          </p:cNvSpPr>
          <p:nvPr>
            <p:ph idx="1"/>
          </p:nvPr>
        </p:nvSpPr>
        <p:spPr>
          <a:xfrm>
            <a:off x="620486" y="2125116"/>
            <a:ext cx="7097486" cy="3926993"/>
          </a:xfrm>
        </p:spPr>
        <p:txBody>
          <a:bodyPr>
            <a:normAutofit/>
          </a:bodyPr>
          <a:lstStyle/>
          <a:p>
            <a:pPr marL="0" indent="0">
              <a:buNone/>
            </a:pPr>
            <a:r>
              <a:rPr lang="en-GB" sz="2400" dirty="0"/>
              <a:t>6.99 </a:t>
            </a:r>
            <a:r>
              <a:rPr lang="en-US" sz="2400" dirty="0"/>
              <a:t>Schools are not expected to meet the full costs of more expensive special educational provision from their core funding. They are expected to provide additional support which costs up to a nationally prescribed threshold per pupil per year. The responsible local authority, usually the authority where the child or young person lives, should provide additional top-up funding where the cost of the special educational provision required to meet the needs of an individual pupil exceeds the nationally prescribed threshold.</a:t>
            </a:r>
            <a:endParaRPr lang="en-GB" sz="2400" dirty="0"/>
          </a:p>
        </p:txBody>
      </p:sp>
      <p:pic>
        <p:nvPicPr>
          <p:cNvPr id="5" name="Picture 4" descr="An image showing the reception of a school.">
            <a:extLst>
              <a:ext uri="{FF2B5EF4-FFF2-40B4-BE49-F238E27FC236}">
                <a16:creationId xmlns:a16="http://schemas.microsoft.com/office/drawing/2014/main" id="{6CC40E4E-3752-4DA2-9549-748AED3A9D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72476" y="1215189"/>
            <a:ext cx="3707356" cy="4235117"/>
          </a:xfrm>
          <a:prstGeom prst="rect">
            <a:avLst/>
          </a:prstGeom>
          <a:ln>
            <a:noFill/>
          </a:ln>
          <a:effectLst>
            <a:softEdge rad="112500"/>
          </a:effectLst>
        </p:spPr>
      </p:pic>
    </p:spTree>
    <p:extLst>
      <p:ext uri="{BB962C8B-B14F-4D97-AF65-F5344CB8AC3E}">
        <p14:creationId xmlns:p14="http://schemas.microsoft.com/office/powerpoint/2010/main" val="80795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7082-5FB3-42F1-821F-21C9F792C632}"/>
              </a:ext>
            </a:extLst>
          </p:cNvPr>
          <p:cNvSpPr>
            <a:spLocks noGrp="1"/>
          </p:cNvSpPr>
          <p:nvPr>
            <p:ph type="title"/>
          </p:nvPr>
        </p:nvSpPr>
        <p:spPr>
          <a:xfrm>
            <a:off x="424545" y="1019166"/>
            <a:ext cx="10515600" cy="787863"/>
          </a:xfrm>
        </p:spPr>
        <p:txBody>
          <a:bodyPr>
            <a:noAutofit/>
          </a:bodyPr>
          <a:lstStyle/>
          <a:p>
            <a:r>
              <a:rPr lang="en-US" sz="3600" dirty="0">
                <a:solidFill>
                  <a:srgbClr val="992283"/>
                </a:solidFill>
              </a:rPr>
              <a:t>Element 3: Top up/High Level Needs funding</a:t>
            </a:r>
            <a:endParaRPr lang="en-GB" sz="3600" dirty="0">
              <a:solidFill>
                <a:srgbClr val="992283"/>
              </a:solidFill>
            </a:endParaRPr>
          </a:p>
        </p:txBody>
      </p:sp>
      <p:sp>
        <p:nvSpPr>
          <p:cNvPr id="3" name="Content Placeholder 2">
            <a:extLst>
              <a:ext uri="{FF2B5EF4-FFF2-40B4-BE49-F238E27FC236}">
                <a16:creationId xmlns:a16="http://schemas.microsoft.com/office/drawing/2014/main" id="{FB7DC464-15BD-4641-B3EE-AA4521F56207}"/>
              </a:ext>
            </a:extLst>
          </p:cNvPr>
          <p:cNvSpPr>
            <a:spLocks noGrp="1"/>
          </p:cNvSpPr>
          <p:nvPr>
            <p:ph idx="1"/>
          </p:nvPr>
        </p:nvSpPr>
        <p:spPr>
          <a:xfrm>
            <a:off x="424545" y="1911841"/>
            <a:ext cx="7238998" cy="3926993"/>
          </a:xfrm>
        </p:spPr>
        <p:txBody>
          <a:bodyPr>
            <a:normAutofit fontScale="92500"/>
          </a:bodyPr>
          <a:lstStyle/>
          <a:p>
            <a:pPr>
              <a:lnSpc>
                <a:spcPct val="110000"/>
              </a:lnSpc>
            </a:pPr>
            <a:r>
              <a:rPr lang="en-US" sz="2400" dirty="0"/>
              <a:t>If a mainstream school can show that a pupil with SEN needs more than £6,000 worth of special educational provision, it can ask the local authority to provide top-up funding to meet the cost of that provision.</a:t>
            </a:r>
          </a:p>
          <a:p>
            <a:pPr>
              <a:lnSpc>
                <a:spcPct val="110000"/>
              </a:lnSpc>
            </a:pPr>
            <a:r>
              <a:rPr lang="en-US" sz="2400" dirty="0"/>
              <a:t>An EHC Plan will indicate the provision required to meet outcomes and the LA will be expected to fund above £6000.</a:t>
            </a:r>
          </a:p>
          <a:p>
            <a:pPr>
              <a:lnSpc>
                <a:spcPct val="110000"/>
              </a:lnSpc>
            </a:pPr>
            <a:r>
              <a:rPr lang="en-US" sz="2400" dirty="0"/>
              <a:t>If a special school can show that a pupil’s provision will cost more that £10,000 then the local authority will provide </a:t>
            </a:r>
            <a:br>
              <a:rPr lang="en-US" sz="2400" dirty="0"/>
            </a:br>
            <a:r>
              <a:rPr lang="en-US" sz="2400" dirty="0"/>
              <a:t>top-up funding to meet the cost of the provision.</a:t>
            </a:r>
          </a:p>
          <a:p>
            <a:endParaRPr lang="en-GB" dirty="0"/>
          </a:p>
        </p:txBody>
      </p:sp>
      <p:pic>
        <p:nvPicPr>
          <p:cNvPr id="7" name="Picture 6" descr="An image showing two young pupils drawing.">
            <a:extLst>
              <a:ext uri="{FF2B5EF4-FFF2-40B4-BE49-F238E27FC236}">
                <a16:creationId xmlns:a16="http://schemas.microsoft.com/office/drawing/2014/main" id="{EFF3B3FC-2425-4E65-82F3-6784ACA8C6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1450" y="2044837"/>
            <a:ext cx="3997777" cy="3412160"/>
          </a:xfrm>
          <a:prstGeom prst="rect">
            <a:avLst/>
          </a:prstGeom>
          <a:ln>
            <a:noFill/>
          </a:ln>
          <a:effectLst>
            <a:softEdge rad="112500"/>
          </a:effectLst>
        </p:spPr>
      </p:pic>
    </p:spTree>
    <p:extLst>
      <p:ext uri="{BB962C8B-B14F-4D97-AF65-F5344CB8AC3E}">
        <p14:creationId xmlns:p14="http://schemas.microsoft.com/office/powerpoint/2010/main" val="396298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E511-D1E7-4BA6-826A-77E1CF447528}"/>
              </a:ext>
            </a:extLst>
          </p:cNvPr>
          <p:cNvSpPr>
            <a:spLocks noGrp="1"/>
          </p:cNvSpPr>
          <p:nvPr>
            <p:ph type="title"/>
          </p:nvPr>
        </p:nvSpPr>
        <p:spPr>
          <a:xfrm>
            <a:off x="730596" y="885842"/>
            <a:ext cx="10515600" cy="787863"/>
          </a:xfrm>
        </p:spPr>
        <p:txBody>
          <a:bodyPr>
            <a:noAutofit/>
          </a:bodyPr>
          <a:lstStyle/>
          <a:p>
            <a:r>
              <a:rPr lang="en-US" sz="3600" dirty="0">
                <a:solidFill>
                  <a:srgbClr val="992283"/>
                </a:solidFill>
              </a:rPr>
              <a:t>LA Top-Up/HLN Funding in Worcestershire</a:t>
            </a:r>
            <a:endParaRPr lang="en-GB" sz="3600" dirty="0">
              <a:solidFill>
                <a:srgbClr val="992283"/>
              </a:solidFill>
            </a:endParaRPr>
          </a:p>
        </p:txBody>
      </p:sp>
      <p:graphicFrame>
        <p:nvGraphicFramePr>
          <p:cNvPr id="4" name="Table 4">
            <a:extLst>
              <a:ext uri="{FF2B5EF4-FFF2-40B4-BE49-F238E27FC236}">
                <a16:creationId xmlns:a16="http://schemas.microsoft.com/office/drawing/2014/main" id="{1B09F7F0-3392-43EB-85D8-27A8378DE0D1}"/>
              </a:ext>
            </a:extLst>
          </p:cNvPr>
          <p:cNvGraphicFramePr>
            <a:graphicFrameLocks noGrp="1"/>
          </p:cNvGraphicFramePr>
          <p:nvPr>
            <p:ph idx="1"/>
            <p:extLst>
              <p:ext uri="{D42A27DB-BD31-4B8C-83A1-F6EECF244321}">
                <p14:modId xmlns:p14="http://schemas.microsoft.com/office/powerpoint/2010/main" val="1338124110"/>
              </p:ext>
            </p:extLst>
          </p:nvPr>
        </p:nvGraphicFramePr>
        <p:xfrm>
          <a:off x="838200" y="1673705"/>
          <a:ext cx="10515600" cy="389512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933347694"/>
                    </a:ext>
                  </a:extLst>
                </a:gridCol>
                <a:gridCol w="3505200">
                  <a:extLst>
                    <a:ext uri="{9D8B030D-6E8A-4147-A177-3AD203B41FA5}">
                      <a16:colId xmlns:a16="http://schemas.microsoft.com/office/drawing/2014/main" val="2325270472"/>
                    </a:ext>
                  </a:extLst>
                </a:gridCol>
                <a:gridCol w="3505200">
                  <a:extLst>
                    <a:ext uri="{9D8B030D-6E8A-4147-A177-3AD203B41FA5}">
                      <a16:colId xmlns:a16="http://schemas.microsoft.com/office/drawing/2014/main" val="2660923077"/>
                    </a:ext>
                  </a:extLst>
                </a:gridCol>
              </a:tblGrid>
              <a:tr h="486891">
                <a:tc>
                  <a:txBody>
                    <a:bodyPr/>
                    <a:lstStyle/>
                    <a:p>
                      <a:pPr algn="ctr"/>
                      <a:r>
                        <a:rPr lang="en-US" dirty="0"/>
                        <a:t>BAND</a:t>
                      </a:r>
                      <a:endParaRPr lang="en-GB" dirty="0"/>
                    </a:p>
                  </a:txBody>
                  <a:tcPr/>
                </a:tc>
                <a:tc>
                  <a:txBody>
                    <a:bodyPr/>
                    <a:lstStyle/>
                    <a:p>
                      <a:pPr algn="ctr"/>
                      <a:r>
                        <a:rPr lang="en-US" dirty="0"/>
                        <a:t>BAND CODE</a:t>
                      </a:r>
                      <a:endParaRPr lang="en-GB" dirty="0"/>
                    </a:p>
                  </a:txBody>
                  <a:tcPr/>
                </a:tc>
                <a:tc>
                  <a:txBody>
                    <a:bodyPr/>
                    <a:lstStyle/>
                    <a:p>
                      <a:pPr algn="ctr"/>
                      <a:r>
                        <a:rPr lang="en-US" dirty="0"/>
                        <a:t>ANNUAL TOP UP</a:t>
                      </a:r>
                      <a:endParaRPr lang="en-GB" dirty="0"/>
                    </a:p>
                  </a:txBody>
                  <a:tcPr/>
                </a:tc>
                <a:extLst>
                  <a:ext uri="{0D108BD9-81ED-4DB2-BD59-A6C34878D82A}">
                    <a16:rowId xmlns:a16="http://schemas.microsoft.com/office/drawing/2014/main" val="1130431725"/>
                  </a:ext>
                </a:extLst>
              </a:tr>
              <a:tr h="486891">
                <a:tc>
                  <a:txBody>
                    <a:bodyPr/>
                    <a:lstStyle/>
                    <a:p>
                      <a:pPr algn="ctr"/>
                      <a:r>
                        <a:rPr lang="en-US" dirty="0"/>
                        <a:t>Ordinarily Available</a:t>
                      </a:r>
                      <a:endParaRPr lang="en-GB" dirty="0"/>
                    </a:p>
                  </a:txBody>
                  <a:tcPr/>
                </a:tc>
                <a:tc>
                  <a:txBody>
                    <a:bodyPr/>
                    <a:lstStyle/>
                    <a:p>
                      <a:pPr algn="ctr"/>
                      <a:r>
                        <a:rPr lang="en-US" dirty="0"/>
                        <a:t>0</a:t>
                      </a:r>
                      <a:endParaRPr lang="en-GB" dirty="0"/>
                    </a:p>
                  </a:txBody>
                  <a:tcPr/>
                </a:tc>
                <a:tc>
                  <a:txBody>
                    <a:bodyPr/>
                    <a:lstStyle/>
                    <a:p>
                      <a:pPr algn="ctr"/>
                      <a:r>
                        <a:rPr lang="en-US" dirty="0"/>
                        <a:t>0</a:t>
                      </a:r>
                      <a:endParaRPr lang="en-GB" dirty="0"/>
                    </a:p>
                  </a:txBody>
                  <a:tcPr/>
                </a:tc>
                <a:extLst>
                  <a:ext uri="{0D108BD9-81ED-4DB2-BD59-A6C34878D82A}">
                    <a16:rowId xmlns:a16="http://schemas.microsoft.com/office/drawing/2014/main" val="3267668214"/>
                  </a:ext>
                </a:extLst>
              </a:tr>
              <a:tr h="486891">
                <a:tc>
                  <a:txBody>
                    <a:bodyPr/>
                    <a:lstStyle/>
                    <a:p>
                      <a:pPr algn="ctr"/>
                      <a:r>
                        <a:rPr lang="en-US" dirty="0"/>
                        <a:t>Unpredicted</a:t>
                      </a:r>
                      <a:endParaRPr lang="en-GB" dirty="0"/>
                    </a:p>
                  </a:txBody>
                  <a:tcPr/>
                </a:tc>
                <a:tc>
                  <a:txBody>
                    <a:bodyPr/>
                    <a:lstStyle/>
                    <a:p>
                      <a:pPr algn="ctr"/>
                      <a:r>
                        <a:rPr lang="en-US" dirty="0"/>
                        <a:t>U</a:t>
                      </a:r>
                      <a:endParaRPr lang="en-GB" dirty="0"/>
                    </a:p>
                  </a:txBody>
                  <a:tcPr/>
                </a:tc>
                <a:tc>
                  <a:txBody>
                    <a:bodyPr/>
                    <a:lstStyle/>
                    <a:p>
                      <a:pPr algn="ctr"/>
                      <a:r>
                        <a:rPr lang="en-US" dirty="0"/>
                        <a:t>£1200</a:t>
                      </a:r>
                      <a:endParaRPr lang="en-GB" dirty="0"/>
                    </a:p>
                  </a:txBody>
                  <a:tcPr/>
                </a:tc>
                <a:extLst>
                  <a:ext uri="{0D108BD9-81ED-4DB2-BD59-A6C34878D82A}">
                    <a16:rowId xmlns:a16="http://schemas.microsoft.com/office/drawing/2014/main" val="2563266976"/>
                  </a:ext>
                </a:extLst>
              </a:tr>
              <a:tr h="486891">
                <a:tc>
                  <a:txBody>
                    <a:bodyPr/>
                    <a:lstStyle/>
                    <a:p>
                      <a:pPr algn="ctr"/>
                      <a:r>
                        <a:rPr lang="en-US" dirty="0"/>
                        <a:t>Exceptional 1</a:t>
                      </a:r>
                      <a:endParaRPr lang="en-GB" dirty="0"/>
                    </a:p>
                  </a:txBody>
                  <a:tcPr/>
                </a:tc>
                <a:tc>
                  <a:txBody>
                    <a:bodyPr/>
                    <a:lstStyle/>
                    <a:p>
                      <a:pPr algn="ctr"/>
                      <a:r>
                        <a:rPr lang="en-US" dirty="0"/>
                        <a:t>E1</a:t>
                      </a:r>
                      <a:endParaRPr lang="en-GB" dirty="0"/>
                    </a:p>
                  </a:txBody>
                  <a:tcPr/>
                </a:tc>
                <a:tc>
                  <a:txBody>
                    <a:bodyPr/>
                    <a:lstStyle/>
                    <a:p>
                      <a:pPr algn="ctr"/>
                      <a:r>
                        <a:rPr lang="en-US" dirty="0"/>
                        <a:t>£3400</a:t>
                      </a:r>
                      <a:endParaRPr lang="en-GB" dirty="0"/>
                    </a:p>
                  </a:txBody>
                  <a:tcPr/>
                </a:tc>
                <a:extLst>
                  <a:ext uri="{0D108BD9-81ED-4DB2-BD59-A6C34878D82A}">
                    <a16:rowId xmlns:a16="http://schemas.microsoft.com/office/drawing/2014/main" val="2568144927"/>
                  </a:ext>
                </a:extLst>
              </a:tr>
              <a:tr h="486891">
                <a:tc>
                  <a:txBody>
                    <a:bodyPr/>
                    <a:lstStyle/>
                    <a:p>
                      <a:pPr algn="ctr"/>
                      <a:r>
                        <a:rPr lang="en-US" dirty="0"/>
                        <a:t>Exceptional 2</a:t>
                      </a:r>
                      <a:endParaRPr lang="en-GB" dirty="0"/>
                    </a:p>
                  </a:txBody>
                  <a:tcPr/>
                </a:tc>
                <a:tc>
                  <a:txBody>
                    <a:bodyPr/>
                    <a:lstStyle/>
                    <a:p>
                      <a:pPr algn="ctr"/>
                      <a:r>
                        <a:rPr lang="en-US" dirty="0"/>
                        <a:t>E2</a:t>
                      </a:r>
                      <a:endParaRPr lang="en-GB" dirty="0"/>
                    </a:p>
                  </a:txBody>
                  <a:tcPr/>
                </a:tc>
                <a:tc>
                  <a:txBody>
                    <a:bodyPr/>
                    <a:lstStyle/>
                    <a:p>
                      <a:pPr algn="ctr"/>
                      <a:r>
                        <a:rPr lang="en-US" dirty="0"/>
                        <a:t>£5600</a:t>
                      </a:r>
                      <a:endParaRPr lang="en-GB" dirty="0"/>
                    </a:p>
                  </a:txBody>
                  <a:tcPr/>
                </a:tc>
                <a:extLst>
                  <a:ext uri="{0D108BD9-81ED-4DB2-BD59-A6C34878D82A}">
                    <a16:rowId xmlns:a16="http://schemas.microsoft.com/office/drawing/2014/main" val="3171181518"/>
                  </a:ext>
                </a:extLst>
              </a:tr>
              <a:tr h="486891">
                <a:tc>
                  <a:txBody>
                    <a:bodyPr/>
                    <a:lstStyle/>
                    <a:p>
                      <a:pPr algn="ctr"/>
                      <a:r>
                        <a:rPr lang="en-US" dirty="0"/>
                        <a:t>Exceptional 3</a:t>
                      </a:r>
                      <a:endParaRPr lang="en-GB" dirty="0"/>
                    </a:p>
                  </a:txBody>
                  <a:tcPr/>
                </a:tc>
                <a:tc>
                  <a:txBody>
                    <a:bodyPr/>
                    <a:lstStyle/>
                    <a:p>
                      <a:pPr algn="ctr"/>
                      <a:r>
                        <a:rPr lang="en-US" dirty="0"/>
                        <a:t>E3</a:t>
                      </a:r>
                      <a:endParaRPr lang="en-GB" dirty="0"/>
                    </a:p>
                  </a:txBody>
                  <a:tcPr/>
                </a:tc>
                <a:tc>
                  <a:txBody>
                    <a:bodyPr/>
                    <a:lstStyle/>
                    <a:p>
                      <a:pPr algn="ctr"/>
                      <a:r>
                        <a:rPr lang="en-US" dirty="0"/>
                        <a:t>£10300</a:t>
                      </a:r>
                      <a:endParaRPr lang="en-GB" dirty="0"/>
                    </a:p>
                  </a:txBody>
                  <a:tcPr/>
                </a:tc>
                <a:extLst>
                  <a:ext uri="{0D108BD9-81ED-4DB2-BD59-A6C34878D82A}">
                    <a16:rowId xmlns:a16="http://schemas.microsoft.com/office/drawing/2014/main" val="263636246"/>
                  </a:ext>
                </a:extLst>
              </a:tr>
              <a:tr h="486891">
                <a:tc>
                  <a:txBody>
                    <a:bodyPr/>
                    <a:lstStyle/>
                    <a:p>
                      <a:pPr algn="ctr"/>
                      <a:r>
                        <a:rPr lang="en-US" dirty="0"/>
                        <a:t>Exceptional 4</a:t>
                      </a:r>
                      <a:endParaRPr lang="en-GB" dirty="0"/>
                    </a:p>
                  </a:txBody>
                  <a:tcPr/>
                </a:tc>
                <a:tc>
                  <a:txBody>
                    <a:bodyPr/>
                    <a:lstStyle/>
                    <a:p>
                      <a:pPr algn="ctr"/>
                      <a:r>
                        <a:rPr lang="en-US" dirty="0"/>
                        <a:t>E4</a:t>
                      </a:r>
                      <a:endParaRPr lang="en-GB" dirty="0"/>
                    </a:p>
                  </a:txBody>
                  <a:tcPr/>
                </a:tc>
                <a:tc>
                  <a:txBody>
                    <a:bodyPr/>
                    <a:lstStyle/>
                    <a:p>
                      <a:pPr algn="ctr"/>
                      <a:r>
                        <a:rPr lang="en-US" dirty="0"/>
                        <a:t>£21400</a:t>
                      </a:r>
                      <a:endParaRPr lang="en-GB" dirty="0"/>
                    </a:p>
                  </a:txBody>
                  <a:tcPr/>
                </a:tc>
                <a:extLst>
                  <a:ext uri="{0D108BD9-81ED-4DB2-BD59-A6C34878D82A}">
                    <a16:rowId xmlns:a16="http://schemas.microsoft.com/office/drawing/2014/main" val="3575294305"/>
                  </a:ext>
                </a:extLst>
              </a:tr>
              <a:tr h="486891">
                <a:tc>
                  <a:txBody>
                    <a:bodyPr/>
                    <a:lstStyle/>
                    <a:p>
                      <a:pPr algn="ctr"/>
                      <a:r>
                        <a:rPr lang="en-US" dirty="0"/>
                        <a:t>Boarding</a:t>
                      </a:r>
                      <a:endParaRPr lang="en-GB" dirty="0"/>
                    </a:p>
                  </a:txBody>
                  <a:tcPr/>
                </a:tc>
                <a:tc>
                  <a:txBody>
                    <a:bodyPr/>
                    <a:lstStyle/>
                    <a:p>
                      <a:pPr algn="ctr"/>
                      <a:r>
                        <a:rPr lang="en-US" dirty="0"/>
                        <a:t>B</a:t>
                      </a:r>
                      <a:endParaRPr lang="en-GB" dirty="0"/>
                    </a:p>
                  </a:txBody>
                  <a:tcPr/>
                </a:tc>
                <a:tc>
                  <a:txBody>
                    <a:bodyPr/>
                    <a:lstStyle/>
                    <a:p>
                      <a:pPr algn="ctr"/>
                      <a:r>
                        <a:rPr lang="en-US" dirty="0"/>
                        <a:t>£23602</a:t>
                      </a:r>
                      <a:endParaRPr lang="en-GB" dirty="0"/>
                    </a:p>
                  </a:txBody>
                  <a:tcPr/>
                </a:tc>
                <a:extLst>
                  <a:ext uri="{0D108BD9-81ED-4DB2-BD59-A6C34878D82A}">
                    <a16:rowId xmlns:a16="http://schemas.microsoft.com/office/drawing/2014/main" val="797962433"/>
                  </a:ext>
                </a:extLst>
              </a:tr>
            </a:tbl>
          </a:graphicData>
        </a:graphic>
      </p:graphicFrame>
    </p:spTree>
    <p:extLst>
      <p:ext uri="{BB962C8B-B14F-4D97-AF65-F5344CB8AC3E}">
        <p14:creationId xmlns:p14="http://schemas.microsoft.com/office/powerpoint/2010/main" val="3287100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EE86-A4EA-49CC-9CED-ED4127ADAF3D}"/>
              </a:ext>
            </a:extLst>
          </p:cNvPr>
          <p:cNvSpPr>
            <a:spLocks noGrp="1"/>
          </p:cNvSpPr>
          <p:nvPr>
            <p:ph type="title"/>
          </p:nvPr>
        </p:nvSpPr>
        <p:spPr>
          <a:xfrm>
            <a:off x="265591" y="1079937"/>
            <a:ext cx="4057026" cy="4498734"/>
          </a:xfrm>
        </p:spPr>
        <p:txBody>
          <a:bodyPr>
            <a:normAutofit/>
          </a:bodyPr>
          <a:lstStyle/>
          <a:p>
            <a:r>
              <a:rPr lang="en-US" sz="2400" b="0" spc="0" dirty="0">
                <a:solidFill>
                  <a:schemeClr val="tx1"/>
                </a:solidFill>
                <a:latin typeface="+mn-lt"/>
              </a:rPr>
              <a:t>The SEN Support for each child will be different because it is designed to meet the needs of each individual child. There are broadly four levels of support available to children and young people, depending on their individual needs.</a:t>
            </a:r>
            <a:endParaRPr lang="en-GB" sz="2400" b="0" spc="0" dirty="0">
              <a:solidFill>
                <a:schemeClr val="tx1"/>
              </a:solidFill>
              <a:latin typeface="+mn-lt"/>
            </a:endParaRPr>
          </a:p>
        </p:txBody>
      </p:sp>
      <p:pic>
        <p:nvPicPr>
          <p:cNvPr id="5" name="Content Placeholder 4" descr="This image shows an illustration to show what support is needed for pupils.">
            <a:extLst>
              <a:ext uri="{FF2B5EF4-FFF2-40B4-BE49-F238E27FC236}">
                <a16:creationId xmlns:a16="http://schemas.microsoft.com/office/drawing/2014/main" id="{AD291120-1611-4DF8-B8C2-EA3E9E41BB9F}"/>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366161" y="720435"/>
            <a:ext cx="7603792" cy="52177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434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55B8-999F-4D7A-8D78-93AD2953077E}"/>
              </a:ext>
            </a:extLst>
          </p:cNvPr>
          <p:cNvSpPr>
            <a:spLocks noGrp="1"/>
          </p:cNvSpPr>
          <p:nvPr>
            <p:ph type="title"/>
          </p:nvPr>
        </p:nvSpPr>
        <p:spPr>
          <a:xfrm>
            <a:off x="520148" y="810060"/>
            <a:ext cx="10515600" cy="787863"/>
          </a:xfrm>
        </p:spPr>
        <p:txBody>
          <a:bodyPr>
            <a:normAutofit/>
          </a:bodyPr>
          <a:lstStyle/>
          <a:p>
            <a:r>
              <a:rPr lang="en-GB" sz="3600" dirty="0">
                <a:solidFill>
                  <a:srgbClr val="992283"/>
                </a:solidFill>
              </a:rPr>
              <a:t>Accountability</a:t>
            </a:r>
          </a:p>
        </p:txBody>
      </p:sp>
      <p:sp>
        <p:nvSpPr>
          <p:cNvPr id="3" name="Content Placeholder 2">
            <a:extLst>
              <a:ext uri="{FF2B5EF4-FFF2-40B4-BE49-F238E27FC236}">
                <a16:creationId xmlns:a16="http://schemas.microsoft.com/office/drawing/2014/main" id="{EF9382A2-548F-44DB-B98C-777BC9EF2FF4}"/>
              </a:ext>
            </a:extLst>
          </p:cNvPr>
          <p:cNvSpPr>
            <a:spLocks noGrp="1"/>
          </p:cNvSpPr>
          <p:nvPr>
            <p:ph idx="1"/>
          </p:nvPr>
        </p:nvSpPr>
        <p:spPr>
          <a:xfrm>
            <a:off x="520148" y="1597923"/>
            <a:ext cx="11340548" cy="4154695"/>
          </a:xfrm>
        </p:spPr>
        <p:txBody>
          <a:bodyPr>
            <a:normAutofit fontScale="70000" lnSpcReduction="20000"/>
          </a:bodyPr>
          <a:lstStyle/>
          <a:p>
            <a:pPr marL="0" indent="0">
              <a:spcBef>
                <a:spcPts val="0"/>
              </a:spcBef>
              <a:buNone/>
            </a:pPr>
            <a:r>
              <a:rPr lang="en-GB" sz="3200" i="1" dirty="0"/>
              <a:t>“</a:t>
            </a:r>
            <a:r>
              <a:rPr lang="en-US" sz="3200" i="1" dirty="0"/>
              <a:t>Leaders do not check the impact of the use of the additional funding and provision for pupils with SEND. Therefore, ineffective support continues.”</a:t>
            </a:r>
          </a:p>
          <a:p>
            <a:pPr marL="0" indent="0" algn="r">
              <a:lnSpc>
                <a:spcPct val="120000"/>
              </a:lnSpc>
              <a:spcBef>
                <a:spcPts val="0"/>
              </a:spcBef>
              <a:buNone/>
            </a:pPr>
            <a:r>
              <a:rPr lang="en-US" sz="2600" dirty="0" err="1"/>
              <a:t>Ofsted</a:t>
            </a:r>
            <a:r>
              <a:rPr lang="en-US" sz="2600" dirty="0"/>
              <a:t> Inspection Report, 2019</a:t>
            </a:r>
          </a:p>
          <a:p>
            <a:pPr marL="0" indent="0">
              <a:spcBef>
                <a:spcPts val="0"/>
              </a:spcBef>
              <a:spcAft>
                <a:spcPts val="1800"/>
              </a:spcAft>
              <a:buNone/>
            </a:pPr>
            <a:endParaRPr lang="en-GB" sz="3400" dirty="0"/>
          </a:p>
          <a:p>
            <a:pPr marL="0" indent="0">
              <a:spcBef>
                <a:spcPts val="0"/>
              </a:spcBef>
              <a:spcAft>
                <a:spcPts val="1800"/>
              </a:spcAft>
              <a:buNone/>
            </a:pPr>
            <a:r>
              <a:rPr lang="en-GB" sz="3400" dirty="0"/>
              <a:t>Schools need to be accountable for how they allocate their SEN Notional Budget any </a:t>
            </a:r>
            <a:br>
              <a:rPr lang="en-GB" sz="3400" dirty="0"/>
            </a:br>
            <a:r>
              <a:rPr lang="en-GB" sz="3400" dirty="0"/>
              <a:t>Top-up funding received.</a:t>
            </a:r>
          </a:p>
          <a:p>
            <a:pPr marL="0" indent="0">
              <a:spcBef>
                <a:spcPts val="0"/>
              </a:spcBef>
              <a:spcAft>
                <a:spcPts val="1800"/>
              </a:spcAft>
              <a:buNone/>
            </a:pPr>
            <a:r>
              <a:rPr lang="en-GB" sz="4000" b="1" dirty="0">
                <a:solidFill>
                  <a:schemeClr val="tx2"/>
                </a:solidFill>
              </a:rPr>
              <a:t>In what ways do school leaders and SENCos do this?</a:t>
            </a:r>
          </a:p>
          <a:p>
            <a:pPr marL="0" indent="0">
              <a:spcBef>
                <a:spcPts val="0"/>
              </a:spcBef>
              <a:spcAft>
                <a:spcPts val="1800"/>
              </a:spcAft>
              <a:buNone/>
            </a:pPr>
            <a:r>
              <a:rPr lang="en-GB" sz="3400" dirty="0"/>
              <a:t>The SEN Information report will indicate what provision the school has in place to support all children and young people with SEND.</a:t>
            </a:r>
          </a:p>
          <a:p>
            <a:pPr marL="0" indent="0">
              <a:spcBef>
                <a:spcPts val="0"/>
              </a:spcBef>
              <a:spcAft>
                <a:spcPts val="1800"/>
              </a:spcAft>
              <a:buNone/>
            </a:pPr>
            <a:r>
              <a:rPr lang="en-GB" sz="3400" dirty="0" err="1"/>
              <a:t>SENCos</a:t>
            </a:r>
            <a:r>
              <a:rPr lang="en-GB" sz="3400" dirty="0"/>
              <a:t> should provide an annual report to Governors on SEND provision within the school and how funding has been used to meet the individual needs of pupils with SEND.</a:t>
            </a:r>
          </a:p>
        </p:txBody>
      </p:sp>
    </p:spTree>
    <p:extLst>
      <p:ext uri="{BB962C8B-B14F-4D97-AF65-F5344CB8AC3E}">
        <p14:creationId xmlns:p14="http://schemas.microsoft.com/office/powerpoint/2010/main" val="3381388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BFDE-67CC-4527-9071-50D464AF8DBD}"/>
              </a:ext>
            </a:extLst>
          </p:cNvPr>
          <p:cNvSpPr>
            <a:spLocks noGrp="1"/>
          </p:cNvSpPr>
          <p:nvPr>
            <p:ph type="title"/>
          </p:nvPr>
        </p:nvSpPr>
        <p:spPr>
          <a:xfrm>
            <a:off x="480873" y="871965"/>
            <a:ext cx="10901778" cy="787863"/>
          </a:xfrm>
        </p:spPr>
        <p:txBody>
          <a:bodyPr>
            <a:noAutofit/>
          </a:bodyPr>
          <a:lstStyle/>
          <a:p>
            <a:r>
              <a:rPr lang="en-GB" sz="3000" dirty="0">
                <a:solidFill>
                  <a:srgbClr val="992283"/>
                </a:solidFill>
              </a:rPr>
              <a:t>Do you know your school’s allocated SEN notional budget?</a:t>
            </a:r>
          </a:p>
        </p:txBody>
      </p:sp>
      <p:sp>
        <p:nvSpPr>
          <p:cNvPr id="3" name="Content Placeholder 2">
            <a:extLst>
              <a:ext uri="{FF2B5EF4-FFF2-40B4-BE49-F238E27FC236}">
                <a16:creationId xmlns:a16="http://schemas.microsoft.com/office/drawing/2014/main" id="{FEC08BA6-78B6-47A3-9A92-0821A118C2DD}"/>
              </a:ext>
            </a:extLst>
          </p:cNvPr>
          <p:cNvSpPr>
            <a:spLocks noGrp="1"/>
          </p:cNvSpPr>
          <p:nvPr>
            <p:ph idx="1"/>
          </p:nvPr>
        </p:nvSpPr>
        <p:spPr>
          <a:xfrm>
            <a:off x="480873" y="1659828"/>
            <a:ext cx="11230254" cy="4326207"/>
          </a:xfrm>
        </p:spPr>
        <p:txBody>
          <a:bodyPr>
            <a:normAutofit fontScale="92500" lnSpcReduction="10000"/>
          </a:bodyPr>
          <a:lstStyle/>
          <a:p>
            <a:pPr>
              <a:spcAft>
                <a:spcPts val="600"/>
              </a:spcAft>
            </a:pPr>
            <a:r>
              <a:rPr lang="en-GB" sz="2600" dirty="0"/>
              <a:t>Strengthen partnership working with your school Finance Administrator/ School Business Manager/Bursar.</a:t>
            </a:r>
          </a:p>
          <a:p>
            <a:pPr>
              <a:spcAft>
                <a:spcPts val="600"/>
              </a:spcAft>
            </a:pPr>
            <a:r>
              <a:rPr lang="en-GB" sz="2600" dirty="0"/>
              <a:t>Ensure you access your </a:t>
            </a:r>
            <a:r>
              <a:rPr lang="en-GB" sz="2600" dirty="0">
                <a:solidFill>
                  <a:srgbClr val="992283"/>
                </a:solidFill>
              </a:rPr>
              <a:t>School Inclusion Profile </a:t>
            </a:r>
            <a:r>
              <a:rPr lang="en-GB" sz="2600" dirty="0"/>
              <a:t>sent to ‘head@...’ via the ChS Portal in October and March each year.</a:t>
            </a:r>
          </a:p>
          <a:p>
            <a:pPr>
              <a:spcAft>
                <a:spcPts val="600"/>
              </a:spcAft>
            </a:pPr>
            <a:r>
              <a:rPr lang="en-GB" sz="2600" dirty="0"/>
              <a:t>Audit current spending specific to SEND e.g. specialist support, training, adapted equipment, support staff etc. </a:t>
            </a:r>
            <a:r>
              <a:rPr lang="en-GB" sz="2600" dirty="0">
                <a:solidFill>
                  <a:srgbClr val="992283"/>
                </a:solidFill>
              </a:rPr>
              <a:t>Does this align with the audit of pupil’s needs?</a:t>
            </a:r>
          </a:p>
          <a:p>
            <a:pPr>
              <a:spcAft>
                <a:spcPts val="600"/>
              </a:spcAft>
            </a:pPr>
            <a:r>
              <a:rPr lang="en-GB" sz="2600" dirty="0"/>
              <a:t>Implement ways of </a:t>
            </a:r>
            <a:r>
              <a:rPr lang="en-GB" sz="2600" dirty="0">
                <a:solidFill>
                  <a:srgbClr val="992283"/>
                </a:solidFill>
              </a:rPr>
              <a:t>measuring pupil progress </a:t>
            </a:r>
            <a:r>
              <a:rPr lang="en-GB" sz="2600" dirty="0"/>
              <a:t>and </a:t>
            </a:r>
            <a:r>
              <a:rPr lang="en-GB" sz="2600" dirty="0">
                <a:solidFill>
                  <a:srgbClr val="992283"/>
                </a:solidFill>
              </a:rPr>
              <a:t>evaluating the impact </a:t>
            </a:r>
            <a:r>
              <a:rPr lang="en-GB" sz="2600" dirty="0"/>
              <a:t>of the spend.</a:t>
            </a:r>
          </a:p>
          <a:p>
            <a:pPr>
              <a:spcAft>
                <a:spcPts val="600"/>
              </a:spcAft>
            </a:pPr>
            <a:r>
              <a:rPr lang="en-GB" sz="2600" dirty="0">
                <a:solidFill>
                  <a:srgbClr val="992283"/>
                </a:solidFill>
              </a:rPr>
              <a:t>Report on impact </a:t>
            </a:r>
            <a:r>
              <a:rPr lang="en-GB" sz="2600" dirty="0"/>
              <a:t>of the spend to school leaders and Governors.</a:t>
            </a:r>
          </a:p>
          <a:p>
            <a:pPr>
              <a:spcAft>
                <a:spcPts val="600"/>
              </a:spcAft>
            </a:pPr>
            <a:r>
              <a:rPr lang="en-GB" sz="2600" dirty="0"/>
              <a:t>Use evaluations to inform </a:t>
            </a:r>
            <a:r>
              <a:rPr lang="en-GB" sz="2600" dirty="0">
                <a:solidFill>
                  <a:srgbClr val="992283"/>
                </a:solidFill>
              </a:rPr>
              <a:t>strategic decision making about spending </a:t>
            </a:r>
            <a:r>
              <a:rPr lang="en-GB" sz="2600" dirty="0"/>
              <a:t>the </a:t>
            </a:r>
            <a:br>
              <a:rPr lang="en-GB" sz="2600" dirty="0"/>
            </a:br>
            <a:r>
              <a:rPr lang="en-GB" sz="2600" dirty="0"/>
              <a:t>SEND notional budget.</a:t>
            </a:r>
          </a:p>
          <a:p>
            <a:pPr marL="0" indent="0">
              <a:buNone/>
            </a:pPr>
            <a:endParaRPr lang="en-GB" dirty="0"/>
          </a:p>
        </p:txBody>
      </p:sp>
    </p:spTree>
    <p:extLst>
      <p:ext uri="{BB962C8B-B14F-4D97-AF65-F5344CB8AC3E}">
        <p14:creationId xmlns:p14="http://schemas.microsoft.com/office/powerpoint/2010/main" val="179768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E324-6940-4F42-B531-C492C604BDA9}"/>
              </a:ext>
            </a:extLst>
          </p:cNvPr>
          <p:cNvSpPr>
            <a:spLocks noGrp="1"/>
          </p:cNvSpPr>
          <p:nvPr>
            <p:ph type="title"/>
          </p:nvPr>
        </p:nvSpPr>
        <p:spPr>
          <a:xfrm>
            <a:off x="451671" y="893642"/>
            <a:ext cx="10515600" cy="787863"/>
          </a:xfrm>
        </p:spPr>
        <p:txBody>
          <a:bodyPr>
            <a:normAutofit/>
          </a:bodyPr>
          <a:lstStyle/>
          <a:p>
            <a:r>
              <a:rPr lang="en-GB" sz="3600" dirty="0">
                <a:solidFill>
                  <a:srgbClr val="992283"/>
                </a:solidFill>
              </a:rPr>
              <a:t>National Funding Formula (Continued)</a:t>
            </a:r>
          </a:p>
        </p:txBody>
      </p:sp>
      <p:sp>
        <p:nvSpPr>
          <p:cNvPr id="3" name="Rectangle 2">
            <a:extLst>
              <a:ext uri="{FF2B5EF4-FFF2-40B4-BE49-F238E27FC236}">
                <a16:creationId xmlns:a16="http://schemas.microsoft.com/office/drawing/2014/main" id="{0211D879-3A3F-4A7C-9ADB-F374BC69D776}"/>
              </a:ext>
            </a:extLst>
          </p:cNvPr>
          <p:cNvSpPr/>
          <p:nvPr/>
        </p:nvSpPr>
        <p:spPr>
          <a:xfrm>
            <a:off x="451671" y="1681505"/>
            <a:ext cx="3829384" cy="1477328"/>
          </a:xfrm>
          <a:prstGeom prst="rect">
            <a:avLst/>
          </a:prstGeom>
        </p:spPr>
        <p:txBody>
          <a:bodyPr wrap="square">
            <a:spAutoFit/>
          </a:bodyPr>
          <a:lstStyle/>
          <a:p>
            <a:r>
              <a:rPr lang="en-US" sz="2400" dirty="0"/>
              <a:t>Description of Figure 1:</a:t>
            </a:r>
          </a:p>
          <a:p>
            <a:r>
              <a:rPr lang="en-US" sz="2400" dirty="0"/>
              <a:t>This is detailed on the previous slide.</a:t>
            </a:r>
          </a:p>
          <a:p>
            <a:endParaRPr lang="en-GB" dirty="0"/>
          </a:p>
        </p:txBody>
      </p:sp>
      <p:pic>
        <p:nvPicPr>
          <p:cNvPr id="4" name="Content Placeholder 3" descr="This image shows Figure 1: Factors in the schools national funding formula.">
            <a:extLst>
              <a:ext uri="{FF2B5EF4-FFF2-40B4-BE49-F238E27FC236}">
                <a16:creationId xmlns:a16="http://schemas.microsoft.com/office/drawing/2014/main" id="{08F8CD3C-3EAA-4D50-8B07-DFB9EE7DB1BE}"/>
              </a:ext>
            </a:extLst>
          </p:cNvPr>
          <p:cNvPicPr>
            <a:picLocks noGrp="1" noChangeAspect="1"/>
          </p:cNvPicPr>
          <p:nvPr>
            <p:ph idx="1"/>
          </p:nvPr>
        </p:nvPicPr>
        <p:blipFill>
          <a:blip r:embed="rId2"/>
          <a:stretch>
            <a:fillRect/>
          </a:stretch>
        </p:blipFill>
        <p:spPr>
          <a:xfrm>
            <a:off x="4671769" y="1681505"/>
            <a:ext cx="6772086" cy="4104295"/>
          </a:xfrm>
          <a:prstGeom prst="rect">
            <a:avLst/>
          </a:prstGeom>
        </p:spPr>
      </p:pic>
    </p:spTree>
    <p:extLst>
      <p:ext uri="{BB962C8B-B14F-4D97-AF65-F5344CB8AC3E}">
        <p14:creationId xmlns:p14="http://schemas.microsoft.com/office/powerpoint/2010/main" val="3027950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A3EB-586E-48EB-BD2F-39F6ACA75F60}"/>
              </a:ext>
            </a:extLst>
          </p:cNvPr>
          <p:cNvSpPr>
            <a:spLocks noGrp="1"/>
          </p:cNvSpPr>
          <p:nvPr>
            <p:ph type="title"/>
          </p:nvPr>
        </p:nvSpPr>
        <p:spPr>
          <a:xfrm>
            <a:off x="599660" y="879381"/>
            <a:ext cx="10515600" cy="787863"/>
          </a:xfrm>
        </p:spPr>
        <p:txBody>
          <a:bodyPr>
            <a:noAutofit/>
          </a:bodyPr>
          <a:lstStyle/>
          <a:p>
            <a:r>
              <a:rPr lang="en-GB" sz="3200" dirty="0">
                <a:solidFill>
                  <a:srgbClr val="992283"/>
                </a:solidFill>
              </a:rPr>
              <a:t>Provision mapping – SEND Code of Practice 2015</a:t>
            </a:r>
          </a:p>
        </p:txBody>
      </p:sp>
      <p:sp>
        <p:nvSpPr>
          <p:cNvPr id="3" name="Content Placeholder 2">
            <a:extLst>
              <a:ext uri="{FF2B5EF4-FFF2-40B4-BE49-F238E27FC236}">
                <a16:creationId xmlns:a16="http://schemas.microsoft.com/office/drawing/2014/main" id="{175D3C6D-B6D6-4319-92DD-A482418EC2E1}"/>
              </a:ext>
            </a:extLst>
          </p:cNvPr>
          <p:cNvSpPr>
            <a:spLocks noGrp="1"/>
          </p:cNvSpPr>
          <p:nvPr>
            <p:ph idx="1"/>
          </p:nvPr>
        </p:nvSpPr>
        <p:spPr>
          <a:xfrm>
            <a:off x="599661" y="1667244"/>
            <a:ext cx="10992680" cy="4308845"/>
          </a:xfrm>
        </p:spPr>
        <p:txBody>
          <a:bodyPr>
            <a:normAutofit lnSpcReduction="10000"/>
          </a:bodyPr>
          <a:lstStyle/>
          <a:p>
            <a:pPr marL="0" indent="0">
              <a:buNone/>
            </a:pPr>
            <a:r>
              <a:rPr lang="en-US" sz="2400" dirty="0"/>
              <a:t>6.76 Provision maps are an efficient way of showing all the provision that the school makes which is additional to and different from that which is offered through the school’s curriculum. The use of provision maps can help SENCOs to maintain an overview of the programmes and interventions used with different groups of pupils and provide a basis for monitoring the levels of intervention.</a:t>
            </a:r>
          </a:p>
          <a:p>
            <a:pPr marL="0" indent="0">
              <a:buNone/>
            </a:pPr>
            <a:r>
              <a:rPr lang="en-US" sz="2400" dirty="0"/>
              <a:t>6.77 Provision management can be used strategically to develop special educational provision to match the assessed needs of pupils across the school, and to evaluate the impact of that provision on pupil progress. Used in this way provision management can also contribute to school improvement by identifying particular patterns of need and potential areas of development for teaching staff. It can help the school to develop the use of interventions that are effective and to remove those that are less so. It can support schools to improve their core offer for all pupils as the most effective approaches are adopted more widely across the school.</a:t>
            </a:r>
          </a:p>
          <a:p>
            <a:endParaRPr lang="en-US" dirty="0"/>
          </a:p>
          <a:p>
            <a:endParaRPr lang="en-GB" dirty="0"/>
          </a:p>
        </p:txBody>
      </p:sp>
    </p:spTree>
    <p:extLst>
      <p:ext uri="{BB962C8B-B14F-4D97-AF65-F5344CB8AC3E}">
        <p14:creationId xmlns:p14="http://schemas.microsoft.com/office/powerpoint/2010/main" val="758097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AB6D-B4D6-4B35-9625-CFC20556676A}"/>
              </a:ext>
            </a:extLst>
          </p:cNvPr>
          <p:cNvSpPr>
            <a:spLocks noGrp="1"/>
          </p:cNvSpPr>
          <p:nvPr>
            <p:ph type="title"/>
          </p:nvPr>
        </p:nvSpPr>
        <p:spPr>
          <a:xfrm>
            <a:off x="957943" y="739539"/>
            <a:ext cx="10515600" cy="787863"/>
          </a:xfrm>
        </p:spPr>
        <p:txBody>
          <a:bodyPr>
            <a:normAutofit/>
          </a:bodyPr>
          <a:lstStyle/>
          <a:p>
            <a:r>
              <a:rPr lang="en-GB" sz="3600" dirty="0">
                <a:solidFill>
                  <a:srgbClr val="992283"/>
                </a:solidFill>
              </a:rPr>
              <a:t>Costed Provision Map</a:t>
            </a:r>
          </a:p>
        </p:txBody>
      </p:sp>
      <p:pic>
        <p:nvPicPr>
          <p:cNvPr id="5" name="Content Placeholder 4" descr="This image is to show an example of a costed provision map.">
            <a:extLst>
              <a:ext uri="{FF2B5EF4-FFF2-40B4-BE49-F238E27FC236}">
                <a16:creationId xmlns:a16="http://schemas.microsoft.com/office/drawing/2014/main" id="{2A420B2E-CBE3-4C4D-9888-9257931939C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57943" y="1527402"/>
            <a:ext cx="9175895" cy="4441625"/>
          </a:xfrm>
        </p:spPr>
      </p:pic>
    </p:spTree>
    <p:extLst>
      <p:ext uri="{BB962C8B-B14F-4D97-AF65-F5344CB8AC3E}">
        <p14:creationId xmlns:p14="http://schemas.microsoft.com/office/powerpoint/2010/main" val="1641578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A9DD-D2DF-43A9-9C8F-FD674907196E}"/>
              </a:ext>
            </a:extLst>
          </p:cNvPr>
          <p:cNvSpPr>
            <a:spLocks noGrp="1"/>
          </p:cNvSpPr>
          <p:nvPr>
            <p:ph type="title"/>
          </p:nvPr>
        </p:nvSpPr>
        <p:spPr>
          <a:xfrm>
            <a:off x="453888" y="801757"/>
            <a:ext cx="10515600" cy="787863"/>
          </a:xfrm>
        </p:spPr>
        <p:txBody>
          <a:bodyPr>
            <a:normAutofit/>
          </a:bodyPr>
          <a:lstStyle/>
          <a:p>
            <a:r>
              <a:rPr lang="en-GB" sz="3600" dirty="0">
                <a:solidFill>
                  <a:srgbClr val="992283"/>
                </a:solidFill>
              </a:rPr>
              <a:t>Role of Governors</a:t>
            </a:r>
          </a:p>
        </p:txBody>
      </p:sp>
      <p:sp>
        <p:nvSpPr>
          <p:cNvPr id="3" name="Content Placeholder 2">
            <a:extLst>
              <a:ext uri="{FF2B5EF4-FFF2-40B4-BE49-F238E27FC236}">
                <a16:creationId xmlns:a16="http://schemas.microsoft.com/office/drawing/2014/main" id="{FC2CD44B-7CCB-4EFF-8971-48610A8C78FC}"/>
              </a:ext>
            </a:extLst>
          </p:cNvPr>
          <p:cNvSpPr>
            <a:spLocks noGrp="1"/>
          </p:cNvSpPr>
          <p:nvPr>
            <p:ph idx="1"/>
          </p:nvPr>
        </p:nvSpPr>
        <p:spPr>
          <a:xfrm>
            <a:off x="453888" y="1589620"/>
            <a:ext cx="6153741" cy="4397648"/>
          </a:xfrm>
        </p:spPr>
        <p:txBody>
          <a:bodyPr>
            <a:noAutofit/>
          </a:bodyPr>
          <a:lstStyle/>
          <a:p>
            <a:pPr marL="0" indent="0">
              <a:buNone/>
            </a:pPr>
            <a:r>
              <a:rPr lang="en-GB" sz="2400" dirty="0"/>
              <a:t>One of three core functions:</a:t>
            </a:r>
          </a:p>
          <a:p>
            <a:pPr marL="0" indent="0">
              <a:buNone/>
            </a:pPr>
            <a:r>
              <a:rPr lang="en-GB" altLang="en-US" sz="2400" dirty="0">
                <a:solidFill>
                  <a:srgbClr val="992283"/>
                </a:solidFill>
              </a:rPr>
              <a:t>Overseeing the financial performance of the </a:t>
            </a:r>
            <a:br>
              <a:rPr lang="en-GB" altLang="en-US" sz="2400" dirty="0">
                <a:solidFill>
                  <a:srgbClr val="992283"/>
                </a:solidFill>
              </a:rPr>
            </a:br>
            <a:r>
              <a:rPr lang="en-GB" altLang="en-US" sz="2400" dirty="0">
                <a:solidFill>
                  <a:srgbClr val="992283"/>
                </a:solidFill>
              </a:rPr>
              <a:t>school and making sure it’s money is well spent.</a:t>
            </a:r>
          </a:p>
          <a:p>
            <a:pPr marL="0" indent="0">
              <a:buNone/>
            </a:pPr>
            <a:r>
              <a:rPr lang="en-US" altLang="en-US" sz="2400" dirty="0">
                <a:solidFill>
                  <a:srgbClr val="0070C0"/>
                </a:solidFill>
                <a:hlinkClick r:id="rId2">
                  <a:extLst>
                    <a:ext uri="{A12FA001-AC4F-418D-AE19-62706E023703}">
                      <ahyp:hlinkClr xmlns:ahyp="http://schemas.microsoft.com/office/drawing/2018/hyperlinkcolor" val="tx"/>
                    </a:ext>
                  </a:extLst>
                </a:hlinkClick>
              </a:rPr>
              <a:t>Ref: Governance Handbook March 2019</a:t>
            </a:r>
            <a:endParaRPr lang="en-GB" altLang="en-US" sz="2400" b="1" dirty="0"/>
          </a:p>
          <a:p>
            <a:pPr marL="0" indent="0">
              <a:buNone/>
            </a:pPr>
            <a:r>
              <a:rPr lang="en-GB" altLang="en-US" sz="2400" dirty="0"/>
              <a:t>Does the Governor designated to oversee SEND know the SEND notional budget allocated for the current academic year?</a:t>
            </a:r>
          </a:p>
          <a:p>
            <a:pPr marL="0" indent="0">
              <a:buNone/>
            </a:pPr>
            <a:r>
              <a:rPr lang="en-GB" altLang="en-US" sz="2400" dirty="0"/>
              <a:t>In what ways does the Governing Body </a:t>
            </a:r>
            <a:r>
              <a:rPr lang="en-US" altLang="en-US" sz="2400" dirty="0"/>
              <a:t>evaluate the impact of allocated funds to ensure it is spent well and demonstrates value for money in relation to pupil outcomes?</a:t>
            </a:r>
          </a:p>
          <a:p>
            <a:pPr marL="0" indent="0">
              <a:buNone/>
            </a:pPr>
            <a:endParaRPr lang="en-GB" altLang="en-US" sz="2400" dirty="0"/>
          </a:p>
          <a:p>
            <a:pPr marL="0" indent="0">
              <a:buNone/>
            </a:pPr>
            <a:endParaRPr lang="en-GB" sz="2400" dirty="0"/>
          </a:p>
        </p:txBody>
      </p:sp>
      <p:pic>
        <p:nvPicPr>
          <p:cNvPr id="4" name="Picture 3" descr="This image shows a calculator and figures on a sheet of paper to represent finances.">
            <a:extLst>
              <a:ext uri="{FF2B5EF4-FFF2-40B4-BE49-F238E27FC236}">
                <a16:creationId xmlns:a16="http://schemas.microsoft.com/office/drawing/2014/main" id="{D653AB5F-FBF5-4F59-B0F8-47739C8521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1004"/>
          <a:stretch/>
        </p:blipFill>
        <p:spPr>
          <a:xfrm>
            <a:off x="7010914" y="1607461"/>
            <a:ext cx="4452216" cy="4117477"/>
          </a:xfrm>
          <a:prstGeom prst="rect">
            <a:avLst/>
          </a:prstGeom>
          <a:ln>
            <a:noFill/>
          </a:ln>
          <a:effectLst>
            <a:softEdge rad="112500"/>
          </a:effectLst>
        </p:spPr>
      </p:pic>
    </p:spTree>
    <p:extLst>
      <p:ext uri="{BB962C8B-B14F-4D97-AF65-F5344CB8AC3E}">
        <p14:creationId xmlns:p14="http://schemas.microsoft.com/office/powerpoint/2010/main" val="3464115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solidFill>
                  <a:srgbClr val="992283"/>
                </a:solidFill>
                <a:cs typeface="Arial" panose="020B0604020202020204" pitchFamily="34" charset="0"/>
              </a:rPr>
              <a:t>Personal Budgets</a:t>
            </a:r>
          </a:p>
        </p:txBody>
      </p:sp>
      <p:sp>
        <p:nvSpPr>
          <p:cNvPr id="3" name="Content Placeholder 2"/>
          <p:cNvSpPr>
            <a:spLocks noGrp="1"/>
          </p:cNvSpPr>
          <p:nvPr>
            <p:ph idx="1"/>
          </p:nvPr>
        </p:nvSpPr>
        <p:spPr>
          <a:xfrm>
            <a:off x="838200" y="1690688"/>
            <a:ext cx="10788113" cy="3989995"/>
          </a:xfrm>
        </p:spPr>
        <p:txBody>
          <a:bodyPr>
            <a:noAutofit/>
          </a:bodyPr>
          <a:lstStyle/>
          <a:p>
            <a:r>
              <a:rPr lang="en-GB" sz="2400" dirty="0">
                <a:cs typeface="Arial" panose="020B0604020202020204" pitchFamily="34" charset="0"/>
              </a:rPr>
              <a:t>Personal budgets are given in relation to the provision in EHC Plans.</a:t>
            </a:r>
          </a:p>
          <a:p>
            <a:r>
              <a:rPr lang="en-GB" sz="2400" dirty="0">
                <a:cs typeface="Arial" panose="020B0604020202020204" pitchFamily="34" charset="0"/>
              </a:rPr>
              <a:t>LA prepares a personal budget if it identifies a notional amount as available to secure provision which is specified  (or proposed to be specified) in an EHC Plan.</a:t>
            </a:r>
          </a:p>
          <a:p>
            <a:r>
              <a:rPr lang="en-GB" sz="2400" dirty="0">
                <a:cs typeface="Arial" panose="020B0604020202020204" pitchFamily="34" charset="0"/>
              </a:rPr>
              <a:t>Parents or young person involved in securing the provision.</a:t>
            </a:r>
          </a:p>
          <a:p>
            <a:r>
              <a:rPr lang="en-GB" sz="2400" dirty="0">
                <a:cs typeface="Arial" panose="020B0604020202020204" pitchFamily="34" charset="0"/>
              </a:rPr>
              <a:t>Indicative figures discussed during the discussions about draft EHC Plan.</a:t>
            </a:r>
          </a:p>
          <a:p>
            <a:r>
              <a:rPr lang="en-GB" sz="2400" dirty="0">
                <a:cs typeface="Arial" panose="020B0604020202020204" pitchFamily="34" charset="0"/>
              </a:rPr>
              <a:t>Can be allocated in a number of ways – Direct payment, an arrangement between LA, school, parents or third part arrangements.</a:t>
            </a:r>
          </a:p>
          <a:p>
            <a:r>
              <a:rPr lang="en-GB" sz="2400" dirty="0">
                <a:cs typeface="Arial" panose="020B0604020202020204" pitchFamily="34" charset="0"/>
              </a:rPr>
              <a:t>Optional but LA must prepare if asked to do so.</a:t>
            </a:r>
          </a:p>
          <a:p>
            <a:r>
              <a:rPr lang="en-GB" sz="2400" dirty="0">
                <a:cs typeface="Arial" panose="020B0604020202020204" pitchFamily="34" charset="0"/>
              </a:rPr>
              <a:t>School can veto if in respect of goods and services to be used or provided by school.</a:t>
            </a:r>
          </a:p>
          <a:p>
            <a:pPr marL="0" indent="0">
              <a:buNone/>
            </a:pPr>
            <a:endParaRPr lang="en-GB" sz="1400" dirty="0">
              <a:cs typeface="Arial" panose="020B0604020202020204" pitchFamily="34" charset="0"/>
            </a:endParaRPr>
          </a:p>
        </p:txBody>
      </p:sp>
    </p:spTree>
    <p:extLst>
      <p:ext uri="{BB962C8B-B14F-4D97-AF65-F5344CB8AC3E}">
        <p14:creationId xmlns:p14="http://schemas.microsoft.com/office/powerpoint/2010/main" val="2283031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defRPr/>
            </a:pPr>
            <a:r>
              <a:rPr lang="en-GB" sz="3600" dirty="0">
                <a:solidFill>
                  <a:srgbClr val="992283"/>
                </a:solidFill>
                <a:cs typeface="Arial" panose="020B0604020202020204" pitchFamily="34" charset="0"/>
              </a:rPr>
              <a:t>Pupil Premium</a:t>
            </a:r>
          </a:p>
        </p:txBody>
      </p:sp>
      <p:sp>
        <p:nvSpPr>
          <p:cNvPr id="3" name="Content Placeholder 2"/>
          <p:cNvSpPr>
            <a:spLocks noGrp="1"/>
          </p:cNvSpPr>
          <p:nvPr>
            <p:ph idx="1"/>
          </p:nvPr>
        </p:nvSpPr>
        <p:spPr>
          <a:xfrm>
            <a:off x="838200" y="1825625"/>
            <a:ext cx="5987143" cy="3926993"/>
          </a:xfrm>
        </p:spPr>
        <p:txBody>
          <a:bodyPr>
            <a:normAutofit/>
          </a:bodyPr>
          <a:lstStyle/>
          <a:p>
            <a:pPr>
              <a:spcAft>
                <a:spcPts val="600"/>
              </a:spcAft>
              <a:defRPr/>
            </a:pPr>
            <a:r>
              <a:rPr lang="en-GB" sz="2400" dirty="0">
                <a:cs typeface="Arial" panose="020B0604020202020204" pitchFamily="34" charset="0"/>
              </a:rPr>
              <a:t>Funding to raise the attainment of disadvantaged children and young people.</a:t>
            </a:r>
          </a:p>
          <a:p>
            <a:pPr>
              <a:spcAft>
                <a:spcPts val="600"/>
              </a:spcAft>
              <a:defRPr/>
            </a:pPr>
            <a:r>
              <a:rPr lang="en-GB" sz="2400" dirty="0">
                <a:cs typeface="Arial" panose="020B0604020202020204" pitchFamily="34" charset="0"/>
              </a:rPr>
              <a:t>Where a disadvantaged student is also identified with SEND this funding should be considered as an additional funding stream to support that student’s individual needs.</a:t>
            </a:r>
          </a:p>
          <a:p>
            <a:pPr>
              <a:spcAft>
                <a:spcPts val="600"/>
              </a:spcAft>
              <a:defRPr/>
            </a:pPr>
            <a:r>
              <a:rPr lang="en-GB" sz="2400" dirty="0">
                <a:cs typeface="Arial" panose="020B0604020202020204" pitchFamily="34" charset="0"/>
              </a:rPr>
              <a:t>Eligible for free school meals in last 6 years plus children in care of local authority for more than six months.</a:t>
            </a:r>
          </a:p>
          <a:p>
            <a:pPr marL="0" indent="0">
              <a:spcAft>
                <a:spcPts val="600"/>
              </a:spcAft>
              <a:buNone/>
              <a:defRPr/>
            </a:pPr>
            <a:endParaRPr lang="en-GB" sz="2600" dirty="0"/>
          </a:p>
          <a:p>
            <a:pPr>
              <a:spcAft>
                <a:spcPts val="600"/>
              </a:spcAft>
              <a:defRPr/>
            </a:pPr>
            <a:endParaRPr lang="en-GB" sz="2600" dirty="0"/>
          </a:p>
          <a:p>
            <a:pPr>
              <a:spcAft>
                <a:spcPts val="600"/>
              </a:spcAft>
              <a:defRPr/>
            </a:pPr>
            <a:endParaRPr lang="en-GB" sz="2600" dirty="0"/>
          </a:p>
        </p:txBody>
      </p:sp>
      <p:pic>
        <p:nvPicPr>
          <p:cNvPr id="5" name="Picture 4" descr="An image showing a school canteen.">
            <a:extLst>
              <a:ext uri="{FF2B5EF4-FFF2-40B4-BE49-F238E27FC236}">
                <a16:creationId xmlns:a16="http://schemas.microsoft.com/office/drawing/2014/main" id="{EF058182-D209-4AE1-BC03-6779A3E2E4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1322" y="1192696"/>
            <a:ext cx="3322478" cy="4429970"/>
          </a:xfrm>
          <a:prstGeom prst="rect">
            <a:avLst/>
          </a:prstGeom>
          <a:ln>
            <a:noFill/>
          </a:ln>
          <a:effectLst>
            <a:softEdge rad="112500"/>
          </a:effectLst>
        </p:spPr>
      </p:pic>
    </p:spTree>
    <p:extLst>
      <p:ext uri="{BB962C8B-B14F-4D97-AF65-F5344CB8AC3E}">
        <p14:creationId xmlns:p14="http://schemas.microsoft.com/office/powerpoint/2010/main" val="2801992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17725D-DE1A-4463-A84D-BBF901093127}"/>
              </a:ext>
            </a:extLst>
          </p:cNvPr>
          <p:cNvSpPr txBox="1">
            <a:spLocks/>
          </p:cNvSpPr>
          <p:nvPr/>
        </p:nvSpPr>
        <p:spPr>
          <a:xfrm>
            <a:off x="493643" y="866906"/>
            <a:ext cx="10515600" cy="7878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0" baseline="0">
                <a:solidFill>
                  <a:srgbClr val="E2267D"/>
                </a:solidFill>
                <a:latin typeface="+mj-lt"/>
                <a:ea typeface="+mj-ea"/>
                <a:cs typeface="+mj-cs"/>
              </a:defRPr>
            </a:lvl1pPr>
          </a:lstStyle>
          <a:p>
            <a:pPr>
              <a:defRPr/>
            </a:pPr>
            <a:r>
              <a:rPr lang="en-GB" sz="3600" dirty="0">
                <a:solidFill>
                  <a:srgbClr val="992283"/>
                </a:solidFill>
                <a:cs typeface="Arial" panose="020B0604020202020204" pitchFamily="34" charset="0"/>
              </a:rPr>
              <a:t>Pupil Premium (Continued)</a:t>
            </a:r>
          </a:p>
        </p:txBody>
      </p:sp>
      <p:sp>
        <p:nvSpPr>
          <p:cNvPr id="4" name="Rectangle 3">
            <a:extLst>
              <a:ext uri="{FF2B5EF4-FFF2-40B4-BE49-F238E27FC236}">
                <a16:creationId xmlns:a16="http://schemas.microsoft.com/office/drawing/2014/main" id="{6670E0AD-37FE-4E77-84DC-BBBEAF884796}"/>
              </a:ext>
            </a:extLst>
          </p:cNvPr>
          <p:cNvSpPr/>
          <p:nvPr/>
        </p:nvSpPr>
        <p:spPr>
          <a:xfrm>
            <a:off x="493643" y="1528921"/>
            <a:ext cx="6225209" cy="2308324"/>
          </a:xfrm>
          <a:prstGeom prst="rect">
            <a:avLst/>
          </a:prstGeom>
        </p:spPr>
        <p:txBody>
          <a:bodyPr wrap="square">
            <a:spAutoFit/>
          </a:bodyPr>
          <a:lstStyle/>
          <a:p>
            <a:pPr>
              <a:defRPr/>
            </a:pPr>
            <a:r>
              <a:rPr lang="en-GB" sz="2400" dirty="0">
                <a:cs typeface="Arial" panose="020B0604020202020204" pitchFamily="34" charset="0"/>
              </a:rPr>
              <a:t>From April 2020:</a:t>
            </a:r>
          </a:p>
          <a:p>
            <a:pPr marL="457200" indent="-457200">
              <a:buFont typeface="Arial" panose="020B0604020202020204" pitchFamily="34" charset="0"/>
              <a:buChar char="•"/>
              <a:defRPr/>
            </a:pPr>
            <a:r>
              <a:rPr lang="en-US" sz="2400" dirty="0">
                <a:cs typeface="Arial" panose="020B0604020202020204" pitchFamily="34" charset="0"/>
              </a:rPr>
              <a:t>£1,345 per primary-aged pupil.</a:t>
            </a:r>
          </a:p>
          <a:p>
            <a:pPr marL="457200" indent="-457200">
              <a:buFont typeface="Arial" panose="020B0604020202020204" pitchFamily="34" charset="0"/>
              <a:buChar char="•"/>
              <a:defRPr/>
            </a:pPr>
            <a:r>
              <a:rPr lang="en-US" sz="2400" dirty="0">
                <a:cs typeface="Arial" panose="020B0604020202020204" pitchFamily="34" charset="0"/>
              </a:rPr>
              <a:t>£955 per secondary-aged pupil.</a:t>
            </a:r>
          </a:p>
          <a:p>
            <a:pPr marL="457200" indent="-457200">
              <a:buFont typeface="Arial" panose="020B0604020202020204" pitchFamily="34" charset="0"/>
              <a:buChar char="•"/>
              <a:defRPr/>
            </a:pPr>
            <a:r>
              <a:rPr lang="en-GB" sz="2400" dirty="0">
                <a:cs typeface="Arial" panose="020B0604020202020204" pitchFamily="34" charset="0"/>
              </a:rPr>
              <a:t>£2,345 for looked after and previously looked after children. </a:t>
            </a:r>
          </a:p>
          <a:p>
            <a:pPr marL="457200" indent="-457200">
              <a:buFont typeface="Arial" panose="020B0604020202020204" pitchFamily="34" charset="0"/>
              <a:buChar char="•"/>
              <a:defRPr/>
            </a:pPr>
            <a:r>
              <a:rPr lang="en-GB" sz="2400" dirty="0">
                <a:cs typeface="Arial" panose="020B0604020202020204" pitchFamily="34" charset="0"/>
              </a:rPr>
              <a:t>£310 for children of Parents in Armed forces.</a:t>
            </a:r>
          </a:p>
        </p:txBody>
      </p:sp>
      <p:sp>
        <p:nvSpPr>
          <p:cNvPr id="2" name="Title 1">
            <a:extLst>
              <a:ext uri="{FF2B5EF4-FFF2-40B4-BE49-F238E27FC236}">
                <a16:creationId xmlns:a16="http://schemas.microsoft.com/office/drawing/2014/main" id="{98FFC3BA-C127-41A8-B042-A06BDB6D3600}"/>
              </a:ext>
            </a:extLst>
          </p:cNvPr>
          <p:cNvSpPr>
            <a:spLocks noGrp="1"/>
          </p:cNvSpPr>
          <p:nvPr>
            <p:ph type="title"/>
          </p:nvPr>
        </p:nvSpPr>
        <p:spPr>
          <a:xfrm>
            <a:off x="493643" y="3951502"/>
            <a:ext cx="10515600" cy="787863"/>
          </a:xfrm>
        </p:spPr>
        <p:txBody>
          <a:bodyPr>
            <a:normAutofit/>
          </a:bodyPr>
          <a:lstStyle/>
          <a:p>
            <a:r>
              <a:rPr lang="en-US" sz="3600" dirty="0">
                <a:solidFill>
                  <a:srgbClr val="992283"/>
                </a:solidFill>
              </a:rPr>
              <a:t>Year 7 Catch-Up Premium</a:t>
            </a:r>
            <a:endParaRPr lang="en-GB" sz="3600" dirty="0">
              <a:solidFill>
                <a:srgbClr val="992283"/>
              </a:solidFill>
            </a:endParaRPr>
          </a:p>
        </p:txBody>
      </p:sp>
      <p:sp>
        <p:nvSpPr>
          <p:cNvPr id="3" name="Content Placeholder 2">
            <a:extLst>
              <a:ext uri="{FF2B5EF4-FFF2-40B4-BE49-F238E27FC236}">
                <a16:creationId xmlns:a16="http://schemas.microsoft.com/office/drawing/2014/main" id="{3E4DB36C-D69E-4AEC-91F8-FD4A5CAD15E5}"/>
              </a:ext>
            </a:extLst>
          </p:cNvPr>
          <p:cNvSpPr>
            <a:spLocks noGrp="1"/>
          </p:cNvSpPr>
          <p:nvPr>
            <p:ph idx="1"/>
          </p:nvPr>
        </p:nvSpPr>
        <p:spPr>
          <a:xfrm>
            <a:off x="493643" y="4684790"/>
            <a:ext cx="6689035" cy="1185923"/>
          </a:xfrm>
        </p:spPr>
        <p:txBody>
          <a:bodyPr/>
          <a:lstStyle/>
          <a:p>
            <a:r>
              <a:rPr lang="en-US" sz="2400" dirty="0"/>
              <a:t>On the 19</a:t>
            </a:r>
            <a:r>
              <a:rPr lang="en-US" sz="2400" baseline="30000" dirty="0"/>
              <a:t>th</a:t>
            </a:r>
            <a:r>
              <a:rPr lang="en-US" sz="2400" dirty="0"/>
              <a:t> June 2020 the DfE announced that it was discontinuing this funding in 20/21 and that it would be part of the National Funding Formula.</a:t>
            </a:r>
          </a:p>
          <a:p>
            <a:endParaRPr lang="en-GB" dirty="0"/>
          </a:p>
        </p:txBody>
      </p:sp>
      <p:pic>
        <p:nvPicPr>
          <p:cNvPr id="9" name="Picture 8" descr="This image shows a young male student working at their desk.">
            <a:extLst>
              <a:ext uri="{FF2B5EF4-FFF2-40B4-BE49-F238E27FC236}">
                <a16:creationId xmlns:a16="http://schemas.microsoft.com/office/drawing/2014/main" id="{4A300E1D-E4EE-41F6-9221-9E115886FE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63579" y="1099527"/>
            <a:ext cx="3033439" cy="4550159"/>
          </a:xfrm>
          <a:prstGeom prst="rect">
            <a:avLst/>
          </a:prstGeom>
          <a:ln>
            <a:noFill/>
          </a:ln>
          <a:effectLst>
            <a:softEdge rad="112500"/>
          </a:effectLst>
        </p:spPr>
      </p:pic>
    </p:spTree>
    <p:extLst>
      <p:ext uri="{BB962C8B-B14F-4D97-AF65-F5344CB8AC3E}">
        <p14:creationId xmlns:p14="http://schemas.microsoft.com/office/powerpoint/2010/main" val="3962592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8351-99B0-4D97-9680-D82351CB61F2}"/>
              </a:ext>
            </a:extLst>
          </p:cNvPr>
          <p:cNvSpPr>
            <a:spLocks noGrp="1"/>
          </p:cNvSpPr>
          <p:nvPr>
            <p:ph type="title"/>
          </p:nvPr>
        </p:nvSpPr>
        <p:spPr>
          <a:xfrm>
            <a:off x="512618" y="1051670"/>
            <a:ext cx="10515600" cy="787863"/>
          </a:xfrm>
        </p:spPr>
        <p:txBody>
          <a:bodyPr>
            <a:normAutofit/>
          </a:bodyPr>
          <a:lstStyle/>
          <a:p>
            <a:r>
              <a:rPr lang="en-US" sz="3600" dirty="0">
                <a:solidFill>
                  <a:srgbClr val="992283"/>
                </a:solidFill>
              </a:rPr>
              <a:t>Primary Schools PE and Sports Premium</a:t>
            </a:r>
            <a:endParaRPr lang="en-GB" sz="3600" dirty="0">
              <a:solidFill>
                <a:srgbClr val="992283"/>
              </a:solidFill>
            </a:endParaRPr>
          </a:p>
        </p:txBody>
      </p:sp>
      <p:sp>
        <p:nvSpPr>
          <p:cNvPr id="3" name="Content Placeholder 2">
            <a:extLst>
              <a:ext uri="{FF2B5EF4-FFF2-40B4-BE49-F238E27FC236}">
                <a16:creationId xmlns:a16="http://schemas.microsoft.com/office/drawing/2014/main" id="{0E27D722-F3A6-424C-996F-4BEB43EF772A}"/>
              </a:ext>
            </a:extLst>
          </p:cNvPr>
          <p:cNvSpPr>
            <a:spLocks noGrp="1"/>
          </p:cNvSpPr>
          <p:nvPr>
            <p:ph idx="1"/>
          </p:nvPr>
        </p:nvSpPr>
        <p:spPr>
          <a:xfrm>
            <a:off x="512618" y="2028182"/>
            <a:ext cx="6433614" cy="3926993"/>
          </a:xfrm>
        </p:spPr>
        <p:txBody>
          <a:bodyPr>
            <a:normAutofit/>
          </a:bodyPr>
          <a:lstStyle/>
          <a:p>
            <a:pPr>
              <a:spcAft>
                <a:spcPts val="600"/>
              </a:spcAft>
            </a:pPr>
            <a:r>
              <a:rPr lang="en-US" sz="2400" dirty="0"/>
              <a:t>Introduced in 2014</a:t>
            </a:r>
          </a:p>
          <a:p>
            <a:pPr>
              <a:spcAft>
                <a:spcPts val="600"/>
              </a:spcAft>
            </a:pPr>
            <a:r>
              <a:rPr lang="en-US" sz="2400" dirty="0"/>
              <a:t>This can be spent on the PE and sports department of any eligible school to increase physical education, active lifestyles and sports for all primary school pupils.</a:t>
            </a:r>
          </a:p>
          <a:p>
            <a:pPr>
              <a:spcAft>
                <a:spcPts val="600"/>
              </a:spcAft>
            </a:pPr>
            <a:r>
              <a:rPr lang="en-US" sz="2400" dirty="0"/>
              <a:t>Confirmation of this funding from 20/21 was announced on 5</a:t>
            </a:r>
            <a:r>
              <a:rPr lang="en-US" sz="2400" baseline="30000" dirty="0"/>
              <a:t>th</a:t>
            </a:r>
            <a:r>
              <a:rPr lang="en-US" sz="2400" dirty="0"/>
              <a:t> July – Primary schools will receive a similar amount to last year.</a:t>
            </a:r>
          </a:p>
        </p:txBody>
      </p:sp>
      <p:pic>
        <p:nvPicPr>
          <p:cNvPr id="5" name="Picture 4" descr="This image shows a group of children in a sports hall at school.">
            <a:extLst>
              <a:ext uri="{FF2B5EF4-FFF2-40B4-BE49-F238E27FC236}">
                <a16:creationId xmlns:a16="http://schemas.microsoft.com/office/drawing/2014/main" id="{4A796968-177B-4BE1-9B94-21C032D392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10927" y="2160703"/>
            <a:ext cx="4468455" cy="3065161"/>
          </a:xfrm>
          <a:prstGeom prst="rect">
            <a:avLst/>
          </a:prstGeom>
          <a:ln>
            <a:noFill/>
          </a:ln>
          <a:effectLst>
            <a:softEdge rad="112500"/>
          </a:effectLst>
        </p:spPr>
      </p:pic>
    </p:spTree>
    <p:extLst>
      <p:ext uri="{BB962C8B-B14F-4D97-AF65-F5344CB8AC3E}">
        <p14:creationId xmlns:p14="http://schemas.microsoft.com/office/powerpoint/2010/main" val="1446078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8A6CA2-662F-47AE-8919-F10309BDACF9}"/>
              </a:ext>
            </a:extLst>
          </p:cNvPr>
          <p:cNvSpPr>
            <a:spLocks noGrp="1"/>
          </p:cNvSpPr>
          <p:nvPr>
            <p:ph type="title"/>
          </p:nvPr>
        </p:nvSpPr>
        <p:spPr>
          <a:xfrm>
            <a:off x="523703" y="1540135"/>
            <a:ext cx="7432964" cy="787863"/>
          </a:xfrm>
        </p:spPr>
        <p:txBody>
          <a:bodyPr>
            <a:noAutofit/>
          </a:bodyPr>
          <a:lstStyle/>
          <a:p>
            <a:r>
              <a:rPr lang="en-US" sz="3600" dirty="0">
                <a:solidFill>
                  <a:srgbClr val="992283"/>
                </a:solidFill>
              </a:rPr>
              <a:t>Primary Schools PE and Sports Premium (Continued)</a:t>
            </a:r>
            <a:endParaRPr lang="en-GB" sz="3600" dirty="0">
              <a:solidFill>
                <a:srgbClr val="992283"/>
              </a:solidFill>
            </a:endParaRPr>
          </a:p>
        </p:txBody>
      </p:sp>
      <p:sp>
        <p:nvSpPr>
          <p:cNvPr id="4" name="Rectangle 3">
            <a:extLst>
              <a:ext uri="{FF2B5EF4-FFF2-40B4-BE49-F238E27FC236}">
                <a16:creationId xmlns:a16="http://schemas.microsoft.com/office/drawing/2014/main" id="{2E71FB2E-8952-41F3-95BB-C0113EAA4CB5}"/>
              </a:ext>
            </a:extLst>
          </p:cNvPr>
          <p:cNvSpPr/>
          <p:nvPr/>
        </p:nvSpPr>
        <p:spPr>
          <a:xfrm>
            <a:off x="523703" y="2894322"/>
            <a:ext cx="6410497" cy="2092881"/>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t>It was also announced that any underspend from 19/20 could be carried forward. </a:t>
            </a:r>
          </a:p>
          <a:p>
            <a:pPr marL="285750" indent="-285750">
              <a:spcAft>
                <a:spcPts val="1200"/>
              </a:spcAft>
              <a:buFont typeface="Arial" panose="020B0604020202020204" pitchFamily="34" charset="0"/>
              <a:buChar char="•"/>
            </a:pPr>
            <a:r>
              <a:rPr lang="en-US" sz="2400" dirty="0"/>
              <a:t>This funding stream may be very useful to support students with SEMH difficulties </a:t>
            </a:r>
            <a:r>
              <a:rPr lang="en-US" sz="2400" dirty="0">
                <a:solidFill>
                  <a:srgbClr val="992283"/>
                </a:solidFill>
              </a:rPr>
              <a:t>to support them in accessing the full curriculum.</a:t>
            </a:r>
            <a:endParaRPr lang="en-GB" sz="2400" dirty="0">
              <a:solidFill>
                <a:srgbClr val="992283"/>
              </a:solidFill>
            </a:endParaRPr>
          </a:p>
        </p:txBody>
      </p:sp>
      <p:pic>
        <p:nvPicPr>
          <p:cNvPr id="7" name="Picture 6" descr="An image showing a group of girls playing badminton.">
            <a:extLst>
              <a:ext uri="{FF2B5EF4-FFF2-40B4-BE49-F238E27FC236}">
                <a16:creationId xmlns:a16="http://schemas.microsoft.com/office/drawing/2014/main" id="{770772D2-DEC3-465E-88CE-3907620B2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3638" y="1540134"/>
            <a:ext cx="3874659" cy="3566075"/>
          </a:xfrm>
          <a:prstGeom prst="rect">
            <a:avLst/>
          </a:prstGeom>
          <a:ln>
            <a:noFill/>
          </a:ln>
          <a:effectLst>
            <a:softEdge rad="112500"/>
          </a:effectLst>
        </p:spPr>
      </p:pic>
    </p:spTree>
    <p:extLst>
      <p:ext uri="{BB962C8B-B14F-4D97-AF65-F5344CB8AC3E}">
        <p14:creationId xmlns:p14="http://schemas.microsoft.com/office/powerpoint/2010/main" val="631513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1506-9315-404D-8386-BAB059001FE9}"/>
              </a:ext>
            </a:extLst>
          </p:cNvPr>
          <p:cNvSpPr>
            <a:spLocks noGrp="1"/>
          </p:cNvSpPr>
          <p:nvPr>
            <p:ph type="title"/>
          </p:nvPr>
        </p:nvSpPr>
        <p:spPr>
          <a:xfrm>
            <a:off x="602672" y="960523"/>
            <a:ext cx="10515600" cy="787863"/>
          </a:xfrm>
        </p:spPr>
        <p:txBody>
          <a:bodyPr>
            <a:normAutofit/>
          </a:bodyPr>
          <a:lstStyle/>
          <a:p>
            <a:r>
              <a:rPr lang="en-GB" sz="3600" dirty="0">
                <a:solidFill>
                  <a:srgbClr val="992283"/>
                </a:solidFill>
              </a:rPr>
              <a:t>COVID-19 Catch-up Premium</a:t>
            </a:r>
          </a:p>
        </p:txBody>
      </p:sp>
      <p:sp>
        <p:nvSpPr>
          <p:cNvPr id="3" name="Content Placeholder 2">
            <a:extLst>
              <a:ext uri="{FF2B5EF4-FFF2-40B4-BE49-F238E27FC236}">
                <a16:creationId xmlns:a16="http://schemas.microsoft.com/office/drawing/2014/main" id="{CDB4E18A-1864-4A2A-BB06-9C4EF498F6F0}"/>
              </a:ext>
            </a:extLst>
          </p:cNvPr>
          <p:cNvSpPr>
            <a:spLocks noGrp="1"/>
          </p:cNvSpPr>
          <p:nvPr>
            <p:ph idx="1"/>
          </p:nvPr>
        </p:nvSpPr>
        <p:spPr>
          <a:xfrm>
            <a:off x="602672" y="2028182"/>
            <a:ext cx="9749642" cy="3926993"/>
          </a:xfrm>
        </p:spPr>
        <p:txBody>
          <a:bodyPr>
            <a:normAutofit/>
          </a:bodyPr>
          <a:lstStyle/>
          <a:p>
            <a:pPr>
              <a:spcAft>
                <a:spcPts val="600"/>
              </a:spcAft>
            </a:pPr>
            <a:r>
              <a:rPr lang="en-US" sz="2400" dirty="0"/>
              <a:t>£650 million of universal catch-up premium funding will be available for all state-funded mainstream and special schools, and alternative provision.</a:t>
            </a:r>
          </a:p>
          <a:p>
            <a:pPr>
              <a:spcAft>
                <a:spcPts val="600"/>
              </a:spcAft>
            </a:pPr>
            <a:r>
              <a:rPr lang="en-US" sz="2400" dirty="0"/>
              <a:t>DfE will provide funding to local authorities for pupils with education, health and care (EHC) plans who are educated in independent special schools based on the number of such pupils in their area.</a:t>
            </a:r>
          </a:p>
          <a:p>
            <a:pPr>
              <a:spcAft>
                <a:spcPts val="600"/>
              </a:spcAft>
            </a:pPr>
            <a:r>
              <a:rPr lang="en-US" sz="2400" dirty="0"/>
              <a:t>Each mainstream school will receive £80 for each pupil in years reception through to 11.</a:t>
            </a:r>
          </a:p>
          <a:p>
            <a:pPr>
              <a:spcAft>
                <a:spcPts val="600"/>
              </a:spcAft>
            </a:pPr>
            <a:r>
              <a:rPr lang="en-US" sz="2400" dirty="0"/>
              <a:t>Special, AP and hospital schools will be provided with £240 for each place.</a:t>
            </a:r>
            <a:endParaRPr lang="en-GB" sz="2400" dirty="0"/>
          </a:p>
        </p:txBody>
      </p:sp>
    </p:spTree>
    <p:extLst>
      <p:ext uri="{BB962C8B-B14F-4D97-AF65-F5344CB8AC3E}">
        <p14:creationId xmlns:p14="http://schemas.microsoft.com/office/powerpoint/2010/main" val="1718310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E49A-61FB-4B7D-8669-CA78635F7E13}"/>
              </a:ext>
            </a:extLst>
          </p:cNvPr>
          <p:cNvSpPr>
            <a:spLocks noGrp="1"/>
          </p:cNvSpPr>
          <p:nvPr>
            <p:ph type="title"/>
          </p:nvPr>
        </p:nvSpPr>
        <p:spPr>
          <a:xfrm>
            <a:off x="370611" y="720434"/>
            <a:ext cx="10515600" cy="1506914"/>
          </a:xfrm>
        </p:spPr>
        <p:txBody>
          <a:bodyPr>
            <a:normAutofit/>
          </a:bodyPr>
          <a:lstStyle/>
          <a:p>
            <a:r>
              <a:rPr lang="en-GB" sz="3600" dirty="0">
                <a:solidFill>
                  <a:srgbClr val="992283"/>
                </a:solidFill>
              </a:rPr>
              <a:t>COVID-19 Catch-up Premium</a:t>
            </a:r>
            <a:br>
              <a:rPr lang="en-GB" sz="3600" dirty="0">
                <a:solidFill>
                  <a:srgbClr val="992283"/>
                </a:solidFill>
              </a:rPr>
            </a:br>
            <a:r>
              <a:rPr lang="en-GB" sz="3600" dirty="0">
                <a:solidFill>
                  <a:srgbClr val="992283"/>
                </a:solidFill>
              </a:rPr>
              <a:t>(Continued)</a:t>
            </a:r>
          </a:p>
        </p:txBody>
      </p:sp>
      <p:sp>
        <p:nvSpPr>
          <p:cNvPr id="3" name="Content Placeholder 2">
            <a:extLst>
              <a:ext uri="{FF2B5EF4-FFF2-40B4-BE49-F238E27FC236}">
                <a16:creationId xmlns:a16="http://schemas.microsoft.com/office/drawing/2014/main" id="{5E5F8AEC-651B-4D57-82EF-1164B3DE8D43}"/>
              </a:ext>
            </a:extLst>
          </p:cNvPr>
          <p:cNvSpPr>
            <a:spLocks noGrp="1"/>
          </p:cNvSpPr>
          <p:nvPr>
            <p:ph idx="1"/>
          </p:nvPr>
        </p:nvSpPr>
        <p:spPr>
          <a:xfrm>
            <a:off x="455276" y="2074951"/>
            <a:ext cx="7238503" cy="4524433"/>
          </a:xfrm>
        </p:spPr>
        <p:txBody>
          <a:bodyPr>
            <a:normAutofit/>
          </a:bodyPr>
          <a:lstStyle/>
          <a:p>
            <a:pPr>
              <a:lnSpc>
                <a:spcPct val="100000"/>
              </a:lnSpc>
            </a:pPr>
            <a:r>
              <a:rPr lang="en-US" sz="2400" dirty="0"/>
              <a:t>Schools should use this funding for specific activities to support their pupils to catch up for lost teaching over the previous months.</a:t>
            </a:r>
          </a:p>
          <a:p>
            <a:pPr>
              <a:lnSpc>
                <a:spcPct val="100000"/>
              </a:lnSpc>
            </a:pPr>
            <a:r>
              <a:rPr lang="en-US" sz="2400" dirty="0"/>
              <a:t>Schools have the flexibility to spend their funding in the best way for their cohort and circumstances.</a:t>
            </a:r>
          </a:p>
          <a:p>
            <a:pPr>
              <a:lnSpc>
                <a:spcPct val="100000"/>
              </a:lnSpc>
            </a:pPr>
            <a:r>
              <a:rPr lang="en-US" sz="2400" dirty="0"/>
              <a:t>School leaders must be able to account for how this money is being used to achieve the central goal of schools getting back on track and teaching a normal curriculum as quickly as possible.</a:t>
            </a:r>
            <a:endParaRPr lang="en-GB" sz="2400" dirty="0"/>
          </a:p>
        </p:txBody>
      </p:sp>
      <p:pic>
        <p:nvPicPr>
          <p:cNvPr id="5" name="Picture 4" descr="This shows an image to represent COVID-19.">
            <a:extLst>
              <a:ext uri="{FF2B5EF4-FFF2-40B4-BE49-F238E27FC236}">
                <a16:creationId xmlns:a16="http://schemas.microsoft.com/office/drawing/2014/main" id="{8F9C7CA3-27F2-408D-B642-1582C92C08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51304" y="1007165"/>
            <a:ext cx="3697357" cy="4697303"/>
          </a:xfrm>
          <a:prstGeom prst="rect">
            <a:avLst/>
          </a:prstGeom>
          <a:ln>
            <a:noFill/>
          </a:ln>
          <a:effectLst>
            <a:softEdge rad="112500"/>
          </a:effectLst>
        </p:spPr>
      </p:pic>
    </p:spTree>
    <p:extLst>
      <p:ext uri="{BB962C8B-B14F-4D97-AF65-F5344CB8AC3E}">
        <p14:creationId xmlns:p14="http://schemas.microsoft.com/office/powerpoint/2010/main" val="298897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505B-C2BB-4D12-B90D-3E0C61ECCE64}"/>
              </a:ext>
            </a:extLst>
          </p:cNvPr>
          <p:cNvSpPr>
            <a:spLocks noGrp="1"/>
          </p:cNvSpPr>
          <p:nvPr>
            <p:ph type="title"/>
          </p:nvPr>
        </p:nvSpPr>
        <p:spPr>
          <a:xfrm>
            <a:off x="519545" y="1043238"/>
            <a:ext cx="10515600" cy="787863"/>
          </a:xfrm>
        </p:spPr>
        <p:txBody>
          <a:bodyPr>
            <a:normAutofit/>
          </a:bodyPr>
          <a:lstStyle/>
          <a:p>
            <a:r>
              <a:rPr lang="en-US" sz="3600" dirty="0">
                <a:solidFill>
                  <a:srgbClr val="992283"/>
                </a:solidFill>
              </a:rPr>
              <a:t>Dedicated Schools Grant (DSG)</a:t>
            </a:r>
            <a:endParaRPr lang="en-GB" sz="3600" dirty="0">
              <a:solidFill>
                <a:srgbClr val="992283"/>
              </a:solidFill>
            </a:endParaRPr>
          </a:p>
        </p:txBody>
      </p:sp>
      <p:sp>
        <p:nvSpPr>
          <p:cNvPr id="3" name="Content Placeholder 2">
            <a:extLst>
              <a:ext uri="{FF2B5EF4-FFF2-40B4-BE49-F238E27FC236}">
                <a16:creationId xmlns:a16="http://schemas.microsoft.com/office/drawing/2014/main" id="{51DB9600-DF06-4FFF-9D6E-8A707CD9AD9D}"/>
              </a:ext>
            </a:extLst>
          </p:cNvPr>
          <p:cNvSpPr>
            <a:spLocks noGrp="1"/>
          </p:cNvSpPr>
          <p:nvPr>
            <p:ph idx="1"/>
          </p:nvPr>
        </p:nvSpPr>
        <p:spPr>
          <a:xfrm>
            <a:off x="519546" y="1887769"/>
            <a:ext cx="6708568" cy="3598631"/>
          </a:xfrm>
        </p:spPr>
        <p:txBody>
          <a:bodyPr>
            <a:normAutofit/>
          </a:bodyPr>
          <a:lstStyle/>
          <a:p>
            <a:pPr marL="0" indent="0">
              <a:lnSpc>
                <a:spcPct val="100000"/>
              </a:lnSpc>
              <a:spcAft>
                <a:spcPts val="1200"/>
              </a:spcAft>
              <a:buNone/>
            </a:pPr>
            <a:r>
              <a:rPr lang="en-US" sz="2400" dirty="0"/>
              <a:t>Dedicated Schools Grant (DSG) divided into </a:t>
            </a:r>
            <a:br>
              <a:rPr lang="en-US" sz="2400" dirty="0"/>
            </a:br>
            <a:r>
              <a:rPr lang="en-US" sz="2400" dirty="0"/>
              <a:t>three blocks:</a:t>
            </a:r>
          </a:p>
          <a:p>
            <a:pPr lvl="1">
              <a:lnSpc>
                <a:spcPct val="100000"/>
              </a:lnSpc>
              <a:spcAft>
                <a:spcPts val="1200"/>
              </a:spcAft>
            </a:pPr>
            <a:r>
              <a:rPr lang="en-US" dirty="0"/>
              <a:t>The schools block - the local authority decides how this money is shared out between schools, using its own funding formula.</a:t>
            </a:r>
          </a:p>
          <a:p>
            <a:pPr lvl="1">
              <a:lnSpc>
                <a:spcPct val="100000"/>
              </a:lnSpc>
              <a:spcAft>
                <a:spcPts val="1200"/>
              </a:spcAft>
            </a:pPr>
            <a:r>
              <a:rPr lang="en-US" dirty="0"/>
              <a:t>The early years block.</a:t>
            </a:r>
          </a:p>
          <a:p>
            <a:pPr lvl="1">
              <a:lnSpc>
                <a:spcPct val="100000"/>
              </a:lnSpc>
              <a:spcAft>
                <a:spcPts val="1200"/>
              </a:spcAft>
            </a:pPr>
            <a:r>
              <a:rPr lang="en-US" dirty="0"/>
              <a:t>The high needs block.</a:t>
            </a:r>
          </a:p>
          <a:p>
            <a:pPr marL="457200" lvl="1" indent="0">
              <a:buNone/>
            </a:pPr>
            <a:endParaRPr lang="en-US" sz="2800" dirty="0"/>
          </a:p>
          <a:p>
            <a:endParaRPr lang="en-GB" dirty="0"/>
          </a:p>
        </p:txBody>
      </p:sp>
      <p:pic>
        <p:nvPicPr>
          <p:cNvPr id="5" name="Picture 4" descr="This image shows a teacher writing on a whiteboard in a classroom.">
            <a:extLst>
              <a:ext uri="{FF2B5EF4-FFF2-40B4-BE49-F238E27FC236}">
                <a16:creationId xmlns:a16="http://schemas.microsoft.com/office/drawing/2014/main" id="{0389C879-7AD8-4EDE-95C3-40A59B1C1F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5264" y="1250521"/>
            <a:ext cx="4097189" cy="4356957"/>
          </a:xfrm>
          <a:prstGeom prst="rect">
            <a:avLst/>
          </a:prstGeom>
          <a:ln>
            <a:noFill/>
          </a:ln>
          <a:effectLst>
            <a:softEdge rad="112500"/>
          </a:effectLst>
        </p:spPr>
      </p:pic>
    </p:spTree>
    <p:extLst>
      <p:ext uri="{BB962C8B-B14F-4D97-AF65-F5344CB8AC3E}">
        <p14:creationId xmlns:p14="http://schemas.microsoft.com/office/powerpoint/2010/main" val="436475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D38D-8B61-4241-B584-BAEC57A30C69}"/>
              </a:ext>
            </a:extLst>
          </p:cNvPr>
          <p:cNvSpPr>
            <a:spLocks noGrp="1"/>
          </p:cNvSpPr>
          <p:nvPr>
            <p:ph type="title"/>
          </p:nvPr>
        </p:nvSpPr>
        <p:spPr/>
        <p:txBody>
          <a:bodyPr>
            <a:normAutofit/>
          </a:bodyPr>
          <a:lstStyle/>
          <a:p>
            <a:r>
              <a:rPr lang="en-US" sz="3600" dirty="0">
                <a:solidFill>
                  <a:srgbClr val="992283"/>
                </a:solidFill>
              </a:rPr>
              <a:t>Where to go for more information</a:t>
            </a:r>
            <a:endParaRPr lang="en-GB" sz="3600" dirty="0">
              <a:solidFill>
                <a:srgbClr val="992283"/>
              </a:solidFill>
            </a:endParaRPr>
          </a:p>
        </p:txBody>
      </p:sp>
      <p:sp>
        <p:nvSpPr>
          <p:cNvPr id="3" name="Content Placeholder 2">
            <a:extLst>
              <a:ext uri="{FF2B5EF4-FFF2-40B4-BE49-F238E27FC236}">
                <a16:creationId xmlns:a16="http://schemas.microsoft.com/office/drawing/2014/main" id="{55DD1676-45A5-4E1D-A5F7-6049865CD8F9}"/>
              </a:ext>
            </a:extLst>
          </p:cNvPr>
          <p:cNvSpPr>
            <a:spLocks noGrp="1"/>
          </p:cNvSpPr>
          <p:nvPr>
            <p:ph idx="1"/>
          </p:nvPr>
        </p:nvSpPr>
        <p:spPr>
          <a:xfrm>
            <a:off x="838200" y="1690688"/>
            <a:ext cx="10515600" cy="4129550"/>
          </a:xfrm>
        </p:spPr>
        <p:txBody>
          <a:bodyPr>
            <a:normAutofit/>
          </a:bodyPr>
          <a:lstStyle/>
          <a:p>
            <a:pPr>
              <a:lnSpc>
                <a:spcPct val="150000"/>
              </a:lnSpc>
            </a:pPr>
            <a:r>
              <a:rPr lang="en-US" sz="2600" dirty="0">
                <a:solidFill>
                  <a:srgbClr val="0070C0"/>
                </a:solidFill>
                <a:hlinkClick r:id="rId2">
                  <a:extLst>
                    <a:ext uri="{A12FA001-AC4F-418D-AE19-62706E023703}">
                      <ahyp:hlinkClr xmlns:ahyp="http://schemas.microsoft.com/office/drawing/2018/hyperlinkcolor" val="tx"/>
                    </a:ext>
                  </a:extLst>
                </a:hlinkClick>
              </a:rPr>
              <a:t>SEND Code of Practice 2015</a:t>
            </a:r>
            <a:endParaRPr lang="en-US" sz="2600" dirty="0">
              <a:solidFill>
                <a:srgbClr val="0070C0"/>
              </a:solidFill>
            </a:endParaRPr>
          </a:p>
          <a:p>
            <a:pPr>
              <a:lnSpc>
                <a:spcPct val="150000"/>
              </a:lnSpc>
            </a:pPr>
            <a:r>
              <a:rPr lang="en-US" sz="2600" dirty="0">
                <a:solidFill>
                  <a:srgbClr val="0070C0"/>
                </a:solidFill>
                <a:hlinkClick r:id="rId3">
                  <a:extLst>
                    <a:ext uri="{A12FA001-AC4F-418D-AE19-62706E023703}">
                      <ahyp:hlinkClr xmlns:ahyp="http://schemas.microsoft.com/office/drawing/2018/hyperlinkcolor" val="tx"/>
                    </a:ext>
                  </a:extLst>
                </a:hlinkClick>
              </a:rPr>
              <a:t>Worcestershire Local Offer</a:t>
            </a:r>
            <a:endParaRPr lang="en-US" sz="2600" dirty="0">
              <a:solidFill>
                <a:srgbClr val="0070C0"/>
              </a:solidFill>
            </a:endParaRPr>
          </a:p>
          <a:p>
            <a:pPr>
              <a:lnSpc>
                <a:spcPct val="150000"/>
              </a:lnSpc>
            </a:pPr>
            <a:r>
              <a:rPr lang="en-US" sz="2600" dirty="0">
                <a:solidFill>
                  <a:srgbClr val="0070C0"/>
                </a:solidFill>
                <a:hlinkClick r:id="rId4">
                  <a:extLst>
                    <a:ext uri="{A12FA001-AC4F-418D-AE19-62706E023703}">
                      <ahyp:hlinkClr xmlns:ahyp="http://schemas.microsoft.com/office/drawing/2018/hyperlinkcolor" val="tx"/>
                    </a:ext>
                  </a:extLst>
                </a:hlinkClick>
              </a:rPr>
              <a:t>Worcestershire Graduated Response</a:t>
            </a:r>
            <a:endParaRPr lang="en-US" sz="2600" dirty="0">
              <a:solidFill>
                <a:srgbClr val="0070C0"/>
              </a:solidFill>
            </a:endParaRPr>
          </a:p>
          <a:p>
            <a:pPr>
              <a:lnSpc>
                <a:spcPct val="150000"/>
              </a:lnSpc>
            </a:pPr>
            <a:r>
              <a:rPr lang="en-US" sz="2600" dirty="0">
                <a:solidFill>
                  <a:srgbClr val="0070C0"/>
                </a:solidFill>
                <a:hlinkClick r:id="rId5">
                  <a:extLst>
                    <a:ext uri="{A12FA001-AC4F-418D-AE19-62706E023703}">
                      <ahyp:hlinkClr xmlns:ahyp="http://schemas.microsoft.com/office/drawing/2018/hyperlinkcolor" val="tx"/>
                    </a:ext>
                  </a:extLst>
                </a:hlinkClick>
              </a:rPr>
              <a:t>Early Years Local Inclusion Fund</a:t>
            </a:r>
            <a:endParaRPr lang="en-US" sz="2600" dirty="0">
              <a:solidFill>
                <a:srgbClr val="0070C0"/>
              </a:solidFill>
            </a:endParaRPr>
          </a:p>
          <a:p>
            <a:pPr>
              <a:lnSpc>
                <a:spcPct val="150000"/>
              </a:lnSpc>
            </a:pPr>
            <a:r>
              <a:rPr lang="en-GB" sz="2600" dirty="0">
                <a:solidFill>
                  <a:srgbClr val="0070C0"/>
                </a:solidFill>
                <a:hlinkClick r:id="rId6">
                  <a:extLst>
                    <a:ext uri="{A12FA001-AC4F-418D-AE19-62706E023703}">
                      <ahyp:hlinkClr xmlns:ahyp="http://schemas.microsoft.com/office/drawing/2018/hyperlinkcolor" val="tx"/>
                    </a:ext>
                  </a:extLst>
                </a:hlinkClick>
              </a:rPr>
              <a:t>COVID-19 Catch-up Premium</a:t>
            </a:r>
            <a:endParaRPr lang="en-GB" sz="2600" dirty="0">
              <a:solidFill>
                <a:srgbClr val="0070C0"/>
              </a:solidFill>
            </a:endParaRPr>
          </a:p>
        </p:txBody>
      </p:sp>
    </p:spTree>
    <p:extLst>
      <p:ext uri="{BB962C8B-B14F-4D97-AF65-F5344CB8AC3E}">
        <p14:creationId xmlns:p14="http://schemas.microsoft.com/office/powerpoint/2010/main" val="397685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F67E-8375-405B-ADE5-3DED35FB9485}"/>
              </a:ext>
            </a:extLst>
          </p:cNvPr>
          <p:cNvSpPr>
            <a:spLocks noGrp="1"/>
          </p:cNvSpPr>
          <p:nvPr>
            <p:ph type="title"/>
          </p:nvPr>
        </p:nvSpPr>
        <p:spPr>
          <a:xfrm>
            <a:off x="547254" y="902826"/>
            <a:ext cx="10515600" cy="787863"/>
          </a:xfrm>
        </p:spPr>
        <p:txBody>
          <a:bodyPr>
            <a:normAutofit/>
          </a:bodyPr>
          <a:lstStyle/>
          <a:p>
            <a:r>
              <a:rPr lang="en-GB" sz="3600" dirty="0">
                <a:solidFill>
                  <a:srgbClr val="992283"/>
                </a:solidFill>
              </a:rPr>
              <a:t>The School’s Block</a:t>
            </a:r>
          </a:p>
        </p:txBody>
      </p:sp>
      <p:sp>
        <p:nvSpPr>
          <p:cNvPr id="3" name="Content Placeholder 2">
            <a:extLst>
              <a:ext uri="{FF2B5EF4-FFF2-40B4-BE49-F238E27FC236}">
                <a16:creationId xmlns:a16="http://schemas.microsoft.com/office/drawing/2014/main" id="{F15DFCA6-A56A-4C48-AD36-058D9D8D603F}"/>
              </a:ext>
            </a:extLst>
          </p:cNvPr>
          <p:cNvSpPr>
            <a:spLocks noGrp="1"/>
          </p:cNvSpPr>
          <p:nvPr>
            <p:ph idx="1"/>
          </p:nvPr>
        </p:nvSpPr>
        <p:spPr>
          <a:xfrm>
            <a:off x="547254" y="1690689"/>
            <a:ext cx="11367655" cy="4209065"/>
          </a:xfrm>
        </p:spPr>
        <p:txBody>
          <a:bodyPr>
            <a:noAutofit/>
          </a:bodyPr>
          <a:lstStyle/>
          <a:p>
            <a:pPr>
              <a:lnSpc>
                <a:spcPct val="100000"/>
              </a:lnSpc>
              <a:spcAft>
                <a:spcPts val="1200"/>
              </a:spcAft>
            </a:pPr>
            <a:r>
              <a:rPr lang="en-US" sz="2400" dirty="0"/>
              <a:t>The Schools Block (also known as core revenue funding for schools) is one part of the Dedicated Schools Grant, which is paid by the Government to local authorities. It excludes special educational needs funding, early years funding, and the pupil premium.</a:t>
            </a:r>
          </a:p>
          <a:p>
            <a:pPr>
              <a:lnSpc>
                <a:spcPct val="100000"/>
              </a:lnSpc>
              <a:spcAft>
                <a:spcPts val="1200"/>
              </a:spcAft>
            </a:pPr>
            <a:r>
              <a:rPr lang="en-US" sz="2400" dirty="0"/>
              <a:t>The Department for Education uses the National Funding Formula (NFF) to produce notional allocations for individual schools. Each allocation is then checked against the minimum funding levels and increased if necessary. Following further adjustments, the final notional allocations are aggregated and passed to the school’s local authority.</a:t>
            </a:r>
          </a:p>
          <a:p>
            <a:pPr>
              <a:lnSpc>
                <a:spcPct val="100000"/>
              </a:lnSpc>
              <a:spcAft>
                <a:spcPts val="1200"/>
              </a:spcAft>
            </a:pPr>
            <a:r>
              <a:rPr lang="en-US" sz="2400" dirty="0"/>
              <a:t>The local authority then decides how that money is shared out between schools, </a:t>
            </a:r>
            <a:br>
              <a:rPr lang="en-US" sz="2400" dirty="0"/>
            </a:br>
            <a:r>
              <a:rPr lang="en-US" sz="2400" dirty="0"/>
              <a:t>using its own funding formula.</a:t>
            </a:r>
            <a:endParaRPr lang="en-GB" sz="2400" dirty="0"/>
          </a:p>
        </p:txBody>
      </p:sp>
    </p:spTree>
    <p:extLst>
      <p:ext uri="{BB962C8B-B14F-4D97-AF65-F5344CB8AC3E}">
        <p14:creationId xmlns:p14="http://schemas.microsoft.com/office/powerpoint/2010/main" val="308389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FC65-F166-43C4-84A3-872B8FF525CD}"/>
              </a:ext>
            </a:extLst>
          </p:cNvPr>
          <p:cNvSpPr>
            <a:spLocks noGrp="1"/>
          </p:cNvSpPr>
          <p:nvPr>
            <p:ph type="title"/>
          </p:nvPr>
        </p:nvSpPr>
        <p:spPr/>
        <p:txBody>
          <a:bodyPr>
            <a:normAutofit/>
          </a:bodyPr>
          <a:lstStyle/>
          <a:p>
            <a:r>
              <a:rPr lang="en-GB" sz="3600" dirty="0">
                <a:solidFill>
                  <a:srgbClr val="992283"/>
                </a:solidFill>
              </a:rPr>
              <a:t>Worcestershire Schools Forum</a:t>
            </a:r>
          </a:p>
        </p:txBody>
      </p:sp>
      <p:sp>
        <p:nvSpPr>
          <p:cNvPr id="3" name="Content Placeholder 2">
            <a:extLst>
              <a:ext uri="{FF2B5EF4-FFF2-40B4-BE49-F238E27FC236}">
                <a16:creationId xmlns:a16="http://schemas.microsoft.com/office/drawing/2014/main" id="{88B03567-851C-43DA-8FC0-8D2C096E7C6A}"/>
              </a:ext>
            </a:extLst>
          </p:cNvPr>
          <p:cNvSpPr>
            <a:spLocks noGrp="1"/>
          </p:cNvSpPr>
          <p:nvPr>
            <p:ph idx="1"/>
          </p:nvPr>
        </p:nvSpPr>
        <p:spPr/>
        <p:txBody>
          <a:bodyPr>
            <a:normAutofit/>
          </a:bodyPr>
          <a:lstStyle/>
          <a:p>
            <a:pPr>
              <a:spcAft>
                <a:spcPts val="1200"/>
              </a:spcAft>
            </a:pPr>
            <a:r>
              <a:rPr lang="en-US" sz="2400" dirty="0"/>
              <a:t>All Local Authorities (LAs) are required to have a Schools Forum </a:t>
            </a:r>
            <a:br>
              <a:rPr lang="en-US" sz="2400" dirty="0"/>
            </a:br>
            <a:r>
              <a:rPr lang="en-US" sz="2400" dirty="0"/>
              <a:t>constituted in line with the Schools Forum Regulations 2012. </a:t>
            </a:r>
          </a:p>
          <a:p>
            <a:pPr>
              <a:spcAft>
                <a:spcPts val="1200"/>
              </a:spcAft>
            </a:pPr>
            <a:r>
              <a:rPr lang="en-US" sz="2400" dirty="0"/>
              <a:t>Representatives from maintained schools and academies make up the schools forum as well as representation from non-school organisations such as trade unions, diocese authorities, early years providers and 16-19 education providers. </a:t>
            </a:r>
          </a:p>
          <a:p>
            <a:pPr>
              <a:spcAft>
                <a:spcPts val="1200"/>
              </a:spcAft>
            </a:pPr>
            <a:r>
              <a:rPr lang="en-US" sz="2400" dirty="0"/>
              <a:t>Schools forums generally have a consultative role. However, there are situations in which they have decision making powers.</a:t>
            </a:r>
          </a:p>
          <a:p>
            <a:pPr>
              <a:spcAft>
                <a:spcPts val="1200"/>
              </a:spcAft>
            </a:pPr>
            <a:r>
              <a:rPr lang="en-US" sz="2400" dirty="0"/>
              <a:t>Full information about Schools Forum can be found on the </a:t>
            </a:r>
            <a:r>
              <a:rPr lang="en-US" sz="2400" dirty="0">
                <a:solidFill>
                  <a:srgbClr val="0070C0"/>
                </a:solidFill>
                <a:hlinkClick r:id="rId2">
                  <a:extLst>
                    <a:ext uri="{A12FA001-AC4F-418D-AE19-62706E023703}">
                      <ahyp:hlinkClr xmlns:ahyp="http://schemas.microsoft.com/office/drawing/2018/hyperlinkcolor" val="tx"/>
                    </a:ext>
                  </a:extLst>
                </a:hlinkClick>
              </a:rPr>
              <a:t>DfE website</a:t>
            </a:r>
            <a:endParaRPr lang="en-US" sz="2400" dirty="0">
              <a:solidFill>
                <a:srgbClr val="0070C0"/>
              </a:solidFill>
            </a:endParaRPr>
          </a:p>
        </p:txBody>
      </p:sp>
    </p:spTree>
    <p:extLst>
      <p:ext uri="{BB962C8B-B14F-4D97-AF65-F5344CB8AC3E}">
        <p14:creationId xmlns:p14="http://schemas.microsoft.com/office/powerpoint/2010/main" val="166852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49DCB-55C1-469E-B392-C5F814BACF9D}"/>
              </a:ext>
            </a:extLst>
          </p:cNvPr>
          <p:cNvSpPr>
            <a:spLocks noGrp="1"/>
          </p:cNvSpPr>
          <p:nvPr>
            <p:ph type="title"/>
          </p:nvPr>
        </p:nvSpPr>
        <p:spPr>
          <a:xfrm>
            <a:off x="947310" y="1421937"/>
            <a:ext cx="9013119" cy="787863"/>
          </a:xfrm>
        </p:spPr>
        <p:txBody>
          <a:bodyPr>
            <a:normAutofit fontScale="90000"/>
          </a:bodyPr>
          <a:lstStyle/>
          <a:p>
            <a:r>
              <a:rPr lang="en-US" sz="4000" dirty="0">
                <a:solidFill>
                  <a:srgbClr val="992283"/>
                </a:solidFill>
              </a:rPr>
              <a:t>Inclusion Funding to Support Children with SEND in the Early Years</a:t>
            </a:r>
            <a:br>
              <a:rPr lang="en-US" dirty="0"/>
            </a:br>
            <a:endParaRPr lang="en-GB" dirty="0"/>
          </a:p>
        </p:txBody>
      </p:sp>
      <p:pic>
        <p:nvPicPr>
          <p:cNvPr id="4" name="Picture 3" descr="An image of two children lying on an Alphabet mat.">
            <a:extLst>
              <a:ext uri="{FF2B5EF4-FFF2-40B4-BE49-F238E27FC236}">
                <a16:creationId xmlns:a16="http://schemas.microsoft.com/office/drawing/2014/main" id="{603806A0-81F1-419B-B5A8-DF2958B7EB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2945" y="2308289"/>
            <a:ext cx="3094925" cy="3275092"/>
          </a:xfrm>
          <a:prstGeom prst="rect">
            <a:avLst/>
          </a:prstGeom>
          <a:ln>
            <a:noFill/>
          </a:ln>
          <a:effectLst>
            <a:softEdge rad="112500"/>
          </a:effectLst>
        </p:spPr>
      </p:pic>
      <p:pic>
        <p:nvPicPr>
          <p:cNvPr id="6" name="Picture 5" descr="An image of a brother and sister.">
            <a:extLst>
              <a:ext uri="{FF2B5EF4-FFF2-40B4-BE49-F238E27FC236}">
                <a16:creationId xmlns:a16="http://schemas.microsoft.com/office/drawing/2014/main" id="{FBD0EBAD-487E-4FFF-A107-5EDDC28998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83236" y="2308288"/>
            <a:ext cx="2957948" cy="3275093"/>
          </a:xfrm>
          <a:prstGeom prst="rect">
            <a:avLst/>
          </a:prstGeom>
          <a:ln>
            <a:noFill/>
          </a:ln>
          <a:effectLst>
            <a:softEdge rad="112500"/>
          </a:effectLst>
        </p:spPr>
      </p:pic>
      <p:pic>
        <p:nvPicPr>
          <p:cNvPr id="8" name="Picture 7" descr="An image of a girl drawing.">
            <a:extLst>
              <a:ext uri="{FF2B5EF4-FFF2-40B4-BE49-F238E27FC236}">
                <a16:creationId xmlns:a16="http://schemas.microsoft.com/office/drawing/2014/main" id="{5F1D858E-83E3-4688-92F4-94B46BFF87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6550" y="2308288"/>
            <a:ext cx="2957948" cy="3275092"/>
          </a:xfrm>
          <a:prstGeom prst="rect">
            <a:avLst/>
          </a:prstGeom>
          <a:ln>
            <a:noFill/>
          </a:ln>
          <a:effectLst>
            <a:softEdge rad="112500"/>
          </a:effectLst>
        </p:spPr>
      </p:pic>
    </p:spTree>
    <p:extLst>
      <p:ext uri="{BB962C8B-B14F-4D97-AF65-F5344CB8AC3E}">
        <p14:creationId xmlns:p14="http://schemas.microsoft.com/office/powerpoint/2010/main" val="230469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EDD2-C7BB-4E9F-89EF-2EEC27F8719E}"/>
              </a:ext>
            </a:extLst>
          </p:cNvPr>
          <p:cNvSpPr>
            <a:spLocks noGrp="1"/>
          </p:cNvSpPr>
          <p:nvPr>
            <p:ph type="title"/>
          </p:nvPr>
        </p:nvSpPr>
        <p:spPr>
          <a:xfrm>
            <a:off x="561104" y="1082235"/>
            <a:ext cx="10515600" cy="787863"/>
          </a:xfrm>
        </p:spPr>
        <p:txBody>
          <a:bodyPr>
            <a:normAutofit fontScale="90000"/>
          </a:bodyPr>
          <a:lstStyle/>
          <a:p>
            <a:br>
              <a:rPr lang="en-US" sz="4000" dirty="0">
                <a:solidFill>
                  <a:srgbClr val="992283"/>
                </a:solidFill>
              </a:rPr>
            </a:br>
            <a:r>
              <a:rPr lang="en-US" sz="4000" dirty="0">
                <a:solidFill>
                  <a:srgbClr val="992283"/>
                </a:solidFill>
              </a:rPr>
              <a:t>Supporting children with additional needs – Statutory Responsibilities</a:t>
            </a:r>
            <a:br>
              <a:rPr lang="en-US" dirty="0">
                <a:solidFill>
                  <a:srgbClr val="992283"/>
                </a:solidFill>
              </a:rPr>
            </a:br>
            <a:endParaRPr lang="en-GB" dirty="0">
              <a:solidFill>
                <a:srgbClr val="992283"/>
              </a:solidFill>
            </a:endParaRPr>
          </a:p>
        </p:txBody>
      </p:sp>
      <p:sp>
        <p:nvSpPr>
          <p:cNvPr id="3" name="Content Placeholder 2">
            <a:extLst>
              <a:ext uri="{FF2B5EF4-FFF2-40B4-BE49-F238E27FC236}">
                <a16:creationId xmlns:a16="http://schemas.microsoft.com/office/drawing/2014/main" id="{7B42EBDA-DFA5-49D4-8616-13C4A2AD94BC}"/>
              </a:ext>
            </a:extLst>
          </p:cNvPr>
          <p:cNvSpPr>
            <a:spLocks noGrp="1"/>
          </p:cNvSpPr>
          <p:nvPr>
            <p:ph idx="1"/>
          </p:nvPr>
        </p:nvSpPr>
        <p:spPr>
          <a:xfrm>
            <a:off x="561104" y="2147454"/>
            <a:ext cx="7113325" cy="4292445"/>
          </a:xfrm>
        </p:spPr>
        <p:txBody>
          <a:bodyPr>
            <a:normAutofit/>
          </a:bodyPr>
          <a:lstStyle/>
          <a:p>
            <a:r>
              <a:rPr lang="en-US" sz="2400" dirty="0"/>
              <a:t>All Early Years Providers (Childminders, Nurseries, Preschools, Playgroups, Nursery Classes etc.) must provide support to children with emerging and existing additional needs.</a:t>
            </a:r>
          </a:p>
          <a:p>
            <a:r>
              <a:rPr lang="en-US" sz="2400" dirty="0"/>
              <a:t>They must have clear arrangements in place to support children with additional needs. </a:t>
            </a:r>
          </a:p>
          <a:p>
            <a:r>
              <a:rPr lang="en-US" sz="2400" dirty="0"/>
              <a:t>They have a responsibility to identify children who require additional support at the earliest opportunity, in full consultation with parents and carers.</a:t>
            </a:r>
          </a:p>
          <a:p>
            <a:pPr marL="0" indent="0">
              <a:buNone/>
            </a:pPr>
            <a:endParaRPr lang="en-US" dirty="0"/>
          </a:p>
          <a:p>
            <a:endParaRPr lang="en-GB" dirty="0"/>
          </a:p>
        </p:txBody>
      </p:sp>
      <p:pic>
        <p:nvPicPr>
          <p:cNvPr id="5" name="Picture 4" descr="This image shows a group of children playing.">
            <a:extLst>
              <a:ext uri="{FF2B5EF4-FFF2-40B4-BE49-F238E27FC236}">
                <a16:creationId xmlns:a16="http://schemas.microsoft.com/office/drawing/2014/main" id="{CFDED82E-F7D5-4DF9-92B6-69AB6B4936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9294" y="2147454"/>
            <a:ext cx="4034524" cy="3244817"/>
          </a:xfrm>
          <a:prstGeom prst="rect">
            <a:avLst/>
          </a:prstGeom>
          <a:ln>
            <a:noFill/>
          </a:ln>
          <a:effectLst>
            <a:softEdge rad="112500"/>
          </a:effectLst>
        </p:spPr>
      </p:pic>
    </p:spTree>
    <p:extLst>
      <p:ext uri="{BB962C8B-B14F-4D97-AF65-F5344CB8AC3E}">
        <p14:creationId xmlns:p14="http://schemas.microsoft.com/office/powerpoint/2010/main" val="1110216008"/>
      </p:ext>
    </p:extLst>
  </p:cSld>
  <p:clrMapOvr>
    <a:masterClrMapping/>
  </p:clrMapOvr>
</p:sld>
</file>

<file path=ppt/theme/theme1.xml><?xml version="1.0" encoding="utf-8"?>
<a:theme xmlns:a="http://schemas.openxmlformats.org/drawingml/2006/main" name="WCC Burgundy">
  <a:themeElements>
    <a:clrScheme name="WCF Colours">
      <a:dk1>
        <a:srgbClr val="000000"/>
      </a:dk1>
      <a:lt1>
        <a:srgbClr val="FFFFFF"/>
      </a:lt1>
      <a:dk2>
        <a:srgbClr val="842F7E"/>
      </a:dk2>
      <a:lt2>
        <a:srgbClr val="E7E6E6"/>
      </a:lt2>
      <a:accent1>
        <a:srgbClr val="D0297B"/>
      </a:accent1>
      <a:accent2>
        <a:srgbClr val="256FAA"/>
      </a:accent2>
      <a:accent3>
        <a:srgbClr val="E2632D"/>
      </a:accent3>
      <a:accent4>
        <a:srgbClr val="443174"/>
      </a:accent4>
      <a:accent5>
        <a:srgbClr val="2BB6C1"/>
      </a:accent5>
      <a:accent6>
        <a:srgbClr val="80BD55"/>
      </a:accent6>
      <a:hlink>
        <a:srgbClr val="F1AE2A"/>
      </a:hlink>
      <a:folHlink>
        <a:srgbClr val="D0297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C-Burgandy" id="{8E5FE972-3999-1345-8DCB-DDE88C3FA02A}" vid="{26BBAEC4-52EB-AE40-8929-16501F361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file xmlns="21dd6fd9-f1cd-40bc-98ab-f23ae9c362c5">Presentation Template</Type_x0020_of_x0020_file>
    <TaxCatchAll xmlns="ef972c29-a07c-413e-9093-8a2160704591">
      <Value>133</Value>
    </TaxCatchAll>
    <n96ed45d8aa842e9ab2763829cd62caf xmlns="ef972c29-a07c-413e-9093-8a2160704591">
      <Terms xmlns="http://schemas.microsoft.com/office/infopath/2007/PartnerControls">
        <TermInfo xmlns="http://schemas.microsoft.com/office/infopath/2007/PartnerControls">
          <TermName xmlns="http://schemas.microsoft.com/office/infopath/2007/PartnerControls">Inductiondocs</TermName>
          <TermId xmlns="http://schemas.microsoft.com/office/infopath/2007/PartnerControls">5df513af-5b26-4708-9cd6-065e253bf2ef</TermId>
        </TermInfo>
      </Terms>
    </n96ed45d8aa842e9ab2763829cd62ca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DD59742A37B444A84D3E105C55420F" ma:contentTypeVersion="6" ma:contentTypeDescription="Create a new document." ma:contentTypeScope="" ma:versionID="a6771e0d9e5dc51416990d37933648af">
  <xsd:schema xmlns:xsd="http://www.w3.org/2001/XMLSchema" xmlns:xs="http://www.w3.org/2001/XMLSchema" xmlns:p="http://schemas.microsoft.com/office/2006/metadata/properties" xmlns:ns2="ef972c29-a07c-413e-9093-8a2160704591" xmlns:ns3="21dd6fd9-f1cd-40bc-98ab-f23ae9c362c5" targetNamespace="http://schemas.microsoft.com/office/2006/metadata/properties" ma:root="true" ma:fieldsID="5bbcac663ed38d2ea7fa0d8f144e01b8" ns2:_="" ns3:_="">
    <xsd:import namespace="ef972c29-a07c-413e-9093-8a2160704591"/>
    <xsd:import namespace="21dd6fd9-f1cd-40bc-98ab-f23ae9c362c5"/>
    <xsd:element name="properties">
      <xsd:complexType>
        <xsd:sequence>
          <xsd:element name="documentManagement">
            <xsd:complexType>
              <xsd:all>
                <xsd:element ref="ns2:n96ed45d8aa842e9ab2763829cd62caf" minOccurs="0"/>
                <xsd:element ref="ns2:TaxCatchAll" minOccurs="0"/>
                <xsd:element ref="ns3:Type_x0020_of_x0020_fil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72c29-a07c-413e-9093-8a2160704591" elementFormDefault="qualified">
    <xsd:import namespace="http://schemas.microsoft.com/office/2006/documentManagement/types"/>
    <xsd:import namespace="http://schemas.microsoft.com/office/infopath/2007/PartnerControls"/>
    <xsd:element name="n96ed45d8aa842e9ab2763829cd62caf" ma:index="9" nillable="true" ma:taxonomy="true" ma:internalName="n96ed45d8aa842e9ab2763829cd62caf" ma:taxonomyFieldName="Global_x0020_WCF_x0020_Secondary" ma:displayName="Global WCF Secondary" ma:default="" ma:fieldId="{796ed45d-8aa8-42e9-ab27-63829cd62caf}" ma:taxonomyMulti="true" ma:sspId="69055dc2-26ad-43de-a66d-de702ec6dd99" ma:termSetId="ce99bbb6-804d-4b62-bae9-4110452ec4a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8b7d1952-8595-4dec-96c1-867a42692f0f}" ma:internalName="TaxCatchAll" ma:showField="CatchAllData" ma:web="ef972c29-a07c-413e-9093-8a21607045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dd6fd9-f1cd-40bc-98ab-f23ae9c362c5" elementFormDefault="qualified">
    <xsd:import namespace="http://schemas.microsoft.com/office/2006/documentManagement/types"/>
    <xsd:import namespace="http://schemas.microsoft.com/office/infopath/2007/PartnerControls"/>
    <xsd:element name="Type_x0020_of_x0020_file" ma:index="11" nillable="true" ma:displayName="Type of file" ma:default="Induction Pack" ma:format="Dropdown" ma:internalName="Type_x0020_of_x0020_file">
      <xsd:simpleType>
        <xsd:restriction base="dms:Choice">
          <xsd:enumeration value="Induction Pack"/>
          <xsd:enumeration value="Email Signature"/>
          <xsd:enumeration value="Letter Template"/>
          <xsd:enumeration value="Report Template"/>
          <xsd:enumeration value="Presentation Template"/>
          <xsd:enumeration value="Forms"/>
          <xsd:enumeration value="Brand Logos and Guidance"/>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083723-F185-47FC-9FEA-B2D32E7D4FF3}">
  <ds:schemaRefs>
    <ds:schemaRef ds:uri="http://schemas.microsoft.com/office/2006/metadata/properties"/>
    <ds:schemaRef ds:uri="http://schemas.microsoft.com/office/infopath/2007/PartnerControls"/>
    <ds:schemaRef ds:uri="21dd6fd9-f1cd-40bc-98ab-f23ae9c362c5"/>
    <ds:schemaRef ds:uri="ef972c29-a07c-413e-9093-8a2160704591"/>
  </ds:schemaRefs>
</ds:datastoreItem>
</file>

<file path=customXml/itemProps2.xml><?xml version="1.0" encoding="utf-8"?>
<ds:datastoreItem xmlns:ds="http://schemas.openxmlformats.org/officeDocument/2006/customXml" ds:itemID="{545E7E5A-A1F7-46B9-BEF5-83EE4657FB0B}">
  <ds:schemaRefs>
    <ds:schemaRef ds:uri="http://schemas.microsoft.com/sharepoint/v3/contenttype/forms"/>
  </ds:schemaRefs>
</ds:datastoreItem>
</file>

<file path=customXml/itemProps3.xml><?xml version="1.0" encoding="utf-8"?>
<ds:datastoreItem xmlns:ds="http://schemas.openxmlformats.org/officeDocument/2006/customXml" ds:itemID="{7B80B2A5-7EE6-4549-8EC8-40B4DD44A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72c29-a07c-413e-9093-8a2160704591"/>
    <ds:schemaRef ds:uri="21dd6fd9-f1cd-40bc-98ab-f23ae9c36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2229</TotalTime>
  <Words>3878</Words>
  <Application>Microsoft Office PowerPoint</Application>
  <PresentationFormat>Widescreen</PresentationFormat>
  <Paragraphs>284</Paragraphs>
  <Slides>50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VAG Rounded Std Thin</vt:lpstr>
      <vt:lpstr>WCC Burgundy</vt:lpstr>
      <vt:lpstr>School Funding for SEND</vt:lpstr>
      <vt:lpstr>Aims and objectives</vt:lpstr>
      <vt:lpstr>National Funding Formula</vt:lpstr>
      <vt:lpstr>National Funding Formula (Continued)</vt:lpstr>
      <vt:lpstr>Dedicated Schools Grant (DSG)</vt:lpstr>
      <vt:lpstr>The School’s Block</vt:lpstr>
      <vt:lpstr>Worcestershire Schools Forum</vt:lpstr>
      <vt:lpstr>Inclusion Funding to Support Children with SEND in the Early Years </vt:lpstr>
      <vt:lpstr> Supporting children with additional needs – Statutory Responsibilities </vt:lpstr>
      <vt:lpstr> Supporting children with additional needs – Statutory Responsibilities (Continued) </vt:lpstr>
      <vt:lpstr> Statutory responsibilities </vt:lpstr>
      <vt:lpstr> Statutory responsibilities (Continued) </vt:lpstr>
      <vt:lpstr> Accessing funding to support children with emerging and additional needs in Early Years settings </vt:lpstr>
      <vt:lpstr>Accessing funding to support children with emerging and additional needs in Early Years settings (Continued)</vt:lpstr>
      <vt:lpstr> Allocating Graduated Response Levels to Children </vt:lpstr>
      <vt:lpstr> Graduated Response Levels of Funding </vt:lpstr>
      <vt:lpstr> Disability Access Fund and Early Years Pupil Premium </vt:lpstr>
      <vt:lpstr> Planning Appropriate Inclusion Spend </vt:lpstr>
      <vt:lpstr> Monitoring of funding levels and impact on the child/children </vt:lpstr>
      <vt:lpstr> Monitoring of funding levels and impact on the child/children (Continued) </vt:lpstr>
      <vt:lpstr> Monitoring of funding levels and impact on the child/children (Further Continuation) </vt:lpstr>
      <vt:lpstr> Evidence requirements </vt:lpstr>
      <vt:lpstr>Funding to Support Children with SEND in Schools </vt:lpstr>
      <vt:lpstr>Funding for pupils with SEND in schools</vt:lpstr>
      <vt:lpstr>Element 1 Funding</vt:lpstr>
      <vt:lpstr>Element 1: Basic Per Pupil funding </vt:lpstr>
      <vt:lpstr>Element 1 Funding Explained</vt:lpstr>
      <vt:lpstr>Element 2: Notional SEN Budget</vt:lpstr>
      <vt:lpstr>Element 2: Notional SEN Budget (Continued)</vt:lpstr>
      <vt:lpstr>SEND Code of Practice 2015</vt:lpstr>
      <vt:lpstr>SEND Code of Practice 2015 (Continued)</vt:lpstr>
      <vt:lpstr>SEN Support could include, for example:  </vt:lpstr>
      <vt:lpstr>SEN Support (Continued) </vt:lpstr>
      <vt:lpstr>SEND Code of Practice 2015  (Further Continuation</vt:lpstr>
      <vt:lpstr>Element 3: Top up/High Level Needs funding</vt:lpstr>
      <vt:lpstr>LA Top-Up/HLN Funding in Worcestershire</vt:lpstr>
      <vt:lpstr>The SEN Support for each child will be different because it is designed to meet the needs of each individual child. There are broadly four levels of support available to children and young people, depending on their individual needs.</vt:lpstr>
      <vt:lpstr>Accountability</vt:lpstr>
      <vt:lpstr>Do you know your school’s allocated SEN notional budget?</vt:lpstr>
      <vt:lpstr>Provision mapping – SEND Code of Practice 2015</vt:lpstr>
      <vt:lpstr>Costed Provision Map</vt:lpstr>
      <vt:lpstr>Role of Governors</vt:lpstr>
      <vt:lpstr>Personal Budgets</vt:lpstr>
      <vt:lpstr>Pupil Premium</vt:lpstr>
      <vt:lpstr>Year 7 Catch-Up Premium</vt:lpstr>
      <vt:lpstr>Primary Schools PE and Sports Premium</vt:lpstr>
      <vt:lpstr>Primary Schools PE and Sports Premium (Continued)</vt:lpstr>
      <vt:lpstr>COVID-19 Catch-up Premium</vt:lpstr>
      <vt:lpstr>COVID-19 Catch-up Premium (Continued)</vt:lpstr>
      <vt:lpstr>Where to go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Alan</dc:creator>
  <cp:lastModifiedBy>Stevens, Jo</cp:lastModifiedBy>
  <cp:revision>69</cp:revision>
  <dcterms:created xsi:type="dcterms:W3CDTF">2019-04-17T15:23:43Z</dcterms:created>
  <dcterms:modified xsi:type="dcterms:W3CDTF">2022-12-20T14:06:30Z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0x010100ABDD59742A37B444A84D3E105C55420F</vt:lpwstr>
  </property>
  <property fmtid="{D5CDD505-2E9C-101B-9397-08002B2CF9AE}" pid="3" name="Global WCF Secondary">
    <vt:lpwstr>133;#Inductiondocs|5df513af-5b26-4708-9cd6-065e253bf2ef</vt:lpwstr>
  </property>
</Properties>
</file>