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724" r:id="rId5"/>
    <p:sldId id="825" r:id="rId6"/>
    <p:sldId id="805" r:id="rId7"/>
    <p:sldId id="784" r:id="rId8"/>
    <p:sldId id="786" r:id="rId9"/>
    <p:sldId id="787" r:id="rId10"/>
    <p:sldId id="788" r:id="rId11"/>
    <p:sldId id="790" r:id="rId12"/>
    <p:sldId id="789" r:id="rId13"/>
    <p:sldId id="808" r:id="rId14"/>
    <p:sldId id="807" r:id="rId15"/>
    <p:sldId id="809" r:id="rId16"/>
    <p:sldId id="794" r:id="rId17"/>
    <p:sldId id="795" r:id="rId18"/>
    <p:sldId id="797" r:id="rId19"/>
    <p:sldId id="792" r:id="rId20"/>
    <p:sldId id="791" r:id="rId21"/>
    <p:sldId id="815" r:id="rId22"/>
    <p:sldId id="796" r:id="rId23"/>
    <p:sldId id="822" r:id="rId24"/>
    <p:sldId id="798" r:id="rId25"/>
    <p:sldId id="801" r:id="rId26"/>
    <p:sldId id="818" r:id="rId27"/>
    <p:sldId id="811" r:id="rId28"/>
    <p:sldId id="819" r:id="rId29"/>
    <p:sldId id="793" r:id="rId30"/>
    <p:sldId id="817" r:id="rId31"/>
    <p:sldId id="812" r:id="rId32"/>
    <p:sldId id="823" r:id="rId33"/>
    <p:sldId id="813" r:id="rId34"/>
    <p:sldId id="824" r:id="rId35"/>
    <p:sldId id="814" r:id="rId36"/>
    <p:sldId id="810" r:id="rId37"/>
    <p:sldId id="816" r:id="rId38"/>
    <p:sldId id="806" r:id="rId39"/>
    <p:sldId id="820" r:id="rId40"/>
    <p:sldId id="785" r:id="rId41"/>
    <p:sldId id="8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ND Training Overview" id="{55B7BA7B-2877-4E12-963A-843AED73CFF4}">
          <p14:sldIdLst>
            <p14:sldId id="724"/>
            <p14:sldId id="825"/>
            <p14:sldId id="805"/>
            <p14:sldId id="784"/>
            <p14:sldId id="786"/>
            <p14:sldId id="787"/>
            <p14:sldId id="788"/>
            <p14:sldId id="790"/>
            <p14:sldId id="789"/>
            <p14:sldId id="808"/>
            <p14:sldId id="807"/>
            <p14:sldId id="809"/>
            <p14:sldId id="794"/>
            <p14:sldId id="795"/>
            <p14:sldId id="797"/>
            <p14:sldId id="792"/>
            <p14:sldId id="791"/>
            <p14:sldId id="815"/>
            <p14:sldId id="796"/>
            <p14:sldId id="822"/>
            <p14:sldId id="798"/>
            <p14:sldId id="801"/>
            <p14:sldId id="818"/>
            <p14:sldId id="811"/>
            <p14:sldId id="819"/>
            <p14:sldId id="793"/>
            <p14:sldId id="817"/>
            <p14:sldId id="812"/>
            <p14:sldId id="823"/>
            <p14:sldId id="813"/>
            <p14:sldId id="824"/>
            <p14:sldId id="814"/>
            <p14:sldId id="810"/>
            <p14:sldId id="816"/>
            <p14:sldId id="806"/>
            <p14:sldId id="820"/>
            <p14:sldId id="785"/>
            <p14:sldId id="821"/>
          </p14:sldIdLst>
        </p14:section>
      </p14:sectionLst>
    </p:ext>
    <p:ext uri="{EFAFB233-063F-42B5-8137-9DF3F51BA10A}">
      <p15:sldGuideLst xmlns:p15="http://schemas.microsoft.com/office/powerpoint/2012/main">
        <p15:guide id="1" orient="horz" pos="1117" userDrawn="1">
          <p15:clr>
            <a:srgbClr val="A4A3A4"/>
          </p15:clr>
        </p15:guide>
        <p15:guide id="2" pos="3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283"/>
    <a:srgbClr val="AB4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DD6FF-6BA2-4B3F-A519-DBE9D1183C9D}" v="10" dt="2020-12-10T13:55:51.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2549" autoAdjust="0"/>
  </p:normalViewPr>
  <p:slideViewPr>
    <p:cSldViewPr snapToGrid="0">
      <p:cViewPr varScale="1">
        <p:scale>
          <a:sx n="79" d="100"/>
          <a:sy n="79" d="100"/>
        </p:scale>
        <p:origin x="850" y="77"/>
      </p:cViewPr>
      <p:guideLst>
        <p:guide orient="horz" pos="1117"/>
        <p:guide pos="347"/>
      </p:guideLst>
    </p:cSldViewPr>
  </p:slideViewPr>
  <p:outlineViewPr>
    <p:cViewPr>
      <p:scale>
        <a:sx n="33" d="100"/>
        <a:sy n="33" d="100"/>
      </p:scale>
      <p:origin x="0" y="-13531"/>
    </p:cViewPr>
  </p:outlineViewPr>
  <p:notesTextViewPr>
    <p:cViewPr>
      <p:scale>
        <a:sx n="1" d="1"/>
        <a:sy n="1" d="1"/>
      </p:scale>
      <p:origin x="0" y="0"/>
    </p:cViewPr>
  </p:notesTextViewPr>
  <p:sorterViewPr>
    <p:cViewPr>
      <p:scale>
        <a:sx n="100" d="100"/>
        <a:sy n="100" d="100"/>
      </p:scale>
      <p:origin x="0" y="-14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EEBB7-B2E3-45BF-B3F9-414EF846415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FFDCCD40-0DB9-482D-8CEF-C3201459106C}">
      <dgm:prSet phldrT="[Text]"/>
      <dgm:spPr/>
      <dgm:t>
        <a:bodyPr/>
        <a:lstStyle/>
        <a:p>
          <a:r>
            <a:rPr lang="en-GB" dirty="0"/>
            <a:t>Special Educational Provision</a:t>
          </a:r>
        </a:p>
      </dgm:t>
    </dgm:pt>
    <dgm:pt modelId="{C7FF4AF5-3049-46FD-B457-E7ABAE2D3108}" type="parTrans" cxnId="{CE747232-CA03-4D6B-9FF2-EA864C9A38F4}">
      <dgm:prSet/>
      <dgm:spPr/>
      <dgm:t>
        <a:bodyPr/>
        <a:lstStyle/>
        <a:p>
          <a:endParaRPr lang="en-GB"/>
        </a:p>
      </dgm:t>
    </dgm:pt>
    <dgm:pt modelId="{8BCD2512-0538-486E-AB6D-391F999EBEA1}" type="sibTrans" cxnId="{CE747232-CA03-4D6B-9FF2-EA864C9A38F4}">
      <dgm:prSet/>
      <dgm:spPr/>
      <dgm:t>
        <a:bodyPr/>
        <a:lstStyle/>
        <a:p>
          <a:endParaRPr lang="en-GB"/>
        </a:p>
      </dgm:t>
    </dgm:pt>
    <dgm:pt modelId="{F2165230-0ABD-4EB7-AAB9-30B09696487C}">
      <dgm:prSet phldrT="[Text]"/>
      <dgm:spPr/>
      <dgm:t>
        <a:bodyPr/>
        <a:lstStyle/>
        <a:p>
          <a:r>
            <a:rPr lang="en-GB" dirty="0"/>
            <a:t>Disability </a:t>
          </a:r>
        </a:p>
      </dgm:t>
    </dgm:pt>
    <dgm:pt modelId="{29D6E193-DBDE-45AA-9679-5A5649CB844F}" type="parTrans" cxnId="{88EDCC2E-72DA-4161-B175-52F0D33893E0}">
      <dgm:prSet/>
      <dgm:spPr/>
      <dgm:t>
        <a:bodyPr/>
        <a:lstStyle/>
        <a:p>
          <a:endParaRPr lang="en-GB"/>
        </a:p>
      </dgm:t>
    </dgm:pt>
    <dgm:pt modelId="{5C8EE93F-03D5-4778-AA39-0FBBE4BD5065}" type="sibTrans" cxnId="{88EDCC2E-72DA-4161-B175-52F0D33893E0}">
      <dgm:prSet/>
      <dgm:spPr/>
      <dgm:t>
        <a:bodyPr/>
        <a:lstStyle/>
        <a:p>
          <a:endParaRPr lang="en-GB"/>
        </a:p>
      </dgm:t>
    </dgm:pt>
    <dgm:pt modelId="{ADD41AEF-877A-4051-A08E-0E5048545561}">
      <dgm:prSet phldrT="[Text]"/>
      <dgm:spPr/>
      <dgm:t>
        <a:bodyPr/>
        <a:lstStyle/>
        <a:p>
          <a:r>
            <a:rPr lang="en-GB" dirty="0"/>
            <a:t>Learning difficulty </a:t>
          </a:r>
        </a:p>
      </dgm:t>
    </dgm:pt>
    <dgm:pt modelId="{91B0ED3E-DB56-4DEE-AD7D-DCAA27F53AEA}" type="parTrans" cxnId="{33EF1809-6366-4626-A396-5FA372922BE8}">
      <dgm:prSet/>
      <dgm:spPr/>
      <dgm:t>
        <a:bodyPr/>
        <a:lstStyle/>
        <a:p>
          <a:endParaRPr lang="en-GB"/>
        </a:p>
      </dgm:t>
    </dgm:pt>
    <dgm:pt modelId="{E1114905-1C39-4D43-9D17-7C196ED83160}" type="sibTrans" cxnId="{33EF1809-6366-4626-A396-5FA372922BE8}">
      <dgm:prSet/>
      <dgm:spPr/>
      <dgm:t>
        <a:bodyPr/>
        <a:lstStyle/>
        <a:p>
          <a:endParaRPr lang="en-GB"/>
        </a:p>
      </dgm:t>
    </dgm:pt>
    <dgm:pt modelId="{DD8687DB-040E-4B76-A4F1-AD8336EA0189}" type="pres">
      <dgm:prSet presAssocID="{F4CEEBB7-B2E3-45BF-B3F9-414EF8464159}" presName="Name0" presStyleCnt="0">
        <dgm:presLayoutVars>
          <dgm:dir/>
          <dgm:resizeHandles val="exact"/>
        </dgm:presLayoutVars>
      </dgm:prSet>
      <dgm:spPr/>
    </dgm:pt>
    <dgm:pt modelId="{688FEDDE-46D0-482A-95BA-B0D51730A36B}" type="pres">
      <dgm:prSet presAssocID="{FFDCCD40-0DB9-482D-8CEF-C3201459106C}" presName="node" presStyleLbl="node1" presStyleIdx="0" presStyleCnt="3" custScaleX="107241" custRadScaleRad="45369" custRadScaleInc="269013">
        <dgm:presLayoutVars>
          <dgm:bulletEnabled val="1"/>
        </dgm:presLayoutVars>
      </dgm:prSet>
      <dgm:spPr/>
    </dgm:pt>
    <dgm:pt modelId="{9909FD30-0389-46E8-B90E-FD91CDA957FF}" type="pres">
      <dgm:prSet presAssocID="{8BCD2512-0538-486E-AB6D-391F999EBEA1}" presName="sibTrans" presStyleLbl="sibTrans2D1" presStyleIdx="0" presStyleCnt="3"/>
      <dgm:spPr/>
    </dgm:pt>
    <dgm:pt modelId="{B3859480-3F85-4E96-AF2C-116ABDD1207C}" type="pres">
      <dgm:prSet presAssocID="{8BCD2512-0538-486E-AB6D-391F999EBEA1}" presName="connectorText" presStyleLbl="sibTrans2D1" presStyleIdx="0" presStyleCnt="3"/>
      <dgm:spPr/>
    </dgm:pt>
    <dgm:pt modelId="{3F41CAD3-257F-4AC5-A069-00BEE6BA6032}" type="pres">
      <dgm:prSet presAssocID="{F2165230-0ABD-4EB7-AAB9-30B09696487C}" presName="node" presStyleLbl="node1" presStyleIdx="1" presStyleCnt="3" custRadScaleRad="133365" custRadScaleInc="-117048">
        <dgm:presLayoutVars>
          <dgm:bulletEnabled val="1"/>
        </dgm:presLayoutVars>
      </dgm:prSet>
      <dgm:spPr/>
    </dgm:pt>
    <dgm:pt modelId="{B6DCD8C6-47EB-49B3-99CD-6438ABA0845F}" type="pres">
      <dgm:prSet presAssocID="{5C8EE93F-03D5-4778-AA39-0FBBE4BD5065}" presName="sibTrans" presStyleLbl="sibTrans2D1" presStyleIdx="1" presStyleCnt="3"/>
      <dgm:spPr/>
    </dgm:pt>
    <dgm:pt modelId="{320938A8-A942-4A79-919C-6137E8FB8B21}" type="pres">
      <dgm:prSet presAssocID="{5C8EE93F-03D5-4778-AA39-0FBBE4BD5065}" presName="connectorText" presStyleLbl="sibTrans2D1" presStyleIdx="1" presStyleCnt="3"/>
      <dgm:spPr/>
    </dgm:pt>
    <dgm:pt modelId="{E1330297-3338-4A74-B28F-F0B8221D178F}" type="pres">
      <dgm:prSet presAssocID="{ADD41AEF-877A-4051-A08E-0E5048545561}" presName="node" presStyleLbl="node1" presStyleIdx="2" presStyleCnt="3" custRadScaleRad="123196" custRadScaleInc="123931">
        <dgm:presLayoutVars>
          <dgm:bulletEnabled val="1"/>
        </dgm:presLayoutVars>
      </dgm:prSet>
      <dgm:spPr/>
    </dgm:pt>
    <dgm:pt modelId="{6BFD37A2-1034-4B19-9080-CF26167111DF}" type="pres">
      <dgm:prSet presAssocID="{E1114905-1C39-4D43-9D17-7C196ED83160}" presName="sibTrans" presStyleLbl="sibTrans2D1" presStyleIdx="2" presStyleCnt="3"/>
      <dgm:spPr/>
    </dgm:pt>
    <dgm:pt modelId="{DF23BFD7-A7B4-4533-AE38-60A6111E5914}" type="pres">
      <dgm:prSet presAssocID="{E1114905-1C39-4D43-9D17-7C196ED83160}" presName="connectorText" presStyleLbl="sibTrans2D1" presStyleIdx="2" presStyleCnt="3"/>
      <dgm:spPr/>
    </dgm:pt>
  </dgm:ptLst>
  <dgm:cxnLst>
    <dgm:cxn modelId="{810DCD06-00BE-4FB5-9C85-C9186FF0BE7B}" type="presOf" srcId="{5C8EE93F-03D5-4778-AA39-0FBBE4BD5065}" destId="{320938A8-A942-4A79-919C-6137E8FB8B21}" srcOrd="1" destOrd="0" presId="urn:microsoft.com/office/officeart/2005/8/layout/cycle7"/>
    <dgm:cxn modelId="{33EF1809-6366-4626-A396-5FA372922BE8}" srcId="{F4CEEBB7-B2E3-45BF-B3F9-414EF8464159}" destId="{ADD41AEF-877A-4051-A08E-0E5048545561}" srcOrd="2" destOrd="0" parTransId="{91B0ED3E-DB56-4DEE-AD7D-DCAA27F53AEA}" sibTransId="{E1114905-1C39-4D43-9D17-7C196ED83160}"/>
    <dgm:cxn modelId="{059CF91D-F738-4BCE-B691-E425CB90318C}" type="presOf" srcId="{5C8EE93F-03D5-4778-AA39-0FBBE4BD5065}" destId="{B6DCD8C6-47EB-49B3-99CD-6438ABA0845F}" srcOrd="0" destOrd="0" presId="urn:microsoft.com/office/officeart/2005/8/layout/cycle7"/>
    <dgm:cxn modelId="{21BFD022-E6D7-4150-BD0D-885F5EB2D74B}" type="presOf" srcId="{F4CEEBB7-B2E3-45BF-B3F9-414EF8464159}" destId="{DD8687DB-040E-4B76-A4F1-AD8336EA0189}" srcOrd="0" destOrd="0" presId="urn:microsoft.com/office/officeart/2005/8/layout/cycle7"/>
    <dgm:cxn modelId="{88EDCC2E-72DA-4161-B175-52F0D33893E0}" srcId="{F4CEEBB7-B2E3-45BF-B3F9-414EF8464159}" destId="{F2165230-0ABD-4EB7-AAB9-30B09696487C}" srcOrd="1" destOrd="0" parTransId="{29D6E193-DBDE-45AA-9679-5A5649CB844F}" sibTransId="{5C8EE93F-03D5-4778-AA39-0FBBE4BD5065}"/>
    <dgm:cxn modelId="{CE747232-CA03-4D6B-9FF2-EA864C9A38F4}" srcId="{F4CEEBB7-B2E3-45BF-B3F9-414EF8464159}" destId="{FFDCCD40-0DB9-482D-8CEF-C3201459106C}" srcOrd="0" destOrd="0" parTransId="{C7FF4AF5-3049-46FD-B457-E7ABAE2D3108}" sibTransId="{8BCD2512-0538-486E-AB6D-391F999EBEA1}"/>
    <dgm:cxn modelId="{78466F69-ADA1-41BA-93EA-0EA37D084699}" type="presOf" srcId="{8BCD2512-0538-486E-AB6D-391F999EBEA1}" destId="{9909FD30-0389-46E8-B90E-FD91CDA957FF}" srcOrd="0" destOrd="0" presId="urn:microsoft.com/office/officeart/2005/8/layout/cycle7"/>
    <dgm:cxn modelId="{503ED54F-5232-498F-BE80-C6BD49825B2F}" type="presOf" srcId="{E1114905-1C39-4D43-9D17-7C196ED83160}" destId="{DF23BFD7-A7B4-4533-AE38-60A6111E5914}" srcOrd="1" destOrd="0" presId="urn:microsoft.com/office/officeart/2005/8/layout/cycle7"/>
    <dgm:cxn modelId="{41AD979B-99B1-480A-8EF1-FC025397CB96}" type="presOf" srcId="{FFDCCD40-0DB9-482D-8CEF-C3201459106C}" destId="{688FEDDE-46D0-482A-95BA-B0D51730A36B}" srcOrd="0" destOrd="0" presId="urn:microsoft.com/office/officeart/2005/8/layout/cycle7"/>
    <dgm:cxn modelId="{83BA0DAF-AD84-4442-9927-528E2957AD8C}" type="presOf" srcId="{8BCD2512-0538-486E-AB6D-391F999EBEA1}" destId="{B3859480-3F85-4E96-AF2C-116ABDD1207C}" srcOrd="1" destOrd="0" presId="urn:microsoft.com/office/officeart/2005/8/layout/cycle7"/>
    <dgm:cxn modelId="{303D19D6-4372-4484-B415-90BD363553B8}" type="presOf" srcId="{F2165230-0ABD-4EB7-AAB9-30B09696487C}" destId="{3F41CAD3-257F-4AC5-A069-00BEE6BA6032}" srcOrd="0" destOrd="0" presId="urn:microsoft.com/office/officeart/2005/8/layout/cycle7"/>
    <dgm:cxn modelId="{11BE0BE3-851E-46B5-812B-7F82898A1EDF}" type="presOf" srcId="{E1114905-1C39-4D43-9D17-7C196ED83160}" destId="{6BFD37A2-1034-4B19-9080-CF26167111DF}" srcOrd="0" destOrd="0" presId="urn:microsoft.com/office/officeart/2005/8/layout/cycle7"/>
    <dgm:cxn modelId="{952F7DFA-66FE-4496-883A-3DB195B5F8D6}" type="presOf" srcId="{ADD41AEF-877A-4051-A08E-0E5048545561}" destId="{E1330297-3338-4A74-B28F-F0B8221D178F}" srcOrd="0" destOrd="0" presId="urn:microsoft.com/office/officeart/2005/8/layout/cycle7"/>
    <dgm:cxn modelId="{03B18CD7-98AC-4191-86FA-7464A7E727DB}" type="presParOf" srcId="{DD8687DB-040E-4B76-A4F1-AD8336EA0189}" destId="{688FEDDE-46D0-482A-95BA-B0D51730A36B}" srcOrd="0" destOrd="0" presId="urn:microsoft.com/office/officeart/2005/8/layout/cycle7"/>
    <dgm:cxn modelId="{E48D70A8-1095-4428-A87D-923831C133FE}" type="presParOf" srcId="{DD8687DB-040E-4B76-A4F1-AD8336EA0189}" destId="{9909FD30-0389-46E8-B90E-FD91CDA957FF}" srcOrd="1" destOrd="0" presId="urn:microsoft.com/office/officeart/2005/8/layout/cycle7"/>
    <dgm:cxn modelId="{A6FE4F45-8117-47FD-903D-CA202762AA93}" type="presParOf" srcId="{9909FD30-0389-46E8-B90E-FD91CDA957FF}" destId="{B3859480-3F85-4E96-AF2C-116ABDD1207C}" srcOrd="0" destOrd="0" presId="urn:microsoft.com/office/officeart/2005/8/layout/cycle7"/>
    <dgm:cxn modelId="{ED8019DD-D999-4E68-9FE8-60A69EFF229F}" type="presParOf" srcId="{DD8687DB-040E-4B76-A4F1-AD8336EA0189}" destId="{3F41CAD3-257F-4AC5-A069-00BEE6BA6032}" srcOrd="2" destOrd="0" presId="urn:microsoft.com/office/officeart/2005/8/layout/cycle7"/>
    <dgm:cxn modelId="{CEE9A423-766A-4167-B7C1-0E0BA26A4C87}" type="presParOf" srcId="{DD8687DB-040E-4B76-A4F1-AD8336EA0189}" destId="{B6DCD8C6-47EB-49B3-99CD-6438ABA0845F}" srcOrd="3" destOrd="0" presId="urn:microsoft.com/office/officeart/2005/8/layout/cycle7"/>
    <dgm:cxn modelId="{233EA7CA-F6E0-48D2-BA50-E7C1A42C4EBE}" type="presParOf" srcId="{B6DCD8C6-47EB-49B3-99CD-6438ABA0845F}" destId="{320938A8-A942-4A79-919C-6137E8FB8B21}" srcOrd="0" destOrd="0" presId="urn:microsoft.com/office/officeart/2005/8/layout/cycle7"/>
    <dgm:cxn modelId="{0058A8E8-DD01-41E2-80EA-67B7E091645F}" type="presParOf" srcId="{DD8687DB-040E-4B76-A4F1-AD8336EA0189}" destId="{E1330297-3338-4A74-B28F-F0B8221D178F}" srcOrd="4" destOrd="0" presId="urn:microsoft.com/office/officeart/2005/8/layout/cycle7"/>
    <dgm:cxn modelId="{96EF2369-0AC5-4218-91DF-C96DE73037E5}" type="presParOf" srcId="{DD8687DB-040E-4B76-A4F1-AD8336EA0189}" destId="{6BFD37A2-1034-4B19-9080-CF26167111DF}" srcOrd="5" destOrd="0" presId="urn:microsoft.com/office/officeart/2005/8/layout/cycle7"/>
    <dgm:cxn modelId="{D8111686-A9B7-4FD7-8D24-53567DBE1E0B}" type="presParOf" srcId="{6BFD37A2-1034-4B19-9080-CF26167111DF}" destId="{DF23BFD7-A7B4-4533-AE38-60A6111E591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33994-1739-4232-B264-774BC819C257}" type="doc">
      <dgm:prSet loTypeId="urn:microsoft.com/office/officeart/2005/8/layout/process2" loCatId="process" qsTypeId="urn:microsoft.com/office/officeart/2005/8/quickstyle/simple2" qsCatId="simple" csTypeId="urn:microsoft.com/office/officeart/2005/8/colors/accent1_2" csCatId="accent1" phldr="1"/>
      <dgm:spPr/>
      <dgm:t>
        <a:bodyPr/>
        <a:lstStyle/>
        <a:p>
          <a:endParaRPr lang="en-GB"/>
        </a:p>
      </dgm:t>
    </dgm:pt>
    <dgm:pt modelId="{161B2091-CAD1-4ECC-A80A-45C9D00FD9C3}">
      <dgm:prSet phldrT="[Text]"/>
      <dgm:spPr/>
      <dgm:t>
        <a:bodyPr/>
        <a:lstStyle/>
        <a:p>
          <a:r>
            <a:rPr lang="en-GB" altLang="en-US" dirty="0"/>
            <a:t>Health visitors</a:t>
          </a:r>
          <a:endParaRPr lang="en-GB" dirty="0"/>
        </a:p>
      </dgm:t>
    </dgm:pt>
    <dgm:pt modelId="{1DCAFC5D-FC1D-4ABA-9B68-DF8E8D0BFB84}" type="parTrans" cxnId="{04B879A0-A46C-4AA4-A564-69B199882F36}">
      <dgm:prSet/>
      <dgm:spPr/>
      <dgm:t>
        <a:bodyPr/>
        <a:lstStyle/>
        <a:p>
          <a:endParaRPr lang="en-GB"/>
        </a:p>
      </dgm:t>
    </dgm:pt>
    <dgm:pt modelId="{1D0D6CD8-E568-4D57-9C40-5871589F2FBB}" type="sibTrans" cxnId="{04B879A0-A46C-4AA4-A564-69B199882F36}">
      <dgm:prSet/>
      <dgm:spPr/>
      <dgm:t>
        <a:bodyPr/>
        <a:lstStyle/>
        <a:p>
          <a:endParaRPr lang="en-GB"/>
        </a:p>
      </dgm:t>
    </dgm:pt>
    <dgm:pt modelId="{B102C799-3761-4FB7-B21A-A41239126A15}">
      <dgm:prSet phldrT="[Text]"/>
      <dgm:spPr/>
      <dgm:t>
        <a:bodyPr/>
        <a:lstStyle/>
        <a:p>
          <a:r>
            <a:rPr lang="en-GB" altLang="en-US" dirty="0"/>
            <a:t>Therapists</a:t>
          </a:r>
          <a:endParaRPr lang="en-GB" dirty="0"/>
        </a:p>
      </dgm:t>
    </dgm:pt>
    <dgm:pt modelId="{D1F2845C-A351-4A3D-88BE-ABE157640710}" type="parTrans" cxnId="{C0183C88-0C4C-4BD9-967A-4F20E46B015A}">
      <dgm:prSet/>
      <dgm:spPr/>
      <dgm:t>
        <a:bodyPr/>
        <a:lstStyle/>
        <a:p>
          <a:endParaRPr lang="en-GB"/>
        </a:p>
      </dgm:t>
    </dgm:pt>
    <dgm:pt modelId="{721DA799-683A-4932-BC1D-2EBC5F94E261}" type="sibTrans" cxnId="{C0183C88-0C4C-4BD9-967A-4F20E46B015A}">
      <dgm:prSet/>
      <dgm:spPr/>
      <dgm:t>
        <a:bodyPr/>
        <a:lstStyle/>
        <a:p>
          <a:endParaRPr lang="en-GB"/>
        </a:p>
      </dgm:t>
    </dgm:pt>
    <dgm:pt modelId="{86BB094C-E703-4A1A-9B9F-6E4FE06F4F5B}">
      <dgm:prSet phldrT="[Text]"/>
      <dgm:spPr/>
      <dgm:t>
        <a:bodyPr/>
        <a:lstStyle/>
        <a:p>
          <a:r>
            <a:rPr lang="en-GB" altLang="en-US" dirty="0"/>
            <a:t>Educational Psychologist </a:t>
          </a:r>
          <a:endParaRPr lang="en-GB" dirty="0"/>
        </a:p>
      </dgm:t>
    </dgm:pt>
    <dgm:pt modelId="{70B0EFA1-205D-48C0-BD6C-92753715CDC7}" type="parTrans" cxnId="{B57A1AFA-A6D5-4677-8AA5-F933C3AF27AA}">
      <dgm:prSet/>
      <dgm:spPr/>
      <dgm:t>
        <a:bodyPr/>
        <a:lstStyle/>
        <a:p>
          <a:endParaRPr lang="en-GB"/>
        </a:p>
      </dgm:t>
    </dgm:pt>
    <dgm:pt modelId="{97AFC27C-E6DF-413F-A09B-89CCD5413BD9}" type="sibTrans" cxnId="{B57A1AFA-A6D5-4677-8AA5-F933C3AF27AA}">
      <dgm:prSet/>
      <dgm:spPr/>
      <dgm:t>
        <a:bodyPr/>
        <a:lstStyle/>
        <a:p>
          <a:endParaRPr lang="en-GB"/>
        </a:p>
      </dgm:t>
    </dgm:pt>
    <dgm:pt modelId="{9A91E1A4-644B-4128-A904-906EA1501025}">
      <dgm:prSet phldrT="[Text]"/>
      <dgm:spPr/>
      <dgm:t>
        <a:bodyPr/>
        <a:lstStyle/>
        <a:p>
          <a:r>
            <a:rPr lang="en-GB" altLang="en-US" dirty="0"/>
            <a:t>Specialist Teachers </a:t>
          </a:r>
          <a:endParaRPr lang="en-GB" dirty="0"/>
        </a:p>
      </dgm:t>
    </dgm:pt>
    <dgm:pt modelId="{2E0FBAE1-78FC-474E-8848-7A6A640F7944}" type="parTrans" cxnId="{3D656A27-7895-4B9F-8F46-0FACE338AEEA}">
      <dgm:prSet/>
      <dgm:spPr/>
      <dgm:t>
        <a:bodyPr/>
        <a:lstStyle/>
        <a:p>
          <a:endParaRPr lang="en-GB"/>
        </a:p>
      </dgm:t>
    </dgm:pt>
    <dgm:pt modelId="{339BE77E-891E-4ADE-84F6-3C42710A2157}" type="sibTrans" cxnId="{3D656A27-7895-4B9F-8F46-0FACE338AEEA}">
      <dgm:prSet/>
      <dgm:spPr/>
      <dgm:t>
        <a:bodyPr/>
        <a:lstStyle/>
        <a:p>
          <a:endParaRPr lang="en-GB"/>
        </a:p>
      </dgm:t>
    </dgm:pt>
    <dgm:pt modelId="{CD176A13-B821-4C5F-AF12-6274F727E91E}">
      <dgm:prSet phldrT="[Text]"/>
      <dgm:spPr/>
      <dgm:t>
        <a:bodyPr/>
        <a:lstStyle/>
        <a:p>
          <a:r>
            <a:rPr lang="en-GB" altLang="en-US" dirty="0"/>
            <a:t>CAMHS</a:t>
          </a:r>
          <a:endParaRPr lang="en-GB" dirty="0"/>
        </a:p>
      </dgm:t>
    </dgm:pt>
    <dgm:pt modelId="{47D5D6DF-47AA-40B5-8711-B1E283CB4F11}" type="parTrans" cxnId="{36FD8CEB-26ED-4B68-B4ED-A66A21F98536}">
      <dgm:prSet/>
      <dgm:spPr/>
      <dgm:t>
        <a:bodyPr/>
        <a:lstStyle/>
        <a:p>
          <a:endParaRPr lang="en-GB"/>
        </a:p>
      </dgm:t>
    </dgm:pt>
    <dgm:pt modelId="{272DADC0-2983-4D90-A377-BD28D0CBA494}" type="sibTrans" cxnId="{36FD8CEB-26ED-4B68-B4ED-A66A21F98536}">
      <dgm:prSet/>
      <dgm:spPr/>
      <dgm:t>
        <a:bodyPr/>
        <a:lstStyle/>
        <a:p>
          <a:endParaRPr lang="en-GB"/>
        </a:p>
      </dgm:t>
    </dgm:pt>
    <dgm:pt modelId="{1D049CCA-6EE2-4B37-88F5-C36731191375}" type="pres">
      <dgm:prSet presAssocID="{55C33994-1739-4232-B264-774BC819C257}" presName="linearFlow" presStyleCnt="0">
        <dgm:presLayoutVars>
          <dgm:resizeHandles val="exact"/>
        </dgm:presLayoutVars>
      </dgm:prSet>
      <dgm:spPr/>
    </dgm:pt>
    <dgm:pt modelId="{3643B7D2-6D72-46A3-90E1-8F6235A187CC}" type="pres">
      <dgm:prSet presAssocID="{161B2091-CAD1-4ECC-A80A-45C9D00FD9C3}" presName="node" presStyleLbl="node1" presStyleIdx="0" presStyleCnt="5">
        <dgm:presLayoutVars>
          <dgm:bulletEnabled val="1"/>
        </dgm:presLayoutVars>
      </dgm:prSet>
      <dgm:spPr/>
    </dgm:pt>
    <dgm:pt modelId="{095E4A97-FECC-4448-9C65-A7AB179692A7}" type="pres">
      <dgm:prSet presAssocID="{1D0D6CD8-E568-4D57-9C40-5871589F2FBB}" presName="sibTrans" presStyleLbl="sibTrans2D1" presStyleIdx="0" presStyleCnt="4"/>
      <dgm:spPr/>
    </dgm:pt>
    <dgm:pt modelId="{C8C19AE3-E615-4880-B8A1-F5D6809A529A}" type="pres">
      <dgm:prSet presAssocID="{1D0D6CD8-E568-4D57-9C40-5871589F2FBB}" presName="connectorText" presStyleLbl="sibTrans2D1" presStyleIdx="0" presStyleCnt="4"/>
      <dgm:spPr/>
    </dgm:pt>
    <dgm:pt modelId="{7C458D94-7CEF-438E-A61B-BE54DDC6CDE7}" type="pres">
      <dgm:prSet presAssocID="{B102C799-3761-4FB7-B21A-A41239126A15}" presName="node" presStyleLbl="node1" presStyleIdx="1" presStyleCnt="5">
        <dgm:presLayoutVars>
          <dgm:bulletEnabled val="1"/>
        </dgm:presLayoutVars>
      </dgm:prSet>
      <dgm:spPr/>
    </dgm:pt>
    <dgm:pt modelId="{1A4370FC-7E65-4AE7-A364-132776747043}" type="pres">
      <dgm:prSet presAssocID="{721DA799-683A-4932-BC1D-2EBC5F94E261}" presName="sibTrans" presStyleLbl="sibTrans2D1" presStyleIdx="1" presStyleCnt="4"/>
      <dgm:spPr/>
    </dgm:pt>
    <dgm:pt modelId="{EFFCB86F-23C5-43B5-8202-622A268E5608}" type="pres">
      <dgm:prSet presAssocID="{721DA799-683A-4932-BC1D-2EBC5F94E261}" presName="connectorText" presStyleLbl="sibTrans2D1" presStyleIdx="1" presStyleCnt="4"/>
      <dgm:spPr/>
    </dgm:pt>
    <dgm:pt modelId="{58B6F9F0-D5EC-4F29-A99E-0EC8B26C14E3}" type="pres">
      <dgm:prSet presAssocID="{86BB094C-E703-4A1A-9B9F-6E4FE06F4F5B}" presName="node" presStyleLbl="node1" presStyleIdx="2" presStyleCnt="5">
        <dgm:presLayoutVars>
          <dgm:bulletEnabled val="1"/>
        </dgm:presLayoutVars>
      </dgm:prSet>
      <dgm:spPr/>
    </dgm:pt>
    <dgm:pt modelId="{6304B092-2F07-4C2F-BC21-C4D175120FDC}" type="pres">
      <dgm:prSet presAssocID="{97AFC27C-E6DF-413F-A09B-89CCD5413BD9}" presName="sibTrans" presStyleLbl="sibTrans2D1" presStyleIdx="2" presStyleCnt="4"/>
      <dgm:spPr/>
    </dgm:pt>
    <dgm:pt modelId="{BC644BCF-C880-4A73-93F3-7E37F7071FF6}" type="pres">
      <dgm:prSet presAssocID="{97AFC27C-E6DF-413F-A09B-89CCD5413BD9}" presName="connectorText" presStyleLbl="sibTrans2D1" presStyleIdx="2" presStyleCnt="4"/>
      <dgm:spPr/>
    </dgm:pt>
    <dgm:pt modelId="{DE889E2B-2B53-4248-9AC8-523D9E83CAB7}" type="pres">
      <dgm:prSet presAssocID="{9A91E1A4-644B-4128-A904-906EA1501025}" presName="node" presStyleLbl="node1" presStyleIdx="3" presStyleCnt="5">
        <dgm:presLayoutVars>
          <dgm:bulletEnabled val="1"/>
        </dgm:presLayoutVars>
      </dgm:prSet>
      <dgm:spPr/>
    </dgm:pt>
    <dgm:pt modelId="{04810CA0-1DA4-4AD0-B7B4-CF57FAFF094C}" type="pres">
      <dgm:prSet presAssocID="{339BE77E-891E-4ADE-84F6-3C42710A2157}" presName="sibTrans" presStyleLbl="sibTrans2D1" presStyleIdx="3" presStyleCnt="4"/>
      <dgm:spPr/>
    </dgm:pt>
    <dgm:pt modelId="{BBC005D2-53AB-4A86-9274-09E13648E6EF}" type="pres">
      <dgm:prSet presAssocID="{339BE77E-891E-4ADE-84F6-3C42710A2157}" presName="connectorText" presStyleLbl="sibTrans2D1" presStyleIdx="3" presStyleCnt="4"/>
      <dgm:spPr/>
    </dgm:pt>
    <dgm:pt modelId="{A0615F10-5E18-4C84-9AE1-0254B9FD2807}" type="pres">
      <dgm:prSet presAssocID="{CD176A13-B821-4C5F-AF12-6274F727E91E}" presName="node" presStyleLbl="node1" presStyleIdx="4" presStyleCnt="5">
        <dgm:presLayoutVars>
          <dgm:bulletEnabled val="1"/>
        </dgm:presLayoutVars>
      </dgm:prSet>
      <dgm:spPr/>
    </dgm:pt>
  </dgm:ptLst>
  <dgm:cxnLst>
    <dgm:cxn modelId="{6518400A-697C-4A5A-959C-F305104A6428}" type="presOf" srcId="{1D0D6CD8-E568-4D57-9C40-5871589F2FBB}" destId="{C8C19AE3-E615-4880-B8A1-F5D6809A529A}" srcOrd="1" destOrd="0" presId="urn:microsoft.com/office/officeart/2005/8/layout/process2"/>
    <dgm:cxn modelId="{A7A6BC0F-D0D6-41E3-AC39-84CBD753DE90}" type="presOf" srcId="{339BE77E-891E-4ADE-84F6-3C42710A2157}" destId="{BBC005D2-53AB-4A86-9274-09E13648E6EF}" srcOrd="1" destOrd="0" presId="urn:microsoft.com/office/officeart/2005/8/layout/process2"/>
    <dgm:cxn modelId="{3D656A27-7895-4B9F-8F46-0FACE338AEEA}" srcId="{55C33994-1739-4232-B264-774BC819C257}" destId="{9A91E1A4-644B-4128-A904-906EA1501025}" srcOrd="3" destOrd="0" parTransId="{2E0FBAE1-78FC-474E-8848-7A6A640F7944}" sibTransId="{339BE77E-891E-4ADE-84F6-3C42710A2157}"/>
    <dgm:cxn modelId="{79A23939-D1FD-4358-972F-2D6D123D4A3F}" type="presOf" srcId="{721DA799-683A-4932-BC1D-2EBC5F94E261}" destId="{EFFCB86F-23C5-43B5-8202-622A268E5608}" srcOrd="1" destOrd="0" presId="urn:microsoft.com/office/officeart/2005/8/layout/process2"/>
    <dgm:cxn modelId="{0B9E3164-651D-4EB6-B6CA-2FADFF76FE90}" type="presOf" srcId="{97AFC27C-E6DF-413F-A09B-89CCD5413BD9}" destId="{6304B092-2F07-4C2F-BC21-C4D175120FDC}" srcOrd="0" destOrd="0" presId="urn:microsoft.com/office/officeart/2005/8/layout/process2"/>
    <dgm:cxn modelId="{E694A44C-E823-44CD-9F20-681E352DBB85}" type="presOf" srcId="{CD176A13-B821-4C5F-AF12-6274F727E91E}" destId="{A0615F10-5E18-4C84-9AE1-0254B9FD2807}" srcOrd="0" destOrd="0" presId="urn:microsoft.com/office/officeart/2005/8/layout/process2"/>
    <dgm:cxn modelId="{C0183C88-0C4C-4BD9-967A-4F20E46B015A}" srcId="{55C33994-1739-4232-B264-774BC819C257}" destId="{B102C799-3761-4FB7-B21A-A41239126A15}" srcOrd="1" destOrd="0" parTransId="{D1F2845C-A351-4A3D-88BE-ABE157640710}" sibTransId="{721DA799-683A-4932-BC1D-2EBC5F94E261}"/>
    <dgm:cxn modelId="{EF496E9A-DFFE-4B3D-91B3-CC5F757A7443}" type="presOf" srcId="{339BE77E-891E-4ADE-84F6-3C42710A2157}" destId="{04810CA0-1DA4-4AD0-B7B4-CF57FAFF094C}" srcOrd="0" destOrd="0" presId="urn:microsoft.com/office/officeart/2005/8/layout/process2"/>
    <dgm:cxn modelId="{04B879A0-A46C-4AA4-A564-69B199882F36}" srcId="{55C33994-1739-4232-B264-774BC819C257}" destId="{161B2091-CAD1-4ECC-A80A-45C9D00FD9C3}" srcOrd="0" destOrd="0" parTransId="{1DCAFC5D-FC1D-4ABA-9B68-DF8E8D0BFB84}" sibTransId="{1D0D6CD8-E568-4D57-9C40-5871589F2FBB}"/>
    <dgm:cxn modelId="{E7CECAA5-751B-4C6E-8CA2-10B605E20EB1}" type="presOf" srcId="{161B2091-CAD1-4ECC-A80A-45C9D00FD9C3}" destId="{3643B7D2-6D72-46A3-90E1-8F6235A187CC}" srcOrd="0" destOrd="0" presId="urn:microsoft.com/office/officeart/2005/8/layout/process2"/>
    <dgm:cxn modelId="{A9F21BAA-45EE-41C9-B6AD-CA4E1F0E29EC}" type="presOf" srcId="{9A91E1A4-644B-4128-A904-906EA1501025}" destId="{DE889E2B-2B53-4248-9AC8-523D9E83CAB7}" srcOrd="0" destOrd="0" presId="urn:microsoft.com/office/officeart/2005/8/layout/process2"/>
    <dgm:cxn modelId="{2AC31CBF-A133-4E27-9C02-C9FF5450B762}" type="presOf" srcId="{86BB094C-E703-4A1A-9B9F-6E4FE06F4F5B}" destId="{58B6F9F0-D5EC-4F29-A99E-0EC8B26C14E3}" srcOrd="0" destOrd="0" presId="urn:microsoft.com/office/officeart/2005/8/layout/process2"/>
    <dgm:cxn modelId="{AE5B55C6-2268-4F96-B5F2-B72D58EB711A}" type="presOf" srcId="{97AFC27C-E6DF-413F-A09B-89CCD5413BD9}" destId="{BC644BCF-C880-4A73-93F3-7E37F7071FF6}" srcOrd="1" destOrd="0" presId="urn:microsoft.com/office/officeart/2005/8/layout/process2"/>
    <dgm:cxn modelId="{E78275E0-41FE-462D-AC98-6E619747AC57}" type="presOf" srcId="{B102C799-3761-4FB7-B21A-A41239126A15}" destId="{7C458D94-7CEF-438E-A61B-BE54DDC6CDE7}" srcOrd="0" destOrd="0" presId="urn:microsoft.com/office/officeart/2005/8/layout/process2"/>
    <dgm:cxn modelId="{36FD8CEB-26ED-4B68-B4ED-A66A21F98536}" srcId="{55C33994-1739-4232-B264-774BC819C257}" destId="{CD176A13-B821-4C5F-AF12-6274F727E91E}" srcOrd="4" destOrd="0" parTransId="{47D5D6DF-47AA-40B5-8711-B1E283CB4F11}" sibTransId="{272DADC0-2983-4D90-A377-BD28D0CBA494}"/>
    <dgm:cxn modelId="{ADC431F7-9557-419D-9FF5-009FA68CAF3A}" type="presOf" srcId="{55C33994-1739-4232-B264-774BC819C257}" destId="{1D049CCA-6EE2-4B37-88F5-C36731191375}" srcOrd="0" destOrd="0" presId="urn:microsoft.com/office/officeart/2005/8/layout/process2"/>
    <dgm:cxn modelId="{B205A6F7-9CF5-4D2D-8BCA-7DD1F7D0F0A6}" type="presOf" srcId="{721DA799-683A-4932-BC1D-2EBC5F94E261}" destId="{1A4370FC-7E65-4AE7-A364-132776747043}" srcOrd="0" destOrd="0" presId="urn:microsoft.com/office/officeart/2005/8/layout/process2"/>
    <dgm:cxn modelId="{C0FA10F8-307F-489A-B0A0-149AA42599C8}" type="presOf" srcId="{1D0D6CD8-E568-4D57-9C40-5871589F2FBB}" destId="{095E4A97-FECC-4448-9C65-A7AB179692A7}" srcOrd="0" destOrd="0" presId="urn:microsoft.com/office/officeart/2005/8/layout/process2"/>
    <dgm:cxn modelId="{B57A1AFA-A6D5-4677-8AA5-F933C3AF27AA}" srcId="{55C33994-1739-4232-B264-774BC819C257}" destId="{86BB094C-E703-4A1A-9B9F-6E4FE06F4F5B}" srcOrd="2" destOrd="0" parTransId="{70B0EFA1-205D-48C0-BD6C-92753715CDC7}" sibTransId="{97AFC27C-E6DF-413F-A09B-89CCD5413BD9}"/>
    <dgm:cxn modelId="{DB20BF19-0E03-432E-A34C-383EDFC5CAAF}" type="presParOf" srcId="{1D049CCA-6EE2-4B37-88F5-C36731191375}" destId="{3643B7D2-6D72-46A3-90E1-8F6235A187CC}" srcOrd="0" destOrd="0" presId="urn:microsoft.com/office/officeart/2005/8/layout/process2"/>
    <dgm:cxn modelId="{D7931CC5-D87F-4A3D-84D5-D60D27B79034}" type="presParOf" srcId="{1D049CCA-6EE2-4B37-88F5-C36731191375}" destId="{095E4A97-FECC-4448-9C65-A7AB179692A7}" srcOrd="1" destOrd="0" presId="urn:microsoft.com/office/officeart/2005/8/layout/process2"/>
    <dgm:cxn modelId="{A1F77C70-C973-4B4C-BE9A-A087092DAAE8}" type="presParOf" srcId="{095E4A97-FECC-4448-9C65-A7AB179692A7}" destId="{C8C19AE3-E615-4880-B8A1-F5D6809A529A}" srcOrd="0" destOrd="0" presId="urn:microsoft.com/office/officeart/2005/8/layout/process2"/>
    <dgm:cxn modelId="{20F35D98-29E2-4F7F-AD66-C59688E7E478}" type="presParOf" srcId="{1D049CCA-6EE2-4B37-88F5-C36731191375}" destId="{7C458D94-7CEF-438E-A61B-BE54DDC6CDE7}" srcOrd="2" destOrd="0" presId="urn:microsoft.com/office/officeart/2005/8/layout/process2"/>
    <dgm:cxn modelId="{F9F692EF-EAFB-4686-8C08-FFBF1947FA18}" type="presParOf" srcId="{1D049CCA-6EE2-4B37-88F5-C36731191375}" destId="{1A4370FC-7E65-4AE7-A364-132776747043}" srcOrd="3" destOrd="0" presId="urn:microsoft.com/office/officeart/2005/8/layout/process2"/>
    <dgm:cxn modelId="{1F802625-F9C9-46FB-A4C9-E6D8C60C59CC}" type="presParOf" srcId="{1A4370FC-7E65-4AE7-A364-132776747043}" destId="{EFFCB86F-23C5-43B5-8202-622A268E5608}" srcOrd="0" destOrd="0" presId="urn:microsoft.com/office/officeart/2005/8/layout/process2"/>
    <dgm:cxn modelId="{F32F6CE2-986B-4B22-9175-C9E497990B25}" type="presParOf" srcId="{1D049CCA-6EE2-4B37-88F5-C36731191375}" destId="{58B6F9F0-D5EC-4F29-A99E-0EC8B26C14E3}" srcOrd="4" destOrd="0" presId="urn:microsoft.com/office/officeart/2005/8/layout/process2"/>
    <dgm:cxn modelId="{237D3BE7-2E46-49F3-9ED1-D5E608F923D3}" type="presParOf" srcId="{1D049CCA-6EE2-4B37-88F5-C36731191375}" destId="{6304B092-2F07-4C2F-BC21-C4D175120FDC}" srcOrd="5" destOrd="0" presId="urn:microsoft.com/office/officeart/2005/8/layout/process2"/>
    <dgm:cxn modelId="{71125062-9A20-450D-8190-EB01DC13BE7A}" type="presParOf" srcId="{6304B092-2F07-4C2F-BC21-C4D175120FDC}" destId="{BC644BCF-C880-4A73-93F3-7E37F7071FF6}" srcOrd="0" destOrd="0" presId="urn:microsoft.com/office/officeart/2005/8/layout/process2"/>
    <dgm:cxn modelId="{0B12682F-8CEF-40FF-9D8E-9189740E34FE}" type="presParOf" srcId="{1D049CCA-6EE2-4B37-88F5-C36731191375}" destId="{DE889E2B-2B53-4248-9AC8-523D9E83CAB7}" srcOrd="6" destOrd="0" presId="urn:microsoft.com/office/officeart/2005/8/layout/process2"/>
    <dgm:cxn modelId="{F7A5D460-D2B0-4FFF-A747-4907FF492D3A}" type="presParOf" srcId="{1D049CCA-6EE2-4B37-88F5-C36731191375}" destId="{04810CA0-1DA4-4AD0-B7B4-CF57FAFF094C}" srcOrd="7" destOrd="0" presId="urn:microsoft.com/office/officeart/2005/8/layout/process2"/>
    <dgm:cxn modelId="{47F225F6-5D26-4F9C-87DE-F7FA3404B3A8}" type="presParOf" srcId="{04810CA0-1DA4-4AD0-B7B4-CF57FAFF094C}" destId="{BBC005D2-53AB-4A86-9274-09E13648E6EF}" srcOrd="0" destOrd="0" presId="urn:microsoft.com/office/officeart/2005/8/layout/process2"/>
    <dgm:cxn modelId="{4FD1A86F-2A7C-49B2-966A-9B929C4679FC}" type="presParOf" srcId="{1D049CCA-6EE2-4B37-88F5-C36731191375}" destId="{A0615F10-5E18-4C84-9AE1-0254B9FD2807}"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FEDDE-46D0-482A-95BA-B0D51730A36B}">
      <dsp:nvSpPr>
        <dsp:cNvPr id="0" name=""/>
        <dsp:cNvSpPr/>
      </dsp:nvSpPr>
      <dsp:spPr>
        <a:xfrm>
          <a:off x="2292200" y="2663074"/>
          <a:ext cx="2092521" cy="975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Special Educational Provision</a:t>
          </a:r>
        </a:p>
      </dsp:txBody>
      <dsp:txXfrm>
        <a:off x="2320775" y="2691649"/>
        <a:ext cx="2035371" cy="918466"/>
      </dsp:txXfrm>
    </dsp:sp>
    <dsp:sp modelId="{9909FD30-0389-46E8-B90E-FD91CDA957FF}">
      <dsp:nvSpPr>
        <dsp:cNvPr id="0" name=""/>
        <dsp:cNvSpPr/>
      </dsp:nvSpPr>
      <dsp:spPr>
        <a:xfrm rot="18244633">
          <a:off x="3518054" y="1778346"/>
          <a:ext cx="1266784" cy="34146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620494" y="1846639"/>
        <a:ext cx="1061905" cy="204879"/>
      </dsp:txXfrm>
    </dsp:sp>
    <dsp:sp modelId="{3F41CAD3-257F-4AC5-A069-00BEE6BA6032}">
      <dsp:nvSpPr>
        <dsp:cNvPr id="0" name=""/>
        <dsp:cNvSpPr/>
      </dsp:nvSpPr>
      <dsp:spPr>
        <a:xfrm>
          <a:off x="3988814" y="259468"/>
          <a:ext cx="1951232" cy="975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Disability </a:t>
          </a:r>
        </a:p>
      </dsp:txBody>
      <dsp:txXfrm>
        <a:off x="4017389" y="288043"/>
        <a:ext cx="1894082" cy="918466"/>
      </dsp:txXfrm>
    </dsp:sp>
    <dsp:sp modelId="{B6DCD8C6-47EB-49B3-99CD-6438ABA0845F}">
      <dsp:nvSpPr>
        <dsp:cNvPr id="0" name=""/>
        <dsp:cNvSpPr/>
      </dsp:nvSpPr>
      <dsp:spPr>
        <a:xfrm rot="10799990">
          <a:off x="2563682" y="576549"/>
          <a:ext cx="1266784" cy="34146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666121" y="644842"/>
        <a:ext cx="1061905" cy="204879"/>
      </dsp:txXfrm>
    </dsp:sp>
    <dsp:sp modelId="{E1330297-3338-4A74-B28F-F0B8221D178F}">
      <dsp:nvSpPr>
        <dsp:cNvPr id="0" name=""/>
        <dsp:cNvSpPr/>
      </dsp:nvSpPr>
      <dsp:spPr>
        <a:xfrm>
          <a:off x="454101" y="259479"/>
          <a:ext cx="1951232" cy="9756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Learning difficulty </a:t>
          </a:r>
        </a:p>
      </dsp:txBody>
      <dsp:txXfrm>
        <a:off x="482676" y="288054"/>
        <a:ext cx="1894082" cy="918466"/>
      </dsp:txXfrm>
    </dsp:sp>
    <dsp:sp modelId="{6BFD37A2-1034-4B19-9080-CF26167111DF}">
      <dsp:nvSpPr>
        <dsp:cNvPr id="0" name=""/>
        <dsp:cNvSpPr/>
      </dsp:nvSpPr>
      <dsp:spPr>
        <a:xfrm rot="3092772">
          <a:off x="1750697" y="1778352"/>
          <a:ext cx="1266784" cy="34146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853137" y="1846645"/>
        <a:ext cx="1061905" cy="204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B7D2-6D72-46A3-90E1-8F6235A187CC}">
      <dsp:nvSpPr>
        <dsp:cNvPr id="0" name=""/>
        <dsp:cNvSpPr/>
      </dsp:nvSpPr>
      <dsp:spPr>
        <a:xfrm>
          <a:off x="2230678" y="519"/>
          <a:ext cx="2335683" cy="6074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altLang="en-US" sz="1700" kern="1200" dirty="0"/>
            <a:t>Health visitors</a:t>
          </a:r>
          <a:endParaRPr lang="en-GB" sz="1700" kern="1200" dirty="0"/>
        </a:p>
      </dsp:txBody>
      <dsp:txXfrm>
        <a:off x="2248468" y="18309"/>
        <a:ext cx="2300103" cy="571830"/>
      </dsp:txXfrm>
    </dsp:sp>
    <dsp:sp modelId="{095E4A97-FECC-4448-9C65-A7AB179692A7}">
      <dsp:nvSpPr>
        <dsp:cNvPr id="0" name=""/>
        <dsp:cNvSpPr/>
      </dsp:nvSpPr>
      <dsp:spPr>
        <a:xfrm rot="5400000">
          <a:off x="3284630" y="623114"/>
          <a:ext cx="227778" cy="2733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316520" y="645892"/>
        <a:ext cx="164000" cy="159445"/>
      </dsp:txXfrm>
    </dsp:sp>
    <dsp:sp modelId="{7C458D94-7CEF-438E-A61B-BE54DDC6CDE7}">
      <dsp:nvSpPr>
        <dsp:cNvPr id="0" name=""/>
        <dsp:cNvSpPr/>
      </dsp:nvSpPr>
      <dsp:spPr>
        <a:xfrm>
          <a:off x="2230678" y="911634"/>
          <a:ext cx="2335683" cy="6074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altLang="en-US" sz="1700" kern="1200" dirty="0"/>
            <a:t>Therapists</a:t>
          </a:r>
          <a:endParaRPr lang="en-GB" sz="1700" kern="1200" dirty="0"/>
        </a:p>
      </dsp:txBody>
      <dsp:txXfrm>
        <a:off x="2248468" y="929424"/>
        <a:ext cx="2300103" cy="571830"/>
      </dsp:txXfrm>
    </dsp:sp>
    <dsp:sp modelId="{1A4370FC-7E65-4AE7-A364-132776747043}">
      <dsp:nvSpPr>
        <dsp:cNvPr id="0" name=""/>
        <dsp:cNvSpPr/>
      </dsp:nvSpPr>
      <dsp:spPr>
        <a:xfrm rot="5400000">
          <a:off x="3284630" y="1534230"/>
          <a:ext cx="227778" cy="2733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316520" y="1557008"/>
        <a:ext cx="164000" cy="159445"/>
      </dsp:txXfrm>
    </dsp:sp>
    <dsp:sp modelId="{58B6F9F0-D5EC-4F29-A99E-0EC8B26C14E3}">
      <dsp:nvSpPr>
        <dsp:cNvPr id="0" name=""/>
        <dsp:cNvSpPr/>
      </dsp:nvSpPr>
      <dsp:spPr>
        <a:xfrm>
          <a:off x="2230678" y="1822750"/>
          <a:ext cx="2335683" cy="6074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altLang="en-US" sz="1700" kern="1200" dirty="0"/>
            <a:t>Educational Psychologist </a:t>
          </a:r>
          <a:endParaRPr lang="en-GB" sz="1700" kern="1200" dirty="0"/>
        </a:p>
      </dsp:txBody>
      <dsp:txXfrm>
        <a:off x="2248468" y="1840540"/>
        <a:ext cx="2300103" cy="571830"/>
      </dsp:txXfrm>
    </dsp:sp>
    <dsp:sp modelId="{6304B092-2F07-4C2F-BC21-C4D175120FDC}">
      <dsp:nvSpPr>
        <dsp:cNvPr id="0" name=""/>
        <dsp:cNvSpPr/>
      </dsp:nvSpPr>
      <dsp:spPr>
        <a:xfrm rot="5400000">
          <a:off x="3284630" y="2445346"/>
          <a:ext cx="227778" cy="2733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316520" y="2468124"/>
        <a:ext cx="164000" cy="159445"/>
      </dsp:txXfrm>
    </dsp:sp>
    <dsp:sp modelId="{DE889E2B-2B53-4248-9AC8-523D9E83CAB7}">
      <dsp:nvSpPr>
        <dsp:cNvPr id="0" name=""/>
        <dsp:cNvSpPr/>
      </dsp:nvSpPr>
      <dsp:spPr>
        <a:xfrm>
          <a:off x="2230678" y="2733866"/>
          <a:ext cx="2335683" cy="6074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altLang="en-US" sz="1700" kern="1200" dirty="0"/>
            <a:t>Specialist Teachers </a:t>
          </a:r>
          <a:endParaRPr lang="en-GB" sz="1700" kern="1200" dirty="0"/>
        </a:p>
      </dsp:txBody>
      <dsp:txXfrm>
        <a:off x="2248468" y="2751656"/>
        <a:ext cx="2300103" cy="571830"/>
      </dsp:txXfrm>
    </dsp:sp>
    <dsp:sp modelId="{04810CA0-1DA4-4AD0-B7B4-CF57FAFF094C}">
      <dsp:nvSpPr>
        <dsp:cNvPr id="0" name=""/>
        <dsp:cNvSpPr/>
      </dsp:nvSpPr>
      <dsp:spPr>
        <a:xfrm rot="5400000">
          <a:off x="3284630" y="3356462"/>
          <a:ext cx="227778" cy="2733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3316520" y="3379240"/>
        <a:ext cx="164000" cy="159445"/>
      </dsp:txXfrm>
    </dsp:sp>
    <dsp:sp modelId="{A0615F10-5E18-4C84-9AE1-0254B9FD2807}">
      <dsp:nvSpPr>
        <dsp:cNvPr id="0" name=""/>
        <dsp:cNvSpPr/>
      </dsp:nvSpPr>
      <dsp:spPr>
        <a:xfrm>
          <a:off x="2230678" y="3644982"/>
          <a:ext cx="2335683" cy="6074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altLang="en-US" sz="1700" kern="1200" dirty="0"/>
            <a:t>CAMHS</a:t>
          </a:r>
          <a:endParaRPr lang="en-GB" sz="1700" kern="1200" dirty="0"/>
        </a:p>
      </dsp:txBody>
      <dsp:txXfrm>
        <a:off x="2248468" y="3662772"/>
        <a:ext cx="2300103" cy="57183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CF6AB-FEC7-491C-B846-802100FE42B6}" type="datetimeFigureOut">
              <a:rPr lang="en-GB" smtClean="0"/>
              <a:t>20/12/2022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1603D-C398-4817-8BE2-36C36008DB0A}" type="slidenum">
              <a:rPr lang="en-GB" smtClean="0"/>
              <a:t>‹#›</a:t>
            </a:fld>
            <a:endParaRPr lang="en-GB"/>
          </a:p>
        </p:txBody>
      </p:sp>
    </p:spTree>
    <p:extLst>
      <p:ext uri="{BB962C8B-B14F-4D97-AF65-F5344CB8AC3E}">
        <p14:creationId xmlns:p14="http://schemas.microsoft.com/office/powerpoint/2010/main" val="46954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4024677" y="9720755"/>
            <a:ext cx="3077694" cy="512222"/>
          </a:xfrm>
          <a:prstGeom prst="rect">
            <a:avLst/>
          </a:prstGeom>
        </p:spPr>
        <p:txBody>
          <a:bodyPr/>
          <a:lstStyle/>
          <a:p>
            <a:fld id="{316B6D34-3CCC-4069-983E-67E481797344}" type="slidenum">
              <a:rPr lang="en-GB" smtClean="0"/>
              <a:t>1</a:t>
            </a:fld>
            <a:endParaRPr lang="en-GB"/>
          </a:p>
        </p:txBody>
      </p:sp>
    </p:spTree>
    <p:extLst>
      <p:ext uri="{BB962C8B-B14F-4D97-AF65-F5344CB8AC3E}">
        <p14:creationId xmlns:p14="http://schemas.microsoft.com/office/powerpoint/2010/main" val="389975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6984-EF11-D748-9AB0-83C1FA3FB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845DF3-A8B9-E846-90B6-32321DF1CCD9}"/>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6B62AE97-C8BC-6446-A865-B96E128A981C}"/>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164161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24DD-1F14-CE47-8201-BDDFC56782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202FB07-CC75-1343-954F-D59FF1D9425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D65D640-868D-4241-8F75-2F5F183394A3}"/>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263102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CD7E-34DD-BB4B-83AB-E1D05868E1DB}"/>
              </a:ext>
            </a:extLst>
          </p:cNvPr>
          <p:cNvSpPr>
            <a:spLocks noGrp="1"/>
          </p:cNvSpPr>
          <p:nvPr>
            <p:ph type="title"/>
          </p:nvPr>
        </p:nvSpPr>
        <p:spPr>
          <a:xfrm>
            <a:off x="831850" y="1188877"/>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DC5D5E7-A1C4-9947-AE81-0308928A19FB}"/>
              </a:ext>
            </a:extLst>
          </p:cNvPr>
          <p:cNvSpPr>
            <a:spLocks noGrp="1"/>
          </p:cNvSpPr>
          <p:nvPr>
            <p:ph type="body" idx="1"/>
          </p:nvPr>
        </p:nvSpPr>
        <p:spPr>
          <a:xfrm>
            <a:off x="831850" y="40686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6BFFD76B-B20A-514B-9B86-5BA52BA1F4F1}"/>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274156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5B7D-E282-A847-B9B1-0C73D5305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A9305-CC15-5E44-9419-AB742078BBB8}"/>
              </a:ext>
            </a:extLst>
          </p:cNvPr>
          <p:cNvSpPr>
            <a:spLocks noGrp="1"/>
          </p:cNvSpPr>
          <p:nvPr>
            <p:ph sz="half" idx="1"/>
          </p:nvPr>
        </p:nvSpPr>
        <p:spPr>
          <a:xfrm>
            <a:off x="838200" y="1825625"/>
            <a:ext cx="5181600" cy="39848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2B865-FE18-EA4A-9130-DB40B4825F75}"/>
              </a:ext>
            </a:extLst>
          </p:cNvPr>
          <p:cNvSpPr>
            <a:spLocks noGrp="1"/>
          </p:cNvSpPr>
          <p:nvPr>
            <p:ph sz="half" idx="2"/>
          </p:nvPr>
        </p:nvSpPr>
        <p:spPr>
          <a:xfrm>
            <a:off x="6172200" y="1825625"/>
            <a:ext cx="5181600" cy="3984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B53517A-A1C3-DB49-8352-78A65D95D7AF}"/>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249731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9B0B-F059-C243-932C-F56D5A615F2D}"/>
              </a:ext>
            </a:extLst>
          </p:cNvPr>
          <p:cNvSpPr>
            <a:spLocks noGrp="1"/>
          </p:cNvSpPr>
          <p:nvPr>
            <p:ph type="title"/>
          </p:nvPr>
        </p:nvSpPr>
        <p:spPr>
          <a:xfrm>
            <a:off x="839788" y="892599"/>
            <a:ext cx="10515600" cy="86508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E9352D6-008F-3545-A3CF-B6C33C022CED}"/>
              </a:ext>
            </a:extLst>
          </p:cNvPr>
          <p:cNvSpPr>
            <a:spLocks noGrp="1"/>
          </p:cNvSpPr>
          <p:nvPr>
            <p:ph type="body" idx="1"/>
          </p:nvPr>
        </p:nvSpPr>
        <p:spPr>
          <a:xfrm>
            <a:off x="839788" y="174816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0F3D534-558C-4F48-8B2E-821A0E7ED7E2}"/>
              </a:ext>
            </a:extLst>
          </p:cNvPr>
          <p:cNvSpPr>
            <a:spLocks noGrp="1"/>
          </p:cNvSpPr>
          <p:nvPr>
            <p:ph sz="half" idx="2"/>
          </p:nvPr>
        </p:nvSpPr>
        <p:spPr>
          <a:xfrm>
            <a:off x="839788" y="2572072"/>
            <a:ext cx="5157787" cy="3238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45B513-2FCF-3245-A50D-A3189B8942DE}"/>
              </a:ext>
            </a:extLst>
          </p:cNvPr>
          <p:cNvSpPr>
            <a:spLocks noGrp="1"/>
          </p:cNvSpPr>
          <p:nvPr>
            <p:ph type="body" sz="quarter" idx="3"/>
          </p:nvPr>
        </p:nvSpPr>
        <p:spPr>
          <a:xfrm>
            <a:off x="6172200" y="174816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E90FC9-9DAC-D44F-9647-C788DD123115}"/>
              </a:ext>
            </a:extLst>
          </p:cNvPr>
          <p:cNvSpPr>
            <a:spLocks noGrp="1"/>
          </p:cNvSpPr>
          <p:nvPr>
            <p:ph sz="quarter" idx="4"/>
          </p:nvPr>
        </p:nvSpPr>
        <p:spPr>
          <a:xfrm>
            <a:off x="6172200" y="2572072"/>
            <a:ext cx="5183188" cy="3238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5EBC475-AAD1-E948-B1B4-517D20CCE45F}"/>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216235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FC7B-389C-7042-B096-9BC26A7F704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254C5B0-02C9-3A4C-8089-BBDB49E7728B}"/>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45662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A7EFE-63F5-834F-BA84-D571D27ADD1C}"/>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397787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862-EBE4-E840-B25C-64AEE1E70EEA}"/>
              </a:ext>
            </a:extLst>
          </p:cNvPr>
          <p:cNvSpPr>
            <a:spLocks noGrp="1"/>
          </p:cNvSpPr>
          <p:nvPr>
            <p:ph type="title"/>
          </p:nvPr>
        </p:nvSpPr>
        <p:spPr>
          <a:xfrm>
            <a:off x="839788" y="987425"/>
            <a:ext cx="3932237" cy="110950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0142EDC-1DAA-3441-B3CD-AEF3235336FD}"/>
              </a:ext>
            </a:extLst>
          </p:cNvPr>
          <p:cNvSpPr>
            <a:spLocks noGrp="1"/>
          </p:cNvSpPr>
          <p:nvPr>
            <p:ph idx="1"/>
          </p:nvPr>
        </p:nvSpPr>
        <p:spPr>
          <a:xfrm>
            <a:off x="5183188" y="987426"/>
            <a:ext cx="6172200" cy="4718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EF2070-E595-E647-9DF3-4A0BA730BF83}"/>
              </a:ext>
            </a:extLst>
          </p:cNvPr>
          <p:cNvSpPr>
            <a:spLocks noGrp="1"/>
          </p:cNvSpPr>
          <p:nvPr>
            <p:ph type="body" sz="half" idx="2"/>
          </p:nvPr>
        </p:nvSpPr>
        <p:spPr>
          <a:xfrm>
            <a:off x="839788" y="2096927"/>
            <a:ext cx="3932237" cy="36093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FFF0C9D4-764F-F641-81CC-5877B1E6E766}"/>
              </a:ext>
            </a:extLst>
          </p:cNvPr>
          <p:cNvSpPr>
            <a:spLocks noGrp="1"/>
          </p:cNvSpPr>
          <p:nvPr>
            <p:ph type="sldNum" sz="quarter" idx="12"/>
          </p:nvPr>
        </p:nvSpPr>
        <p:spPr/>
        <p:txBody>
          <a:bodyPr/>
          <a:lstStyle/>
          <a:p>
            <a:fld id="{57E20B83-4C29-C04C-84A6-D48435383868}" type="slidenum">
              <a:rPr lang="en-US" smtClean="0"/>
              <a:t>‹#›</a:t>
            </a:fld>
            <a:endParaRPr lang="en-US"/>
          </a:p>
        </p:txBody>
      </p:sp>
    </p:spTree>
    <p:extLst>
      <p:ext uri="{BB962C8B-B14F-4D97-AF65-F5344CB8AC3E}">
        <p14:creationId xmlns:p14="http://schemas.microsoft.com/office/powerpoint/2010/main" val="295715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646A-A828-0442-8EAC-401F123CC1A9}"/>
              </a:ext>
            </a:extLst>
          </p:cNvPr>
          <p:cNvSpPr>
            <a:spLocks noGrp="1"/>
          </p:cNvSpPr>
          <p:nvPr>
            <p:ph type="title"/>
          </p:nvPr>
        </p:nvSpPr>
        <p:spPr>
          <a:xfrm>
            <a:off x="839788" y="856525"/>
            <a:ext cx="3932237" cy="1166149"/>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DDB2A0B-869E-504E-9F5E-20530A8D8D97}"/>
              </a:ext>
            </a:extLst>
          </p:cNvPr>
          <p:cNvSpPr>
            <a:spLocks noGrp="1"/>
          </p:cNvSpPr>
          <p:nvPr>
            <p:ph type="pic" idx="1"/>
          </p:nvPr>
        </p:nvSpPr>
        <p:spPr>
          <a:xfrm>
            <a:off x="5183188" y="9411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5C27AE5-3926-C541-9CDD-B84B6E0ED40E}"/>
              </a:ext>
            </a:extLst>
          </p:cNvPr>
          <p:cNvSpPr>
            <a:spLocks noGrp="1"/>
          </p:cNvSpPr>
          <p:nvPr>
            <p:ph type="body" sz="half" idx="2"/>
          </p:nvPr>
        </p:nvSpPr>
        <p:spPr>
          <a:xfrm>
            <a:off x="839788" y="202267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F8897B37-6221-6F47-BADC-E10AEFAF5D8F}"/>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117190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B6E9F-B563-5945-8277-754BE2147A2D}"/>
              </a:ext>
            </a:extLst>
          </p:cNvPr>
          <p:cNvSpPr>
            <a:spLocks noGrp="1"/>
          </p:cNvSpPr>
          <p:nvPr>
            <p:ph type="title"/>
          </p:nvPr>
        </p:nvSpPr>
        <p:spPr>
          <a:xfrm>
            <a:off x="838200" y="902825"/>
            <a:ext cx="10515600" cy="7878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FC06914-D62A-F841-A2CC-7593E5087CB4}"/>
              </a:ext>
            </a:extLst>
          </p:cNvPr>
          <p:cNvSpPr>
            <a:spLocks noGrp="1"/>
          </p:cNvSpPr>
          <p:nvPr>
            <p:ph type="body" idx="1"/>
          </p:nvPr>
        </p:nvSpPr>
        <p:spPr>
          <a:xfrm>
            <a:off x="838200" y="1825625"/>
            <a:ext cx="10515600" cy="39269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EB4315F-3D2E-114D-A40D-2509DA6F5A99}"/>
              </a:ext>
            </a:extLst>
          </p:cNvPr>
          <p:cNvSpPr>
            <a:spLocks noGrp="1"/>
          </p:cNvSpPr>
          <p:nvPr>
            <p:ph type="sldNum" sz="quarter" idx="4"/>
          </p:nvPr>
        </p:nvSpPr>
        <p:spPr>
          <a:xfrm>
            <a:off x="9293506" y="168377"/>
            <a:ext cx="2743200" cy="365125"/>
          </a:xfrm>
          <a:prstGeom prst="rect">
            <a:avLst/>
          </a:prstGeom>
        </p:spPr>
        <p:txBody>
          <a:bodyPr vert="horz" lIns="91440" tIns="45720" rIns="91440" bIns="45720" rtlCol="0" anchor="ctr"/>
          <a:lstStyle>
            <a:lvl1pPr algn="r">
              <a:defRPr sz="1400" b="1" i="0">
                <a:solidFill>
                  <a:schemeClr val="bg1"/>
                </a:solidFill>
                <a:latin typeface="VAG Rounded Std Thin" panose="020F0402020204020204" pitchFamily="34" charset="0"/>
              </a:defRPr>
            </a:lvl1pPr>
          </a:lstStyle>
          <a:p>
            <a:fld id="{57E20B83-4C29-C04C-84A6-D48435383868}" type="slidenum">
              <a:rPr lang="en-US" smtClean="0"/>
              <a:pPr/>
              <a:t>‹#›</a:t>
            </a:fld>
            <a:endParaRPr lang="en-US" dirty="0"/>
          </a:p>
        </p:txBody>
      </p:sp>
      <p:sp>
        <p:nvSpPr>
          <p:cNvPr id="7" name="Date Placeholder 3">
            <a:extLst>
              <a:ext uri="{FF2B5EF4-FFF2-40B4-BE49-F238E27FC236}">
                <a16:creationId xmlns:a16="http://schemas.microsoft.com/office/drawing/2014/main" id="{9F071EF1-8D90-8A4E-8DD6-09AB0F28B7E4}"/>
              </a:ext>
            </a:extLst>
          </p:cNvPr>
          <p:cNvSpPr txBox="1">
            <a:spLocks/>
          </p:cNvSpPr>
          <p:nvPr userDrawn="1"/>
        </p:nvSpPr>
        <p:spPr>
          <a:xfrm>
            <a:off x="246062" y="6229159"/>
            <a:ext cx="3208337"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genda-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0" dirty="0" err="1">
                <a:latin typeface="+mn-lt"/>
              </a:rPr>
              <a:t>www.worcschildrenfirst.org.uk</a:t>
            </a:r>
            <a:endParaRPr lang="en-US" sz="1600" b="1" i="0" dirty="0">
              <a:latin typeface="+mn-lt"/>
            </a:endParaRPr>
          </a:p>
        </p:txBody>
      </p:sp>
    </p:spTree>
    <p:extLst>
      <p:ext uri="{BB962C8B-B14F-4D97-AF65-F5344CB8AC3E}">
        <p14:creationId xmlns:p14="http://schemas.microsoft.com/office/powerpoint/2010/main" val="2187430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400" b="1" i="0" kern="1200" spc="200" baseline="0">
          <a:solidFill>
            <a:srgbClr val="E2267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orcestershire.gov.uk/download/downloads/id/12607/understanding_the_graduated_response.pdf" TargetMode="External"/><Relationship Id="rId2" Type="http://schemas.openxmlformats.org/officeDocument/2006/relationships/hyperlink" Target="http://www.worcestershire.gov.uk/download/downloads/id/11603/send_graduated_respons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abZ49B75ljg&amp;feature=youtu.be" TargetMode="External"/><Relationship Id="rId2" Type="http://schemas.openxmlformats.org/officeDocument/2006/relationships/hyperlink" Target="https://www.worcestershire.gov.uk/graduatedresponse" TargetMode="External"/><Relationship Id="rId1" Type="http://schemas.openxmlformats.org/officeDocument/2006/relationships/slideLayout" Target="../slideLayouts/slideLayout3.xml"/><Relationship Id="rId6" Type="http://schemas.openxmlformats.org/officeDocument/2006/relationships/hyperlink" Target="https://nasen.org.uk/resource/a-graduated-approach.html" TargetMode="External"/><Relationship Id="rId5" Type="http://schemas.openxmlformats.org/officeDocument/2006/relationships/hyperlink" Target="https://www.worcestershire.gov.uk/sendlocaloffer" TargetMode="External"/><Relationship Id="rId4" Type="http://schemas.openxmlformats.org/officeDocument/2006/relationships/hyperlink" Target="https://www.youtube.com/watch?v=hWA07q9INUo&amp;feature=youtu.b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legislation.gov.uk/uksi/2014/1530/contents/made" TargetMode="External"/><Relationship Id="rId2" Type="http://schemas.openxmlformats.org/officeDocument/2006/relationships/hyperlink" Target="https://www.legislation.gov.uk/ukpga/2014/6/part/3/enacted" TargetMode="External"/><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398815/SEND_Code_of_Practice_January_2015.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B3C72BB-F21C-411F-94E2-38B4CF12F247}"/>
              </a:ext>
            </a:extLst>
          </p:cNvPr>
          <p:cNvSpPr>
            <a:spLocks noGrp="1"/>
          </p:cNvSpPr>
          <p:nvPr>
            <p:ph type="title" idx="4294967295"/>
          </p:nvPr>
        </p:nvSpPr>
        <p:spPr>
          <a:xfrm>
            <a:off x="2568575" y="3857625"/>
            <a:ext cx="7386638" cy="11191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992283"/>
                </a:solidFill>
                <a:effectLst/>
                <a:uLnTx/>
                <a:uFillTx/>
                <a:latin typeface="+mn-lt"/>
                <a:ea typeface="+mn-ea"/>
                <a:cs typeface="+mn-cs"/>
              </a:rPr>
              <a:t>Overview and Introduction to SEN Statutory frameworks</a:t>
            </a:r>
            <a:endParaRPr kumimoji="0" lang="en-GB" sz="2400" b="0" i="0" u="none" strike="noStrike" kern="1200" cap="none" spc="0" normalizeH="0" baseline="0" noProof="0" dirty="0">
              <a:ln>
                <a:noFill/>
              </a:ln>
              <a:solidFill>
                <a:srgbClr val="992283"/>
              </a:solidFill>
              <a:effectLst/>
              <a:uLnTx/>
              <a:uFillTx/>
              <a:latin typeface="+mn-lt"/>
              <a:ea typeface="+mn-ea"/>
              <a:cs typeface="+mn-cs"/>
            </a:endParaRPr>
          </a:p>
        </p:txBody>
      </p:sp>
      <p:pic>
        <p:nvPicPr>
          <p:cNvPr id="5" name="Picture 4" descr="Worcestershire Children First Logo">
            <a:extLst>
              <a:ext uri="{FF2B5EF4-FFF2-40B4-BE49-F238E27FC236}">
                <a16:creationId xmlns:a16="http://schemas.microsoft.com/office/drawing/2014/main" id="{DEECD580-7C8D-4CC0-9693-B635CE6F72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6652" y="1226692"/>
            <a:ext cx="8911202" cy="2652581"/>
          </a:xfrm>
          <a:prstGeom prst="rect">
            <a:avLst/>
          </a:prstGeom>
        </p:spPr>
      </p:pic>
      <p:sp>
        <p:nvSpPr>
          <p:cNvPr id="2" name="Rectangle 1">
            <a:extLst>
              <a:ext uri="{FF2B5EF4-FFF2-40B4-BE49-F238E27FC236}">
                <a16:creationId xmlns:a16="http://schemas.microsoft.com/office/drawing/2014/main" id="{963343B5-4460-417A-87D6-987DAFE62AC6}"/>
              </a:ext>
            </a:extLst>
          </p:cNvPr>
          <p:cNvSpPr/>
          <p:nvPr/>
        </p:nvSpPr>
        <p:spPr>
          <a:xfrm>
            <a:off x="10562386" y="5502276"/>
            <a:ext cx="1319592" cy="369332"/>
          </a:xfrm>
          <a:prstGeom prst="rect">
            <a:avLst/>
          </a:prstGeom>
        </p:spPr>
        <p:txBody>
          <a:bodyPr wrap="none">
            <a:spAutoFit/>
          </a:bodyPr>
          <a:lstStyle/>
          <a:p>
            <a:pPr algn="r"/>
            <a:r>
              <a:rPr lang="en-GB" b="1" dirty="0">
                <a:solidFill>
                  <a:srgbClr val="992283"/>
                </a:solidFill>
              </a:rPr>
              <a:t>26/02/2020</a:t>
            </a:r>
          </a:p>
        </p:txBody>
      </p:sp>
    </p:spTree>
    <p:extLst>
      <p:ext uri="{BB962C8B-B14F-4D97-AF65-F5344CB8AC3E}">
        <p14:creationId xmlns:p14="http://schemas.microsoft.com/office/powerpoint/2010/main" val="2302759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C2CF-2B14-48D6-8B02-172DC22AC4DC}"/>
              </a:ext>
            </a:extLst>
          </p:cNvPr>
          <p:cNvSpPr>
            <a:spLocks noGrp="1"/>
          </p:cNvSpPr>
          <p:nvPr>
            <p:ph type="title"/>
          </p:nvPr>
        </p:nvSpPr>
        <p:spPr>
          <a:xfrm>
            <a:off x="561109" y="1251778"/>
            <a:ext cx="10515600" cy="1081381"/>
          </a:xfrm>
        </p:spPr>
        <p:txBody>
          <a:bodyPr>
            <a:normAutofit/>
          </a:bodyPr>
          <a:lstStyle/>
          <a:p>
            <a:r>
              <a:rPr lang="en-US" sz="3600" dirty="0">
                <a:solidFill>
                  <a:srgbClr val="992283"/>
                </a:solidFill>
              </a:rPr>
              <a:t>Health and social care </a:t>
            </a:r>
            <a:br>
              <a:rPr lang="en-US" sz="3600" dirty="0">
                <a:solidFill>
                  <a:srgbClr val="992283"/>
                </a:solidFill>
              </a:rPr>
            </a:br>
            <a:r>
              <a:rPr lang="en-US" sz="3600" dirty="0">
                <a:solidFill>
                  <a:srgbClr val="992283"/>
                </a:solidFill>
              </a:rPr>
              <a:t>(s.21 (5))</a:t>
            </a:r>
            <a:endParaRPr lang="en-GB" sz="3600" dirty="0">
              <a:solidFill>
                <a:srgbClr val="992283"/>
              </a:solidFill>
            </a:endParaRPr>
          </a:p>
        </p:txBody>
      </p:sp>
      <p:sp>
        <p:nvSpPr>
          <p:cNvPr id="3" name="Content Placeholder 2">
            <a:extLst>
              <a:ext uri="{FF2B5EF4-FFF2-40B4-BE49-F238E27FC236}">
                <a16:creationId xmlns:a16="http://schemas.microsoft.com/office/drawing/2014/main" id="{9C491822-7A7F-4F3B-9CD3-85B805FB18DC}"/>
              </a:ext>
            </a:extLst>
          </p:cNvPr>
          <p:cNvSpPr>
            <a:spLocks noGrp="1"/>
          </p:cNvSpPr>
          <p:nvPr>
            <p:ph idx="1"/>
          </p:nvPr>
        </p:nvSpPr>
        <p:spPr>
          <a:xfrm>
            <a:off x="561109" y="2601991"/>
            <a:ext cx="10515600" cy="4317023"/>
          </a:xfrm>
        </p:spPr>
        <p:txBody>
          <a:bodyPr>
            <a:normAutofit/>
          </a:bodyPr>
          <a:lstStyle/>
          <a:p>
            <a:pPr marL="0" indent="0">
              <a:lnSpc>
                <a:spcPct val="100000"/>
              </a:lnSpc>
              <a:buNone/>
              <a:defRPr/>
            </a:pPr>
            <a:r>
              <a:rPr lang="en-GB" altLang="en-US" sz="2600" dirty="0"/>
              <a:t>Must be treated as educational provision if:</a:t>
            </a:r>
          </a:p>
          <a:p>
            <a:pPr>
              <a:lnSpc>
                <a:spcPct val="100000"/>
              </a:lnSpc>
              <a:defRPr/>
            </a:pPr>
            <a:r>
              <a:rPr lang="en-GB" altLang="en-US" sz="2600" dirty="0"/>
              <a:t>Trains or educates.</a:t>
            </a:r>
          </a:p>
          <a:p>
            <a:pPr>
              <a:lnSpc>
                <a:spcPct val="100000"/>
              </a:lnSpc>
              <a:defRPr/>
            </a:pPr>
            <a:r>
              <a:rPr lang="en-GB" altLang="en-US" sz="2600" dirty="0"/>
              <a:t>Therapies including Speech and Language, </a:t>
            </a:r>
            <a:br>
              <a:rPr lang="en-GB" altLang="en-US" sz="2600" dirty="0"/>
            </a:br>
            <a:r>
              <a:rPr lang="en-GB" altLang="en-US" sz="2600" dirty="0"/>
              <a:t>Occupational Therapy and Physiotherapy. </a:t>
            </a:r>
          </a:p>
          <a:p>
            <a:pPr marL="0" indent="0">
              <a:buNone/>
            </a:pPr>
            <a:endParaRPr lang="en-GB" dirty="0">
              <a:solidFill>
                <a:srgbClr val="FF0000"/>
              </a:solidFill>
            </a:endParaRPr>
          </a:p>
        </p:txBody>
      </p:sp>
      <p:pic>
        <p:nvPicPr>
          <p:cNvPr id="5" name="Picture 4" descr="An image to show someone in Physiotherapy.">
            <a:extLst>
              <a:ext uri="{FF2B5EF4-FFF2-40B4-BE49-F238E27FC236}">
                <a16:creationId xmlns:a16="http://schemas.microsoft.com/office/drawing/2014/main" id="{BA26E128-1BE4-4937-8CFF-AF33D950CC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37068" y="1082714"/>
            <a:ext cx="4221533" cy="44750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7514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DF05-C804-42CF-BA08-B9E1761429D6}"/>
              </a:ext>
            </a:extLst>
          </p:cNvPr>
          <p:cNvSpPr>
            <a:spLocks noGrp="1"/>
          </p:cNvSpPr>
          <p:nvPr>
            <p:ph type="title"/>
          </p:nvPr>
        </p:nvSpPr>
        <p:spPr>
          <a:xfrm>
            <a:off x="609333" y="1401055"/>
            <a:ext cx="5652921" cy="644622"/>
          </a:xfrm>
        </p:spPr>
        <p:txBody>
          <a:bodyPr>
            <a:noAutofit/>
          </a:bodyPr>
          <a:lstStyle/>
          <a:p>
            <a:r>
              <a:rPr lang="en-US" sz="3600" dirty="0">
                <a:solidFill>
                  <a:srgbClr val="992283"/>
                </a:solidFill>
              </a:rPr>
              <a:t>Health, Social, </a:t>
            </a:r>
            <a:br>
              <a:rPr lang="en-US" sz="3600" dirty="0">
                <a:solidFill>
                  <a:srgbClr val="992283"/>
                </a:solidFill>
              </a:rPr>
            </a:br>
            <a:r>
              <a:rPr lang="en-US" sz="3600" dirty="0">
                <a:solidFill>
                  <a:srgbClr val="992283"/>
                </a:solidFill>
              </a:rPr>
              <a:t>Educational or otherwise</a:t>
            </a:r>
            <a:endParaRPr lang="en-GB" sz="3600" dirty="0">
              <a:solidFill>
                <a:srgbClr val="992283"/>
              </a:solidFill>
            </a:endParaRPr>
          </a:p>
        </p:txBody>
      </p:sp>
      <p:sp>
        <p:nvSpPr>
          <p:cNvPr id="3" name="Content Placeholder 2">
            <a:extLst>
              <a:ext uri="{FF2B5EF4-FFF2-40B4-BE49-F238E27FC236}">
                <a16:creationId xmlns:a16="http://schemas.microsoft.com/office/drawing/2014/main" id="{CE403340-7C3C-4463-B110-F5B948E86999}"/>
              </a:ext>
            </a:extLst>
          </p:cNvPr>
          <p:cNvSpPr>
            <a:spLocks noGrp="1"/>
          </p:cNvSpPr>
          <p:nvPr>
            <p:ph idx="1"/>
          </p:nvPr>
        </p:nvSpPr>
        <p:spPr>
          <a:xfrm>
            <a:off x="-374071" y="2622432"/>
            <a:ext cx="8118763" cy="4671497"/>
          </a:xfrm>
        </p:spPr>
        <p:txBody>
          <a:bodyPr>
            <a:normAutofit/>
          </a:bodyPr>
          <a:lstStyle/>
          <a:p>
            <a:pPr marL="914400" lvl="2" indent="0">
              <a:buNone/>
            </a:pPr>
            <a:r>
              <a:rPr lang="en-GB" altLang="en-US" sz="2600" dirty="0"/>
              <a:t>All that anyone can do when judging whether a “provision” is educational or “non educational” is recognise that there is an obvious spectrum from the clearly educational (in the ordinary “schools” sense of the word) at one end to the clearly medical at the other, take all the relevant facts into account, apply common sense and do one’s best.” </a:t>
            </a:r>
          </a:p>
          <a:p>
            <a:pPr marL="914400" lvl="2" indent="0">
              <a:buNone/>
            </a:pPr>
            <a:endParaRPr lang="en-GB" sz="600" dirty="0"/>
          </a:p>
        </p:txBody>
      </p:sp>
      <p:pic>
        <p:nvPicPr>
          <p:cNvPr id="5" name="Picture 4" descr="This is an image showing a child reading.">
            <a:extLst>
              <a:ext uri="{FF2B5EF4-FFF2-40B4-BE49-F238E27FC236}">
                <a16:creationId xmlns:a16="http://schemas.microsoft.com/office/drawing/2014/main" id="{50B2C55F-718A-40D9-BB75-6413B813F9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7582" y="1085184"/>
            <a:ext cx="2967375" cy="44843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962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F587-EF70-43D5-BDAF-2730FD411572}"/>
              </a:ext>
            </a:extLst>
          </p:cNvPr>
          <p:cNvSpPr>
            <a:spLocks noGrp="1"/>
          </p:cNvSpPr>
          <p:nvPr>
            <p:ph type="title"/>
          </p:nvPr>
        </p:nvSpPr>
        <p:spPr>
          <a:xfrm>
            <a:off x="547255" y="861263"/>
            <a:ext cx="10515600" cy="787863"/>
          </a:xfrm>
        </p:spPr>
        <p:txBody>
          <a:bodyPr>
            <a:normAutofit/>
          </a:bodyPr>
          <a:lstStyle/>
          <a:p>
            <a:r>
              <a:rPr lang="en-GB" sz="3600" dirty="0">
                <a:solidFill>
                  <a:srgbClr val="992283"/>
                </a:solidFill>
              </a:rPr>
              <a:t>What is not SEN</a:t>
            </a:r>
          </a:p>
        </p:txBody>
      </p:sp>
      <p:sp>
        <p:nvSpPr>
          <p:cNvPr id="3" name="Content Placeholder 2">
            <a:extLst>
              <a:ext uri="{FF2B5EF4-FFF2-40B4-BE49-F238E27FC236}">
                <a16:creationId xmlns:a16="http://schemas.microsoft.com/office/drawing/2014/main" id="{94609867-EAAF-4BF9-92F2-15D11E48CFB3}"/>
              </a:ext>
            </a:extLst>
          </p:cNvPr>
          <p:cNvSpPr>
            <a:spLocks noGrp="1"/>
          </p:cNvSpPr>
          <p:nvPr>
            <p:ph idx="1"/>
          </p:nvPr>
        </p:nvSpPr>
        <p:spPr>
          <a:xfrm>
            <a:off x="547255" y="1770206"/>
            <a:ext cx="10716490" cy="3854739"/>
          </a:xfrm>
        </p:spPr>
        <p:txBody>
          <a:bodyPr numCol="1">
            <a:normAutofit fontScale="25000" lnSpcReduction="20000"/>
          </a:bodyPr>
          <a:lstStyle/>
          <a:p>
            <a:pPr lvl="0">
              <a:spcBef>
                <a:spcPts val="600"/>
              </a:spcBef>
              <a:spcAft>
                <a:spcPts val="1200"/>
              </a:spcAft>
            </a:pPr>
            <a:r>
              <a:rPr lang="en-US" sz="9600" dirty="0"/>
              <a:t>English as an additional language.</a:t>
            </a:r>
          </a:p>
          <a:p>
            <a:pPr lvl="0">
              <a:spcBef>
                <a:spcPts val="600"/>
              </a:spcBef>
              <a:spcAft>
                <a:spcPts val="1200"/>
              </a:spcAft>
            </a:pPr>
            <a:r>
              <a:rPr lang="en-US" sz="9600" dirty="0"/>
              <a:t>Transport.</a:t>
            </a:r>
          </a:p>
          <a:p>
            <a:pPr lvl="0">
              <a:spcBef>
                <a:spcPts val="600"/>
              </a:spcBef>
              <a:spcAft>
                <a:spcPts val="1200"/>
              </a:spcAft>
            </a:pPr>
            <a:r>
              <a:rPr lang="en-US" sz="9600" dirty="0"/>
              <a:t>School refusal - refusal to attend school is not normally an SEN because it is not a need calling for special educational provision because the underlying problem should be addressed by CAMHS. </a:t>
            </a:r>
          </a:p>
          <a:p>
            <a:pPr lvl="0">
              <a:spcBef>
                <a:spcPts val="600"/>
              </a:spcBef>
              <a:spcAft>
                <a:spcPts val="1200"/>
              </a:spcAft>
            </a:pPr>
            <a:r>
              <a:rPr lang="en-US" sz="9600" dirty="0" err="1"/>
              <a:t>Behaviour</a:t>
            </a:r>
            <a:r>
              <a:rPr lang="en-US" sz="9600" dirty="0"/>
              <a:t> (BSD) - </a:t>
            </a:r>
            <a:r>
              <a:rPr lang="en-GB" sz="9600" dirty="0"/>
              <a:t>Persistent disruptive or withdrawn behaviours do not necessarily mean that a child or young person has SEN. Where there are concerns, there should be an assessment to determine whether there are any causal factors such as undiagnosed learning difficulties, difficulties with communication or mental health issues. If it is thought housing, family or other domestic circumstances may be contributing to the presenting behaviour a multi-agency approach, supported by the use of approaches such as the Early Help Assessment, may be appropriate.</a:t>
            </a:r>
            <a:endParaRPr lang="en-US" sz="9600" dirty="0"/>
          </a:p>
          <a:p>
            <a:endParaRPr lang="en-GB" dirty="0"/>
          </a:p>
        </p:txBody>
      </p:sp>
    </p:spTree>
    <p:extLst>
      <p:ext uri="{BB962C8B-B14F-4D97-AF65-F5344CB8AC3E}">
        <p14:creationId xmlns:p14="http://schemas.microsoft.com/office/powerpoint/2010/main" val="1005382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2319-6BE5-4222-8D12-3259BE03B0B0}"/>
              </a:ext>
            </a:extLst>
          </p:cNvPr>
          <p:cNvSpPr>
            <a:spLocks noGrp="1"/>
          </p:cNvSpPr>
          <p:nvPr>
            <p:ph type="title"/>
          </p:nvPr>
        </p:nvSpPr>
        <p:spPr>
          <a:xfrm>
            <a:off x="561109" y="829495"/>
            <a:ext cx="10515600" cy="787863"/>
          </a:xfrm>
        </p:spPr>
        <p:txBody>
          <a:bodyPr>
            <a:normAutofit/>
          </a:bodyPr>
          <a:lstStyle/>
          <a:p>
            <a:r>
              <a:rPr lang="en-GB" altLang="en-US" sz="3600" dirty="0">
                <a:solidFill>
                  <a:srgbClr val="800080"/>
                </a:solidFill>
              </a:rPr>
              <a:t>Graduated Approach </a:t>
            </a:r>
            <a:endParaRPr lang="en-GB" sz="3600" dirty="0"/>
          </a:p>
        </p:txBody>
      </p:sp>
      <p:sp>
        <p:nvSpPr>
          <p:cNvPr id="3" name="Content Placeholder 2">
            <a:extLst>
              <a:ext uri="{FF2B5EF4-FFF2-40B4-BE49-F238E27FC236}">
                <a16:creationId xmlns:a16="http://schemas.microsoft.com/office/drawing/2014/main" id="{5B86DB74-ECAA-46C4-ACD4-93F53421D39E}"/>
              </a:ext>
            </a:extLst>
          </p:cNvPr>
          <p:cNvSpPr>
            <a:spLocks noGrp="1"/>
          </p:cNvSpPr>
          <p:nvPr>
            <p:ph idx="1"/>
          </p:nvPr>
        </p:nvSpPr>
        <p:spPr>
          <a:xfrm>
            <a:off x="561109" y="1530606"/>
            <a:ext cx="10515600" cy="4365526"/>
          </a:xfrm>
        </p:spPr>
        <p:txBody>
          <a:bodyPr>
            <a:normAutofit fontScale="92500" lnSpcReduction="10000"/>
          </a:bodyPr>
          <a:lstStyle/>
          <a:p>
            <a:pPr lvl="0">
              <a:lnSpc>
                <a:spcPct val="100000"/>
              </a:lnSpc>
              <a:spcAft>
                <a:spcPts val="600"/>
              </a:spcAft>
            </a:pPr>
            <a:r>
              <a:rPr lang="en-US" sz="2600" dirty="0"/>
              <a:t>A model of action and intervention in early education settings, schools and colleges to help children and young people who have special educational needs. </a:t>
            </a:r>
          </a:p>
          <a:p>
            <a:pPr lvl="0">
              <a:lnSpc>
                <a:spcPct val="100000"/>
              </a:lnSpc>
              <a:spcAft>
                <a:spcPts val="600"/>
              </a:spcAft>
            </a:pPr>
            <a:r>
              <a:rPr lang="en-US" sz="2600" dirty="0"/>
              <a:t>The approach recognises that there is a continuum of special educational needs and that, where necessary, increasing specialist expertise should be brought to bear on the difficulties that a child or young person may be experiencing.</a:t>
            </a:r>
          </a:p>
          <a:p>
            <a:pPr lvl="0">
              <a:lnSpc>
                <a:spcPct val="100000"/>
              </a:lnSpc>
              <a:spcAft>
                <a:spcPts val="600"/>
              </a:spcAft>
            </a:pPr>
            <a:r>
              <a:rPr lang="en-US" sz="2600" dirty="0"/>
              <a:t>The EHC needs assessment should not normally be the first step in the process, rather it should follow on from planning already undertaken.</a:t>
            </a:r>
          </a:p>
          <a:p>
            <a:pPr lvl="0">
              <a:lnSpc>
                <a:spcPct val="100000"/>
              </a:lnSpc>
              <a:spcAft>
                <a:spcPts val="600"/>
              </a:spcAft>
            </a:pPr>
            <a:r>
              <a:rPr lang="en-US" sz="2600" dirty="0"/>
              <a:t>See the </a:t>
            </a:r>
            <a:r>
              <a:rPr lang="en-US" sz="2600" dirty="0">
                <a:solidFill>
                  <a:srgbClr val="0070C0"/>
                </a:solidFill>
                <a:hlinkClick r:id="rId2">
                  <a:extLst>
                    <a:ext uri="{A12FA001-AC4F-418D-AE19-62706E023703}">
                      <ahyp:hlinkClr xmlns:ahyp="http://schemas.microsoft.com/office/drawing/2018/hyperlinkcolor" val="tx"/>
                    </a:ext>
                  </a:extLst>
                </a:hlinkClick>
              </a:rPr>
              <a:t>graduated response document </a:t>
            </a:r>
            <a:r>
              <a:rPr lang="en-US" sz="2600" dirty="0"/>
              <a:t>for more information.</a:t>
            </a:r>
          </a:p>
          <a:p>
            <a:pPr lvl="0">
              <a:lnSpc>
                <a:spcPct val="100000"/>
              </a:lnSpc>
              <a:spcAft>
                <a:spcPts val="600"/>
              </a:spcAft>
            </a:pPr>
            <a:r>
              <a:rPr lang="en-GB" sz="2600" dirty="0"/>
              <a:t>For more information for parents see page 7 onwards of </a:t>
            </a:r>
            <a:r>
              <a:rPr lang="en-GB" sz="2600" dirty="0">
                <a:solidFill>
                  <a:srgbClr val="0070C0"/>
                </a:solidFill>
                <a:hlinkClick r:id="rId3">
                  <a:extLst>
                    <a:ext uri="{A12FA001-AC4F-418D-AE19-62706E023703}">
                      <ahyp:hlinkClr xmlns:ahyp="http://schemas.microsoft.com/office/drawing/2018/hyperlinkcolor" val="tx"/>
                    </a:ext>
                  </a:extLst>
                </a:hlinkClick>
              </a:rPr>
              <a:t>Understanding the Graduated Response</a:t>
            </a:r>
            <a:endParaRPr lang="en-GB" sz="2600" dirty="0">
              <a:solidFill>
                <a:srgbClr val="0070C0"/>
              </a:solidFill>
            </a:endParaRPr>
          </a:p>
        </p:txBody>
      </p:sp>
    </p:spTree>
    <p:extLst>
      <p:ext uri="{BB962C8B-B14F-4D97-AF65-F5344CB8AC3E}">
        <p14:creationId xmlns:p14="http://schemas.microsoft.com/office/powerpoint/2010/main" val="45780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36FC-C3F8-40B2-9355-00E929C5BB4D}"/>
              </a:ext>
            </a:extLst>
          </p:cNvPr>
          <p:cNvSpPr>
            <a:spLocks noGrp="1"/>
          </p:cNvSpPr>
          <p:nvPr>
            <p:ph type="title"/>
          </p:nvPr>
        </p:nvSpPr>
        <p:spPr>
          <a:xfrm>
            <a:off x="394855" y="778134"/>
            <a:ext cx="10515600" cy="787863"/>
          </a:xfrm>
        </p:spPr>
        <p:txBody>
          <a:bodyPr>
            <a:normAutofit/>
          </a:bodyPr>
          <a:lstStyle/>
          <a:p>
            <a:r>
              <a:rPr lang="en-GB" altLang="en-US" sz="3600" dirty="0">
                <a:solidFill>
                  <a:srgbClr val="800080"/>
                </a:solidFill>
              </a:rPr>
              <a:t>Graduated Approach (Continued) </a:t>
            </a:r>
            <a:endParaRPr lang="en-GB" sz="3600" dirty="0"/>
          </a:p>
        </p:txBody>
      </p:sp>
      <p:graphicFrame>
        <p:nvGraphicFramePr>
          <p:cNvPr id="6" name="Diagram 5" descr="This diagram shows the Graduated Approach order.">
            <a:extLst>
              <a:ext uri="{FF2B5EF4-FFF2-40B4-BE49-F238E27FC236}">
                <a16:creationId xmlns:a16="http://schemas.microsoft.com/office/drawing/2014/main" id="{7504C0BE-62D1-4CFA-82FB-1618158F35B2}"/>
              </a:ext>
            </a:extLst>
          </p:cNvPr>
          <p:cNvGraphicFramePr/>
          <p:nvPr>
            <p:extLst>
              <p:ext uri="{D42A27DB-BD31-4B8C-83A1-F6EECF244321}">
                <p14:modId xmlns:p14="http://schemas.microsoft.com/office/powerpoint/2010/main" val="3180235260"/>
              </p:ext>
            </p:extLst>
          </p:nvPr>
        </p:nvGraphicFramePr>
        <p:xfrm>
          <a:off x="2862349" y="1565997"/>
          <a:ext cx="679704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42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DEFA-7686-4EFC-B7DB-278262A5C4A4}"/>
              </a:ext>
            </a:extLst>
          </p:cNvPr>
          <p:cNvSpPr>
            <a:spLocks noGrp="1"/>
          </p:cNvSpPr>
          <p:nvPr>
            <p:ph type="title"/>
          </p:nvPr>
        </p:nvSpPr>
        <p:spPr>
          <a:xfrm>
            <a:off x="375403" y="966404"/>
            <a:ext cx="10515600" cy="787863"/>
          </a:xfrm>
        </p:spPr>
        <p:txBody>
          <a:bodyPr>
            <a:normAutofit/>
          </a:bodyPr>
          <a:lstStyle/>
          <a:p>
            <a:r>
              <a:rPr lang="en-GB" altLang="en-US" sz="3600" dirty="0">
                <a:solidFill>
                  <a:srgbClr val="800080"/>
                </a:solidFill>
              </a:rPr>
              <a:t>Expected progress</a:t>
            </a:r>
            <a:endParaRPr lang="en-GB" sz="3600" dirty="0"/>
          </a:p>
        </p:txBody>
      </p:sp>
      <p:sp>
        <p:nvSpPr>
          <p:cNvPr id="3" name="Content Placeholder 2">
            <a:extLst>
              <a:ext uri="{FF2B5EF4-FFF2-40B4-BE49-F238E27FC236}">
                <a16:creationId xmlns:a16="http://schemas.microsoft.com/office/drawing/2014/main" id="{2B48EA4C-1690-4E71-878D-71B6C6FAE60F}"/>
              </a:ext>
            </a:extLst>
          </p:cNvPr>
          <p:cNvSpPr>
            <a:spLocks noGrp="1"/>
          </p:cNvSpPr>
          <p:nvPr>
            <p:ph idx="1"/>
          </p:nvPr>
        </p:nvSpPr>
        <p:spPr>
          <a:xfrm>
            <a:off x="375403" y="1964603"/>
            <a:ext cx="5872998" cy="3926993"/>
          </a:xfrm>
        </p:spPr>
        <p:txBody>
          <a:bodyPr>
            <a:normAutofit/>
          </a:bodyPr>
          <a:lstStyle/>
          <a:p>
            <a:pPr lvl="0">
              <a:lnSpc>
                <a:spcPct val="100000"/>
              </a:lnSpc>
              <a:spcAft>
                <a:spcPts val="600"/>
              </a:spcAft>
            </a:pPr>
            <a:r>
              <a:rPr lang="en-US" sz="2600" dirty="0"/>
              <a:t>Is significantly slower than that of their peers starting from the same baseline; </a:t>
            </a:r>
          </a:p>
          <a:p>
            <a:pPr lvl="0">
              <a:lnSpc>
                <a:spcPct val="100000"/>
              </a:lnSpc>
              <a:spcAft>
                <a:spcPts val="600"/>
              </a:spcAft>
            </a:pPr>
            <a:r>
              <a:rPr lang="en-US" sz="2600" dirty="0"/>
              <a:t>Fails to match or better the child’s previous rate of progress; </a:t>
            </a:r>
          </a:p>
          <a:p>
            <a:pPr lvl="0">
              <a:lnSpc>
                <a:spcPct val="100000"/>
              </a:lnSpc>
              <a:spcAft>
                <a:spcPts val="600"/>
              </a:spcAft>
            </a:pPr>
            <a:r>
              <a:rPr lang="en-US" sz="2600" dirty="0"/>
              <a:t>Fails to close the attainment gap between the child and their peers; </a:t>
            </a:r>
          </a:p>
          <a:p>
            <a:pPr lvl="0">
              <a:lnSpc>
                <a:spcPct val="100000"/>
              </a:lnSpc>
              <a:spcAft>
                <a:spcPts val="600"/>
              </a:spcAft>
            </a:pPr>
            <a:r>
              <a:rPr lang="en-US" sz="2600" dirty="0"/>
              <a:t>Widens the attainment gap. </a:t>
            </a:r>
          </a:p>
        </p:txBody>
      </p:sp>
      <p:pic>
        <p:nvPicPr>
          <p:cNvPr id="7" name="Picture 6" descr="This image shows a graph to represent progress.">
            <a:extLst>
              <a:ext uri="{FF2B5EF4-FFF2-40B4-BE49-F238E27FC236}">
                <a16:creationId xmlns:a16="http://schemas.microsoft.com/office/drawing/2014/main" id="{92E085F7-6158-44D9-9B53-4574C66420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74866" y="1347213"/>
            <a:ext cx="5080696" cy="40804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1702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731C-0D46-4E57-8402-5651D6FA4FF7}"/>
              </a:ext>
            </a:extLst>
          </p:cNvPr>
          <p:cNvSpPr>
            <a:spLocks noGrp="1"/>
          </p:cNvSpPr>
          <p:nvPr>
            <p:ph type="title"/>
          </p:nvPr>
        </p:nvSpPr>
        <p:spPr>
          <a:xfrm>
            <a:off x="471055" y="1318461"/>
            <a:ext cx="10515600" cy="591867"/>
          </a:xfrm>
        </p:spPr>
        <p:txBody>
          <a:bodyPr>
            <a:noAutofit/>
          </a:bodyPr>
          <a:lstStyle/>
          <a:p>
            <a:r>
              <a:rPr lang="en-GB" altLang="en-US" sz="3600" dirty="0">
                <a:solidFill>
                  <a:srgbClr val="992283"/>
                </a:solidFill>
              </a:rPr>
              <a:t>SEN support and pupils and </a:t>
            </a:r>
            <a:br>
              <a:rPr lang="en-GB" altLang="en-US" sz="3600" dirty="0">
                <a:solidFill>
                  <a:srgbClr val="992283"/>
                </a:solidFill>
              </a:rPr>
            </a:br>
            <a:r>
              <a:rPr lang="en-GB" altLang="en-US" sz="3600" dirty="0">
                <a:solidFill>
                  <a:srgbClr val="992283"/>
                </a:solidFill>
              </a:rPr>
              <a:t>students with additional needs </a:t>
            </a:r>
            <a:endParaRPr lang="en-GB" sz="3600" dirty="0">
              <a:solidFill>
                <a:srgbClr val="992283"/>
              </a:solidFill>
            </a:endParaRPr>
          </a:p>
        </p:txBody>
      </p:sp>
      <p:sp>
        <p:nvSpPr>
          <p:cNvPr id="3" name="Content Placeholder 2">
            <a:extLst>
              <a:ext uri="{FF2B5EF4-FFF2-40B4-BE49-F238E27FC236}">
                <a16:creationId xmlns:a16="http://schemas.microsoft.com/office/drawing/2014/main" id="{35B92511-F107-4605-8E0C-3E1C9831DA72}"/>
              </a:ext>
            </a:extLst>
          </p:cNvPr>
          <p:cNvSpPr>
            <a:spLocks noGrp="1"/>
          </p:cNvSpPr>
          <p:nvPr>
            <p:ph idx="1"/>
          </p:nvPr>
        </p:nvSpPr>
        <p:spPr>
          <a:xfrm>
            <a:off x="471055" y="2334559"/>
            <a:ext cx="7543800" cy="4257926"/>
          </a:xfrm>
        </p:spPr>
        <p:txBody>
          <a:bodyPr>
            <a:normAutofit/>
          </a:bodyPr>
          <a:lstStyle/>
          <a:p>
            <a:pPr>
              <a:lnSpc>
                <a:spcPct val="100000"/>
              </a:lnSpc>
              <a:spcAft>
                <a:spcPts val="600"/>
              </a:spcAft>
            </a:pPr>
            <a:r>
              <a:rPr lang="en-US" sz="2600" dirty="0"/>
              <a:t>SEN Support </a:t>
            </a:r>
            <a:br>
              <a:rPr lang="en-US" sz="2600" dirty="0"/>
            </a:br>
            <a:r>
              <a:rPr lang="en-US" sz="2600" dirty="0"/>
              <a:t>(formerly school action and school action plus).</a:t>
            </a:r>
          </a:p>
          <a:p>
            <a:pPr>
              <a:lnSpc>
                <a:spcPct val="100000"/>
              </a:lnSpc>
              <a:spcAft>
                <a:spcPts val="600"/>
              </a:spcAft>
            </a:pPr>
            <a:r>
              <a:rPr lang="en-US" sz="2600" dirty="0"/>
              <a:t>Where a pupil is identified as having SEN, schools should take action to remove barriers to learning and put effective special educational provision in place.</a:t>
            </a:r>
          </a:p>
          <a:p>
            <a:pPr>
              <a:lnSpc>
                <a:spcPct val="100000"/>
              </a:lnSpc>
              <a:spcAft>
                <a:spcPts val="600"/>
              </a:spcAft>
            </a:pPr>
            <a:r>
              <a:rPr lang="en-US" sz="2600" dirty="0"/>
              <a:t>Medical needs without SEN – Statutory guidance Supporting pupils with medical conditions at school. </a:t>
            </a:r>
          </a:p>
          <a:p>
            <a:endParaRPr lang="en-GB" dirty="0"/>
          </a:p>
        </p:txBody>
      </p:sp>
      <p:pic>
        <p:nvPicPr>
          <p:cNvPr id="4" name="Picture 3" descr="This image shows a teacher and a pupil in a classroom.">
            <a:extLst>
              <a:ext uri="{FF2B5EF4-FFF2-40B4-BE49-F238E27FC236}">
                <a16:creationId xmlns:a16="http://schemas.microsoft.com/office/drawing/2014/main" id="{1A440BB7-54C3-4792-B80D-15810D894D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6292" y="1023471"/>
            <a:ext cx="3059961" cy="45893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21061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C43F-58E9-4171-B26F-9BD2D42E85DD}"/>
              </a:ext>
            </a:extLst>
          </p:cNvPr>
          <p:cNvSpPr>
            <a:spLocks noGrp="1"/>
          </p:cNvSpPr>
          <p:nvPr>
            <p:ph type="title"/>
          </p:nvPr>
        </p:nvSpPr>
        <p:spPr>
          <a:xfrm>
            <a:off x="671946" y="1133657"/>
            <a:ext cx="10515600" cy="787863"/>
          </a:xfrm>
        </p:spPr>
        <p:txBody>
          <a:bodyPr>
            <a:normAutofit/>
          </a:bodyPr>
          <a:lstStyle/>
          <a:p>
            <a:r>
              <a:rPr lang="en-GB" altLang="en-US" sz="3600" dirty="0">
                <a:solidFill>
                  <a:srgbClr val="800080"/>
                </a:solidFill>
              </a:rPr>
              <a:t>Getting an EHC plan key phases</a:t>
            </a:r>
            <a:endParaRPr lang="en-GB" sz="3600" dirty="0"/>
          </a:p>
        </p:txBody>
      </p:sp>
      <p:sp>
        <p:nvSpPr>
          <p:cNvPr id="3" name="Content Placeholder 2">
            <a:extLst>
              <a:ext uri="{FF2B5EF4-FFF2-40B4-BE49-F238E27FC236}">
                <a16:creationId xmlns:a16="http://schemas.microsoft.com/office/drawing/2014/main" id="{46B70F64-0A66-4BC5-A649-67C038BA23D1}"/>
              </a:ext>
            </a:extLst>
          </p:cNvPr>
          <p:cNvSpPr>
            <a:spLocks noGrp="1"/>
          </p:cNvSpPr>
          <p:nvPr>
            <p:ph idx="1"/>
          </p:nvPr>
        </p:nvSpPr>
        <p:spPr>
          <a:xfrm>
            <a:off x="671946" y="2073919"/>
            <a:ext cx="10515600" cy="4407729"/>
          </a:xfrm>
        </p:spPr>
        <p:txBody>
          <a:bodyPr>
            <a:normAutofit/>
          </a:bodyPr>
          <a:lstStyle/>
          <a:p>
            <a:pPr marL="432000" indent="-396000">
              <a:lnSpc>
                <a:spcPct val="150000"/>
              </a:lnSpc>
              <a:spcBef>
                <a:spcPts val="0"/>
              </a:spcBef>
              <a:spcAft>
                <a:spcPts val="300"/>
              </a:spcAft>
              <a:buClr>
                <a:schemeClr val="tx1"/>
              </a:buClr>
              <a:buFont typeface="+mj-lt"/>
              <a:buAutoNum type="arabicPeriod"/>
              <a:defRPr/>
            </a:pPr>
            <a:r>
              <a:rPr lang="en-GB" altLang="en-US" sz="2600" dirty="0"/>
              <a:t>Request for Education, Health and Care assessment.</a:t>
            </a:r>
          </a:p>
          <a:p>
            <a:pPr marL="432000" indent="-396000">
              <a:lnSpc>
                <a:spcPct val="150000"/>
              </a:lnSpc>
              <a:spcBef>
                <a:spcPts val="0"/>
              </a:spcBef>
              <a:spcAft>
                <a:spcPts val="300"/>
              </a:spcAft>
              <a:buClr>
                <a:schemeClr val="tx1"/>
              </a:buClr>
              <a:buFont typeface="+mj-lt"/>
              <a:buAutoNum type="arabicPeriod"/>
              <a:defRPr/>
            </a:pPr>
            <a:r>
              <a:rPr lang="en-GB" altLang="en-US" sz="2600" dirty="0"/>
              <a:t>The EHC needs assessment.</a:t>
            </a:r>
          </a:p>
          <a:p>
            <a:pPr marL="432000" indent="-396000">
              <a:lnSpc>
                <a:spcPct val="150000"/>
              </a:lnSpc>
              <a:spcBef>
                <a:spcPts val="0"/>
              </a:spcBef>
              <a:spcAft>
                <a:spcPts val="300"/>
              </a:spcAft>
              <a:buClr>
                <a:schemeClr val="tx1"/>
              </a:buClr>
              <a:buFont typeface="+mj-lt"/>
              <a:buAutoNum type="arabicPeriod"/>
              <a:defRPr/>
            </a:pPr>
            <a:r>
              <a:rPr lang="en-GB" altLang="en-US" sz="2600" dirty="0"/>
              <a:t>Issuing of a draft plan or decision not issue a plan.</a:t>
            </a:r>
          </a:p>
          <a:p>
            <a:pPr marL="432000" indent="-396000">
              <a:lnSpc>
                <a:spcPct val="150000"/>
              </a:lnSpc>
              <a:spcBef>
                <a:spcPts val="0"/>
              </a:spcBef>
              <a:spcAft>
                <a:spcPts val="300"/>
              </a:spcAft>
              <a:buClr>
                <a:schemeClr val="tx1"/>
              </a:buClr>
              <a:buFont typeface="+mj-lt"/>
              <a:buAutoNum type="arabicPeriod"/>
              <a:defRPr/>
            </a:pPr>
            <a:r>
              <a:rPr lang="en-GB" altLang="en-US" sz="2600" dirty="0"/>
              <a:t>Consultation.</a:t>
            </a:r>
          </a:p>
          <a:p>
            <a:pPr marL="432000" indent="-396000">
              <a:lnSpc>
                <a:spcPct val="150000"/>
              </a:lnSpc>
              <a:spcBef>
                <a:spcPts val="0"/>
              </a:spcBef>
              <a:spcAft>
                <a:spcPts val="300"/>
              </a:spcAft>
              <a:buClr>
                <a:schemeClr val="tx1"/>
              </a:buClr>
              <a:buFont typeface="+mj-lt"/>
              <a:buAutoNum type="arabicPeriod"/>
              <a:defRPr/>
            </a:pPr>
            <a:r>
              <a:rPr lang="en-GB" altLang="en-US" sz="2600" dirty="0"/>
              <a:t>Issuing of a final plan.</a:t>
            </a:r>
          </a:p>
          <a:p>
            <a:pPr marL="914400" lvl="2" indent="0">
              <a:buNone/>
            </a:pPr>
            <a:endParaRPr lang="en-GB" dirty="0"/>
          </a:p>
          <a:p>
            <a:endParaRPr lang="en-GB" dirty="0"/>
          </a:p>
        </p:txBody>
      </p:sp>
    </p:spTree>
    <p:extLst>
      <p:ext uri="{BB962C8B-B14F-4D97-AF65-F5344CB8AC3E}">
        <p14:creationId xmlns:p14="http://schemas.microsoft.com/office/powerpoint/2010/main" val="2860312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B2BA-A73B-4683-A4E8-1EBC2E41A405}"/>
              </a:ext>
            </a:extLst>
          </p:cNvPr>
          <p:cNvSpPr>
            <a:spLocks noGrp="1"/>
          </p:cNvSpPr>
          <p:nvPr>
            <p:ph type="title"/>
          </p:nvPr>
        </p:nvSpPr>
        <p:spPr/>
        <p:txBody>
          <a:bodyPr>
            <a:normAutofit/>
          </a:bodyPr>
          <a:lstStyle/>
          <a:p>
            <a:r>
              <a:rPr lang="en-GB" altLang="en-US" sz="3600" dirty="0">
                <a:solidFill>
                  <a:srgbClr val="992283"/>
                </a:solidFill>
              </a:rPr>
              <a:t>Time frames</a:t>
            </a:r>
          </a:p>
        </p:txBody>
      </p:sp>
      <p:sp>
        <p:nvSpPr>
          <p:cNvPr id="3" name="Content Placeholder 2">
            <a:extLst>
              <a:ext uri="{FF2B5EF4-FFF2-40B4-BE49-F238E27FC236}">
                <a16:creationId xmlns:a16="http://schemas.microsoft.com/office/drawing/2014/main" id="{F05E87CA-0C4D-4552-8463-C17083D3DD57}"/>
              </a:ext>
            </a:extLst>
          </p:cNvPr>
          <p:cNvSpPr>
            <a:spLocks noGrp="1"/>
          </p:cNvSpPr>
          <p:nvPr>
            <p:ph sz="half" idx="1"/>
          </p:nvPr>
        </p:nvSpPr>
        <p:spPr>
          <a:xfrm>
            <a:off x="838200" y="1690689"/>
            <a:ext cx="10134600" cy="4405312"/>
          </a:xfrm>
        </p:spPr>
        <p:txBody>
          <a:bodyPr>
            <a:normAutofit/>
          </a:bodyPr>
          <a:lstStyle/>
          <a:p>
            <a:pPr>
              <a:spcAft>
                <a:spcPts val="600"/>
              </a:spcAft>
            </a:pPr>
            <a:r>
              <a:rPr lang="en-GB" altLang="en-US" sz="2600" dirty="0"/>
              <a:t>0- 6 weeks – Decision to conduct Education, Health and Care Assessment or not.</a:t>
            </a:r>
          </a:p>
          <a:p>
            <a:pPr>
              <a:spcAft>
                <a:spcPts val="600"/>
              </a:spcAft>
            </a:pPr>
            <a:r>
              <a:rPr lang="en-GB" altLang="en-US" sz="2600" dirty="0"/>
              <a:t>6-16 weeks – Conduct and complete Education, Health and Care Assessment.</a:t>
            </a:r>
          </a:p>
          <a:p>
            <a:pPr>
              <a:spcAft>
                <a:spcPts val="600"/>
              </a:spcAft>
            </a:pPr>
            <a:r>
              <a:rPr lang="en-GB" altLang="en-US" sz="2600" dirty="0"/>
              <a:t>6 weeks – Professionals to provide written reports (referred to advices).  </a:t>
            </a:r>
          </a:p>
          <a:p>
            <a:pPr>
              <a:spcAft>
                <a:spcPts val="600"/>
              </a:spcAft>
            </a:pPr>
            <a:r>
              <a:rPr lang="en-GB" altLang="en-US" sz="2600" dirty="0"/>
              <a:t>Within 16 weeks – Issue draft plan to parents and provide them 15 days to make representations. </a:t>
            </a:r>
          </a:p>
          <a:p>
            <a:pPr>
              <a:spcAft>
                <a:spcPts val="600"/>
              </a:spcAft>
            </a:pPr>
            <a:r>
              <a:rPr lang="en-GB" altLang="en-US" sz="2600" dirty="0"/>
              <a:t>16-20 weeks – Issue final plan.</a:t>
            </a:r>
          </a:p>
          <a:p>
            <a:pPr marL="0" indent="0">
              <a:buClr>
                <a:srgbClr val="5CAD2E"/>
              </a:buClr>
              <a:buNone/>
              <a:defRPr/>
            </a:pPr>
            <a:endParaRPr lang="en-GB" altLang="en-US" sz="1900" b="1" dirty="0">
              <a:solidFill>
                <a:srgbClr val="5CAD2E"/>
              </a:solidFill>
            </a:endParaRPr>
          </a:p>
        </p:txBody>
      </p:sp>
    </p:spTree>
    <p:extLst>
      <p:ext uri="{BB962C8B-B14F-4D97-AF65-F5344CB8AC3E}">
        <p14:creationId xmlns:p14="http://schemas.microsoft.com/office/powerpoint/2010/main" val="1191608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3B87-07D8-4372-91A7-A0F4489E474F}"/>
              </a:ext>
            </a:extLst>
          </p:cNvPr>
          <p:cNvSpPr>
            <a:spLocks noGrp="1"/>
          </p:cNvSpPr>
          <p:nvPr>
            <p:ph type="title"/>
          </p:nvPr>
        </p:nvSpPr>
        <p:spPr>
          <a:xfrm>
            <a:off x="561109" y="1195757"/>
            <a:ext cx="10515600" cy="787863"/>
          </a:xfrm>
        </p:spPr>
        <p:txBody>
          <a:bodyPr>
            <a:normAutofit/>
          </a:bodyPr>
          <a:lstStyle/>
          <a:p>
            <a:r>
              <a:rPr lang="en-GB" sz="3600" dirty="0">
                <a:solidFill>
                  <a:srgbClr val="992283"/>
                </a:solidFill>
              </a:rPr>
              <a:t>Request for assessment </a:t>
            </a:r>
          </a:p>
        </p:txBody>
      </p:sp>
      <p:sp>
        <p:nvSpPr>
          <p:cNvPr id="3" name="Content Placeholder 2">
            <a:extLst>
              <a:ext uri="{FF2B5EF4-FFF2-40B4-BE49-F238E27FC236}">
                <a16:creationId xmlns:a16="http://schemas.microsoft.com/office/drawing/2014/main" id="{76E2A206-FDB8-4B5F-9F40-7D1B3F8C0DF3}"/>
              </a:ext>
            </a:extLst>
          </p:cNvPr>
          <p:cNvSpPr>
            <a:spLocks noGrp="1"/>
          </p:cNvSpPr>
          <p:nvPr>
            <p:ph idx="1"/>
          </p:nvPr>
        </p:nvSpPr>
        <p:spPr>
          <a:xfrm>
            <a:off x="561110" y="2233002"/>
            <a:ext cx="9272438" cy="4331773"/>
          </a:xfrm>
        </p:spPr>
        <p:txBody>
          <a:bodyPr>
            <a:normAutofit/>
          </a:bodyPr>
          <a:lstStyle/>
          <a:p>
            <a:pPr>
              <a:lnSpc>
                <a:spcPct val="100000"/>
              </a:lnSpc>
              <a:buClr>
                <a:schemeClr val="tx1"/>
              </a:buClr>
              <a:defRPr/>
            </a:pPr>
            <a:r>
              <a:rPr lang="en-GB" altLang="en-US" sz="2600" dirty="0"/>
              <a:t>Request usually made by school or parent (see para 9.8-9.9) and LA has 6 weeks to make decision to assess or not.</a:t>
            </a:r>
          </a:p>
          <a:p>
            <a:pPr>
              <a:lnSpc>
                <a:spcPct val="100000"/>
              </a:lnSpc>
              <a:buClr>
                <a:schemeClr val="tx1"/>
              </a:buClr>
              <a:defRPr/>
            </a:pPr>
            <a:r>
              <a:rPr lang="en-GB" altLang="en-US" sz="2600" dirty="0"/>
              <a:t>A local authority </a:t>
            </a:r>
            <a:r>
              <a:rPr lang="en-GB" altLang="en-US" sz="2600" dirty="0">
                <a:solidFill>
                  <a:srgbClr val="992283"/>
                </a:solidFill>
              </a:rPr>
              <a:t>must</a:t>
            </a:r>
            <a:r>
              <a:rPr lang="en-GB" altLang="en-US" sz="2600" dirty="0"/>
              <a:t> conduct an assessment of education, health and care needs when it considers that the child or young person has or </a:t>
            </a:r>
            <a:r>
              <a:rPr lang="en-GB" altLang="en-US" sz="2600" dirty="0">
                <a:solidFill>
                  <a:srgbClr val="992283"/>
                </a:solidFill>
              </a:rPr>
              <a:t>may</a:t>
            </a:r>
            <a:r>
              <a:rPr lang="en-GB" altLang="en-US" sz="2600" dirty="0"/>
              <a:t> have special educational needs, and  it </a:t>
            </a:r>
            <a:r>
              <a:rPr lang="en-GB" altLang="en-US" sz="2600" dirty="0">
                <a:solidFill>
                  <a:srgbClr val="992283"/>
                </a:solidFill>
              </a:rPr>
              <a:t>may</a:t>
            </a:r>
            <a:r>
              <a:rPr lang="en-GB" altLang="en-US" sz="2600" dirty="0"/>
              <a:t> be necessary for special educational provision to be made for the child or young person in accordance with an EHC plan. (S.36 (8))</a:t>
            </a:r>
          </a:p>
          <a:p>
            <a:pPr marL="0" lvl="0" indent="0">
              <a:buNone/>
            </a:pPr>
            <a:endParaRPr lang="en-GB" b="1" dirty="0">
              <a:solidFill>
                <a:srgbClr val="FF0000"/>
              </a:solidFill>
            </a:endParaRPr>
          </a:p>
        </p:txBody>
      </p:sp>
    </p:spTree>
    <p:extLst>
      <p:ext uri="{BB962C8B-B14F-4D97-AF65-F5344CB8AC3E}">
        <p14:creationId xmlns:p14="http://schemas.microsoft.com/office/powerpoint/2010/main" val="95655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C6AEA0-7249-4D0B-934A-A36AF7A611DD}"/>
              </a:ext>
            </a:extLst>
          </p:cNvPr>
          <p:cNvSpPr>
            <a:spLocks noGrp="1"/>
          </p:cNvSpPr>
          <p:nvPr>
            <p:ph type="title"/>
          </p:nvPr>
        </p:nvSpPr>
        <p:spPr>
          <a:xfrm>
            <a:off x="422564" y="1179916"/>
            <a:ext cx="10515600" cy="787863"/>
          </a:xfrm>
        </p:spPr>
        <p:txBody>
          <a:bodyPr>
            <a:normAutofit/>
          </a:bodyPr>
          <a:lstStyle/>
          <a:p>
            <a:r>
              <a:rPr lang="en-GB" sz="3600" dirty="0">
                <a:solidFill>
                  <a:srgbClr val="992283"/>
                </a:solidFill>
              </a:rPr>
              <a:t>Introduction</a:t>
            </a:r>
          </a:p>
        </p:txBody>
      </p:sp>
      <p:sp>
        <p:nvSpPr>
          <p:cNvPr id="5" name="Content Placeholder 2">
            <a:extLst>
              <a:ext uri="{FF2B5EF4-FFF2-40B4-BE49-F238E27FC236}">
                <a16:creationId xmlns:a16="http://schemas.microsoft.com/office/drawing/2014/main" id="{6118061F-1408-410C-A4D2-B0CB425316FB}"/>
              </a:ext>
            </a:extLst>
          </p:cNvPr>
          <p:cNvSpPr>
            <a:spLocks noGrp="1"/>
          </p:cNvSpPr>
          <p:nvPr>
            <p:ph idx="1"/>
          </p:nvPr>
        </p:nvSpPr>
        <p:spPr>
          <a:xfrm>
            <a:off x="422565" y="2140016"/>
            <a:ext cx="9459990" cy="3926993"/>
          </a:xfrm>
        </p:spPr>
        <p:txBody>
          <a:bodyPr>
            <a:normAutofit/>
          </a:bodyPr>
          <a:lstStyle/>
          <a:p>
            <a:r>
              <a:rPr lang="en-GB" sz="2600" dirty="0"/>
              <a:t>The aim of this document is to provide professionals with a clear understanding of the legislation and process for SEND Support and EHC Needs Assessment. </a:t>
            </a:r>
          </a:p>
          <a:p>
            <a:r>
              <a:rPr lang="en-GB" sz="2600" dirty="0"/>
              <a:t>Professionals will then understand their responsibility for SEND within these processes.</a:t>
            </a:r>
          </a:p>
          <a:p>
            <a:r>
              <a:rPr lang="en-GB" sz="2600" dirty="0"/>
              <a:t>The target audience for this document is NHS and Council staff within SEND.</a:t>
            </a:r>
          </a:p>
        </p:txBody>
      </p:sp>
    </p:spTree>
    <p:extLst>
      <p:ext uri="{BB962C8B-B14F-4D97-AF65-F5344CB8AC3E}">
        <p14:creationId xmlns:p14="http://schemas.microsoft.com/office/powerpoint/2010/main" val="90606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89B50F-032E-4AD3-AF8E-05F1F0434739}"/>
              </a:ext>
            </a:extLst>
          </p:cNvPr>
          <p:cNvSpPr>
            <a:spLocks noGrp="1"/>
          </p:cNvSpPr>
          <p:nvPr>
            <p:ph type="title"/>
          </p:nvPr>
        </p:nvSpPr>
        <p:spPr>
          <a:xfrm>
            <a:off x="475710" y="1104954"/>
            <a:ext cx="10515600" cy="787863"/>
          </a:xfrm>
        </p:spPr>
        <p:txBody>
          <a:bodyPr>
            <a:normAutofit/>
          </a:bodyPr>
          <a:lstStyle/>
          <a:p>
            <a:r>
              <a:rPr lang="en-GB" sz="3600" dirty="0">
                <a:solidFill>
                  <a:srgbClr val="992283"/>
                </a:solidFill>
              </a:rPr>
              <a:t>Request for assessment (Continued) </a:t>
            </a:r>
          </a:p>
        </p:txBody>
      </p:sp>
      <p:sp>
        <p:nvSpPr>
          <p:cNvPr id="4" name="Rectangle 3">
            <a:extLst>
              <a:ext uri="{FF2B5EF4-FFF2-40B4-BE49-F238E27FC236}">
                <a16:creationId xmlns:a16="http://schemas.microsoft.com/office/drawing/2014/main" id="{D63B08B9-B0DF-425A-9433-9820E302A683}"/>
              </a:ext>
            </a:extLst>
          </p:cNvPr>
          <p:cNvSpPr/>
          <p:nvPr/>
        </p:nvSpPr>
        <p:spPr>
          <a:xfrm>
            <a:off x="475710" y="2065905"/>
            <a:ext cx="6061364" cy="3293209"/>
          </a:xfrm>
          <a:prstGeom prst="rect">
            <a:avLst/>
          </a:prstGeom>
        </p:spPr>
        <p:txBody>
          <a:bodyPr wrap="square">
            <a:spAutoFit/>
          </a:bodyPr>
          <a:lstStyle/>
          <a:p>
            <a:pPr marL="285750" indent="-285750">
              <a:buClr>
                <a:schemeClr val="tx1"/>
              </a:buClr>
              <a:buFont typeface="Arial" panose="020B0604020202020204" pitchFamily="34" charset="0"/>
              <a:buChar char="•"/>
              <a:defRPr/>
            </a:pPr>
            <a:r>
              <a:rPr lang="en-GB" altLang="en-US" sz="2600" dirty="0"/>
              <a:t>LA should consider whether there is evidence that despite the early years provider, school or post-16 institution having taken </a:t>
            </a:r>
            <a:r>
              <a:rPr lang="en-GB" altLang="en-US" sz="2600" dirty="0">
                <a:solidFill>
                  <a:srgbClr val="992283"/>
                </a:solidFill>
              </a:rPr>
              <a:t>relevant and purposeful </a:t>
            </a:r>
            <a:r>
              <a:rPr lang="en-GB" altLang="en-US" sz="2600" dirty="0"/>
              <a:t>action to </a:t>
            </a:r>
            <a:r>
              <a:rPr lang="en-GB" altLang="en-US" sz="2600" dirty="0">
                <a:solidFill>
                  <a:srgbClr val="992283"/>
                </a:solidFill>
              </a:rPr>
              <a:t>identify</a:t>
            </a:r>
            <a:r>
              <a:rPr lang="en-GB" altLang="en-US" sz="2600" dirty="0"/>
              <a:t>, </a:t>
            </a:r>
            <a:r>
              <a:rPr lang="en-GB" altLang="en-US" sz="2600" dirty="0">
                <a:solidFill>
                  <a:srgbClr val="992283"/>
                </a:solidFill>
              </a:rPr>
              <a:t>assess</a:t>
            </a:r>
            <a:r>
              <a:rPr lang="en-GB" altLang="en-US" sz="2600" dirty="0"/>
              <a:t> and </a:t>
            </a:r>
            <a:r>
              <a:rPr lang="en-GB" altLang="en-US" sz="2600" dirty="0">
                <a:solidFill>
                  <a:srgbClr val="992283"/>
                </a:solidFill>
              </a:rPr>
              <a:t>meet</a:t>
            </a:r>
            <a:r>
              <a:rPr lang="en-GB" altLang="en-US" sz="2600" dirty="0"/>
              <a:t> the special educational needs of the child or young person, the child or young person has not made </a:t>
            </a:r>
            <a:r>
              <a:rPr lang="en-GB" altLang="en-US" sz="2600" dirty="0">
                <a:solidFill>
                  <a:srgbClr val="992283"/>
                </a:solidFill>
              </a:rPr>
              <a:t>expected progress.</a:t>
            </a:r>
          </a:p>
        </p:txBody>
      </p:sp>
      <p:pic>
        <p:nvPicPr>
          <p:cNvPr id="7" name="Picture 6" descr="This image shows someone filling out an assessment.">
            <a:extLst>
              <a:ext uri="{FF2B5EF4-FFF2-40B4-BE49-F238E27FC236}">
                <a16:creationId xmlns:a16="http://schemas.microsoft.com/office/drawing/2014/main" id="{1B352F24-C41B-4EEE-A7A2-5C85915E20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62932" y="2148734"/>
            <a:ext cx="4283219" cy="31784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41595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7C95-A5DF-4434-8433-41D8305DEA4E}"/>
              </a:ext>
            </a:extLst>
          </p:cNvPr>
          <p:cNvSpPr>
            <a:spLocks noGrp="1"/>
          </p:cNvSpPr>
          <p:nvPr>
            <p:ph type="title"/>
          </p:nvPr>
        </p:nvSpPr>
        <p:spPr>
          <a:xfrm>
            <a:off x="464127" y="819990"/>
            <a:ext cx="10515600" cy="787863"/>
          </a:xfrm>
        </p:spPr>
        <p:txBody>
          <a:bodyPr>
            <a:normAutofit/>
          </a:bodyPr>
          <a:lstStyle/>
          <a:p>
            <a:r>
              <a:rPr lang="en-GB" altLang="en-US" sz="3600" dirty="0">
                <a:solidFill>
                  <a:srgbClr val="992283"/>
                </a:solidFill>
              </a:rPr>
              <a:t>Post Request </a:t>
            </a:r>
            <a:endParaRPr lang="en-GB" sz="3600" dirty="0">
              <a:solidFill>
                <a:srgbClr val="992283"/>
              </a:solidFill>
            </a:endParaRPr>
          </a:p>
        </p:txBody>
      </p:sp>
      <p:sp>
        <p:nvSpPr>
          <p:cNvPr id="3" name="Content Placeholder 2">
            <a:extLst>
              <a:ext uri="{FF2B5EF4-FFF2-40B4-BE49-F238E27FC236}">
                <a16:creationId xmlns:a16="http://schemas.microsoft.com/office/drawing/2014/main" id="{426830BB-6CAC-491A-B9D5-235F9822B0DF}"/>
              </a:ext>
            </a:extLst>
          </p:cNvPr>
          <p:cNvSpPr>
            <a:spLocks noGrp="1"/>
          </p:cNvSpPr>
          <p:nvPr>
            <p:ph idx="1"/>
          </p:nvPr>
        </p:nvSpPr>
        <p:spPr>
          <a:xfrm>
            <a:off x="464128" y="1647238"/>
            <a:ext cx="5396346" cy="4219437"/>
          </a:xfrm>
        </p:spPr>
        <p:txBody>
          <a:bodyPr>
            <a:normAutofit lnSpcReduction="10000"/>
          </a:bodyPr>
          <a:lstStyle/>
          <a:p>
            <a:pPr lvl="0">
              <a:lnSpc>
                <a:spcPct val="100000"/>
              </a:lnSpc>
              <a:spcAft>
                <a:spcPts val="600"/>
              </a:spcAft>
            </a:pPr>
            <a:r>
              <a:rPr lang="en-US" sz="2600" dirty="0"/>
              <a:t>Issue “no letter” within 6 weeks of request being received. Letter must include right to appeal mediation and information about independent advice (SENDIASS).</a:t>
            </a:r>
          </a:p>
          <a:p>
            <a:pPr lvl="0">
              <a:lnSpc>
                <a:spcPct val="100000"/>
              </a:lnSpc>
              <a:spcAft>
                <a:spcPts val="600"/>
              </a:spcAft>
            </a:pPr>
            <a:r>
              <a:rPr lang="en-US" sz="2600" dirty="0"/>
              <a:t>Start the assessment and request advice as part of an Education, Health and Care Assessment. </a:t>
            </a:r>
          </a:p>
          <a:p>
            <a:pPr lvl="0">
              <a:lnSpc>
                <a:spcPct val="100000"/>
              </a:lnSpc>
              <a:spcAft>
                <a:spcPts val="600"/>
              </a:spcAft>
            </a:pPr>
            <a:r>
              <a:rPr lang="en-US" sz="2600" dirty="0"/>
              <a:t>An EHC needs assessment will not always lead to an EHC plan.</a:t>
            </a:r>
          </a:p>
          <a:p>
            <a:pPr lvl="0"/>
            <a:endParaRPr lang="en-US" dirty="0"/>
          </a:p>
          <a:p>
            <a:pPr lvl="0"/>
            <a:endParaRPr lang="en-US" dirty="0"/>
          </a:p>
        </p:txBody>
      </p:sp>
      <p:pic>
        <p:nvPicPr>
          <p:cNvPr id="5" name="Picture 4" descr="An image showing letters spelling out the word assess.">
            <a:extLst>
              <a:ext uri="{FF2B5EF4-FFF2-40B4-BE49-F238E27FC236}">
                <a16:creationId xmlns:a16="http://schemas.microsoft.com/office/drawing/2014/main" id="{8F27857E-189F-490C-9105-08095FACE4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31528" y="1965847"/>
            <a:ext cx="5249299" cy="3208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02959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B2BA-A73B-4683-A4E8-1EBC2E41A405}"/>
              </a:ext>
            </a:extLst>
          </p:cNvPr>
          <p:cNvSpPr>
            <a:spLocks noGrp="1"/>
          </p:cNvSpPr>
          <p:nvPr>
            <p:ph type="title"/>
          </p:nvPr>
        </p:nvSpPr>
        <p:spPr>
          <a:xfrm>
            <a:off x="471055" y="851629"/>
            <a:ext cx="10515600" cy="787863"/>
          </a:xfrm>
        </p:spPr>
        <p:txBody>
          <a:bodyPr>
            <a:normAutofit/>
          </a:bodyPr>
          <a:lstStyle/>
          <a:p>
            <a:r>
              <a:rPr lang="en-GB" altLang="en-US" sz="3600" dirty="0">
                <a:solidFill>
                  <a:srgbClr val="800080"/>
                </a:solidFill>
              </a:rPr>
              <a:t>The EHC needs assessment (Reg 6)</a:t>
            </a:r>
            <a:endParaRPr lang="en-GB" sz="3600" dirty="0"/>
          </a:p>
        </p:txBody>
      </p:sp>
      <p:sp>
        <p:nvSpPr>
          <p:cNvPr id="3" name="Content Placeholder 2">
            <a:extLst>
              <a:ext uri="{FF2B5EF4-FFF2-40B4-BE49-F238E27FC236}">
                <a16:creationId xmlns:a16="http://schemas.microsoft.com/office/drawing/2014/main" id="{F05E87CA-0C4D-4552-8463-C17083D3DD57}"/>
              </a:ext>
            </a:extLst>
          </p:cNvPr>
          <p:cNvSpPr>
            <a:spLocks noGrp="1"/>
          </p:cNvSpPr>
          <p:nvPr>
            <p:ph sz="half" idx="1"/>
          </p:nvPr>
        </p:nvSpPr>
        <p:spPr>
          <a:xfrm>
            <a:off x="471055" y="1644148"/>
            <a:ext cx="6096000" cy="4424603"/>
          </a:xfrm>
        </p:spPr>
        <p:txBody>
          <a:bodyPr>
            <a:normAutofit fontScale="32500" lnSpcReduction="20000"/>
          </a:bodyPr>
          <a:lstStyle/>
          <a:p>
            <a:pPr>
              <a:lnSpc>
                <a:spcPct val="120000"/>
              </a:lnSpc>
              <a:buClr>
                <a:schemeClr val="tx1"/>
              </a:buClr>
              <a:defRPr/>
            </a:pPr>
            <a:r>
              <a:rPr lang="en-US" altLang="en-US" sz="7400" dirty="0"/>
              <a:t>Advice and information from the child, parents or young person;</a:t>
            </a:r>
          </a:p>
          <a:p>
            <a:pPr>
              <a:lnSpc>
                <a:spcPct val="120000"/>
              </a:lnSpc>
              <a:buClr>
                <a:schemeClr val="tx1"/>
              </a:buClr>
              <a:defRPr/>
            </a:pPr>
            <a:r>
              <a:rPr lang="en-US" altLang="en-US" sz="7400" dirty="0"/>
              <a:t>Educational advice and information.</a:t>
            </a:r>
          </a:p>
          <a:p>
            <a:pPr>
              <a:lnSpc>
                <a:spcPct val="120000"/>
              </a:lnSpc>
              <a:buClr>
                <a:schemeClr val="tx1"/>
              </a:buClr>
              <a:defRPr/>
            </a:pPr>
            <a:r>
              <a:rPr lang="en-US" altLang="en-US" sz="7400" dirty="0"/>
              <a:t>Advice from specialist VI/HI teacher.</a:t>
            </a:r>
          </a:p>
          <a:p>
            <a:pPr>
              <a:lnSpc>
                <a:spcPct val="120000"/>
              </a:lnSpc>
              <a:buClr>
                <a:schemeClr val="tx1"/>
              </a:buClr>
              <a:defRPr/>
            </a:pPr>
            <a:r>
              <a:rPr lang="en-US" altLang="en-US" sz="7400" dirty="0"/>
              <a:t>Medical advice and information from health care professionals with a role in relation to the child’s or young person’s health.</a:t>
            </a:r>
          </a:p>
          <a:p>
            <a:pPr>
              <a:lnSpc>
                <a:spcPct val="120000"/>
              </a:lnSpc>
              <a:buClr>
                <a:schemeClr val="tx1"/>
              </a:buClr>
              <a:defRPr/>
            </a:pPr>
            <a:r>
              <a:rPr lang="en-US" altLang="en-US" sz="7400" dirty="0"/>
              <a:t>Educational Psychologist.</a:t>
            </a:r>
          </a:p>
          <a:p>
            <a:pPr>
              <a:lnSpc>
                <a:spcPct val="120000"/>
              </a:lnSpc>
              <a:buClr>
                <a:schemeClr val="tx1"/>
              </a:buClr>
              <a:defRPr/>
            </a:pPr>
            <a:r>
              <a:rPr lang="en-US" altLang="en-US" sz="7400" dirty="0"/>
              <a:t>Social Care Advice.</a:t>
            </a:r>
          </a:p>
          <a:p>
            <a:pPr marL="0" indent="0">
              <a:buClr>
                <a:srgbClr val="5CAD2E"/>
              </a:buClr>
              <a:buNone/>
              <a:defRPr/>
            </a:pPr>
            <a:endParaRPr lang="en-GB" altLang="en-US" sz="1900" b="1" dirty="0">
              <a:solidFill>
                <a:srgbClr val="5CAD2E"/>
              </a:solidFill>
            </a:endParaRPr>
          </a:p>
        </p:txBody>
      </p:sp>
      <p:pic>
        <p:nvPicPr>
          <p:cNvPr id="5" name="Picture 4" descr="This image shows a health care professional giving advice.">
            <a:extLst>
              <a:ext uri="{FF2B5EF4-FFF2-40B4-BE49-F238E27FC236}">
                <a16:creationId xmlns:a16="http://schemas.microsoft.com/office/drawing/2014/main" id="{5E21EE25-44AE-4C23-8AAA-3941D88EB6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67644" y="1842655"/>
            <a:ext cx="4884031" cy="3769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11315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E9599C-E513-46F0-9CC0-917F4E92305C}"/>
              </a:ext>
            </a:extLst>
          </p:cNvPr>
          <p:cNvSpPr>
            <a:spLocks noGrp="1"/>
          </p:cNvSpPr>
          <p:nvPr>
            <p:ph type="title"/>
          </p:nvPr>
        </p:nvSpPr>
        <p:spPr>
          <a:xfrm>
            <a:off x="471055" y="851629"/>
            <a:ext cx="10515600" cy="787863"/>
          </a:xfrm>
        </p:spPr>
        <p:txBody>
          <a:bodyPr>
            <a:normAutofit/>
          </a:bodyPr>
          <a:lstStyle/>
          <a:p>
            <a:r>
              <a:rPr lang="en-GB" altLang="en-US" sz="3600" dirty="0">
                <a:solidFill>
                  <a:srgbClr val="800080"/>
                </a:solidFill>
              </a:rPr>
              <a:t>The EHC needs assessment (Reg 6) (Continued)</a:t>
            </a:r>
            <a:endParaRPr lang="en-GB" sz="3600" dirty="0"/>
          </a:p>
        </p:txBody>
      </p:sp>
      <p:sp>
        <p:nvSpPr>
          <p:cNvPr id="5" name="Rectangle 4">
            <a:extLst>
              <a:ext uri="{FF2B5EF4-FFF2-40B4-BE49-F238E27FC236}">
                <a16:creationId xmlns:a16="http://schemas.microsoft.com/office/drawing/2014/main" id="{DB3A6305-C33E-4CE9-94FE-5C24A9AC317A}"/>
              </a:ext>
            </a:extLst>
          </p:cNvPr>
          <p:cNvSpPr/>
          <p:nvPr/>
        </p:nvSpPr>
        <p:spPr>
          <a:xfrm>
            <a:off x="471055" y="1705017"/>
            <a:ext cx="11055927" cy="3985706"/>
          </a:xfrm>
          <a:prstGeom prst="rect">
            <a:avLst/>
          </a:prstGeom>
        </p:spPr>
        <p:txBody>
          <a:bodyPr wrap="square">
            <a:spAutoFit/>
          </a:bodyPr>
          <a:lstStyle/>
          <a:p>
            <a:pPr marL="285750" indent="-285750">
              <a:spcAft>
                <a:spcPts val="1800"/>
              </a:spcAft>
              <a:buClr>
                <a:schemeClr val="tx1"/>
              </a:buClr>
              <a:buFont typeface="Arial" panose="020B0604020202020204" pitchFamily="34" charset="0"/>
              <a:buChar char="•"/>
              <a:defRPr/>
            </a:pPr>
            <a:r>
              <a:rPr lang="en-US" altLang="en-US" sz="2600" dirty="0"/>
              <a:t>From Year 9 onwards, advice and information related to provision to assist the child or young person in preparation for adulthood and independent living.</a:t>
            </a:r>
          </a:p>
          <a:p>
            <a:pPr marL="285750" indent="-285750">
              <a:spcAft>
                <a:spcPts val="1800"/>
              </a:spcAft>
              <a:buClr>
                <a:schemeClr val="tx1"/>
              </a:buClr>
              <a:buFont typeface="Arial" panose="020B0604020202020204" pitchFamily="34" charset="0"/>
              <a:buChar char="•"/>
              <a:defRPr/>
            </a:pPr>
            <a:r>
              <a:rPr lang="en-US" altLang="en-US" sz="2600" dirty="0"/>
              <a:t>Advice and information from any person requested by the child’s parent or young person, where the local authority considers it reasonable to do so.</a:t>
            </a:r>
          </a:p>
          <a:p>
            <a:pPr marL="285750" indent="-285750">
              <a:spcAft>
                <a:spcPts val="1800"/>
              </a:spcAft>
              <a:buClr>
                <a:schemeClr val="tx1"/>
              </a:buClr>
              <a:buFont typeface="Arial" panose="020B0604020202020204" pitchFamily="34" charset="0"/>
              <a:buChar char="•"/>
              <a:defRPr/>
            </a:pPr>
            <a:r>
              <a:rPr lang="en-US" altLang="en-US" sz="2600" dirty="0"/>
              <a:t>Advice from a youth offending team, where the child or young person is detained in a Young Offender Institution. </a:t>
            </a:r>
          </a:p>
          <a:p>
            <a:pPr marL="285750" indent="-285750">
              <a:spcAft>
                <a:spcPts val="1800"/>
              </a:spcAft>
              <a:buClr>
                <a:schemeClr val="tx1"/>
              </a:buClr>
              <a:buFont typeface="Arial" panose="020B0604020202020204" pitchFamily="34" charset="0"/>
              <a:buChar char="•"/>
              <a:defRPr/>
            </a:pPr>
            <a:r>
              <a:rPr lang="en-US" altLang="en-US" sz="2600" dirty="0"/>
              <a:t>Any other advice and information which the local authority considers appropriate for a satisfactory assessment.</a:t>
            </a:r>
          </a:p>
        </p:txBody>
      </p:sp>
    </p:spTree>
    <p:extLst>
      <p:ext uri="{BB962C8B-B14F-4D97-AF65-F5344CB8AC3E}">
        <p14:creationId xmlns:p14="http://schemas.microsoft.com/office/powerpoint/2010/main" val="209806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B2BA-A73B-4683-A4E8-1EBC2E41A405}"/>
              </a:ext>
            </a:extLst>
          </p:cNvPr>
          <p:cNvSpPr>
            <a:spLocks noGrp="1"/>
          </p:cNvSpPr>
          <p:nvPr>
            <p:ph type="title"/>
          </p:nvPr>
        </p:nvSpPr>
        <p:spPr>
          <a:xfrm>
            <a:off x="465222" y="791260"/>
            <a:ext cx="10515600" cy="787863"/>
          </a:xfrm>
        </p:spPr>
        <p:txBody>
          <a:bodyPr>
            <a:normAutofit/>
          </a:bodyPr>
          <a:lstStyle/>
          <a:p>
            <a:r>
              <a:rPr lang="en-GB" altLang="en-US" sz="3600" dirty="0">
                <a:solidFill>
                  <a:srgbClr val="800080"/>
                </a:solidFill>
              </a:rPr>
              <a:t>The Draft EHC Plan</a:t>
            </a:r>
            <a:endParaRPr lang="en-GB" sz="3600" dirty="0"/>
          </a:p>
        </p:txBody>
      </p:sp>
      <p:sp>
        <p:nvSpPr>
          <p:cNvPr id="3" name="Content Placeholder 2">
            <a:extLst>
              <a:ext uri="{FF2B5EF4-FFF2-40B4-BE49-F238E27FC236}">
                <a16:creationId xmlns:a16="http://schemas.microsoft.com/office/drawing/2014/main" id="{F05E87CA-0C4D-4552-8463-C17083D3DD57}"/>
              </a:ext>
            </a:extLst>
          </p:cNvPr>
          <p:cNvSpPr>
            <a:spLocks noGrp="1"/>
          </p:cNvSpPr>
          <p:nvPr>
            <p:ph sz="half" idx="1"/>
          </p:nvPr>
        </p:nvSpPr>
        <p:spPr>
          <a:xfrm>
            <a:off x="465222" y="1661428"/>
            <a:ext cx="10327469" cy="4405312"/>
          </a:xfrm>
        </p:spPr>
        <p:txBody>
          <a:bodyPr>
            <a:normAutofit/>
          </a:bodyPr>
          <a:lstStyle/>
          <a:p>
            <a:pPr>
              <a:lnSpc>
                <a:spcPct val="100000"/>
              </a:lnSpc>
              <a:spcAft>
                <a:spcPts val="600"/>
              </a:spcAft>
              <a:buClr>
                <a:schemeClr val="tx1"/>
              </a:buClr>
              <a:defRPr/>
            </a:pPr>
            <a:r>
              <a:rPr lang="en-GB" altLang="en-US" sz="2600" dirty="0"/>
              <a:t>LA must make its </a:t>
            </a:r>
            <a:r>
              <a:rPr lang="en-GB" altLang="en-US" sz="2600" dirty="0">
                <a:solidFill>
                  <a:srgbClr val="992283"/>
                </a:solidFill>
              </a:rPr>
              <a:t>officers available for a meeting </a:t>
            </a:r>
            <a:r>
              <a:rPr lang="en-GB" altLang="en-US" sz="2600" dirty="0"/>
              <a:t>with the child’s parent or the young person on request if they wish to discuss the content of the draft EHC plan.</a:t>
            </a:r>
          </a:p>
          <a:p>
            <a:pPr>
              <a:lnSpc>
                <a:spcPct val="100000"/>
              </a:lnSpc>
              <a:spcAft>
                <a:spcPts val="600"/>
              </a:spcAft>
              <a:buClr>
                <a:schemeClr val="tx1"/>
              </a:buClr>
              <a:defRPr/>
            </a:pPr>
            <a:r>
              <a:rPr lang="en-GB" altLang="en-US" sz="2600" dirty="0"/>
              <a:t>The local authority must notify the child’s parent or the young person that during this period they can </a:t>
            </a:r>
            <a:r>
              <a:rPr lang="en-GB" altLang="en-US" sz="2600" dirty="0">
                <a:solidFill>
                  <a:srgbClr val="992283"/>
                </a:solidFill>
              </a:rPr>
              <a:t>request that a particular school or other institution, or type of school or other institution, be named in the plan. </a:t>
            </a:r>
          </a:p>
          <a:p>
            <a:pPr>
              <a:lnSpc>
                <a:spcPct val="100000"/>
              </a:lnSpc>
              <a:spcAft>
                <a:spcPts val="600"/>
              </a:spcAft>
              <a:buClr>
                <a:schemeClr val="tx1"/>
              </a:buClr>
              <a:defRPr/>
            </a:pPr>
            <a:r>
              <a:rPr lang="en-GB" altLang="en-US" sz="2600" dirty="0"/>
              <a:t>The draft plan </a:t>
            </a:r>
            <a:r>
              <a:rPr lang="en-GB" altLang="en-US" sz="2600" dirty="0">
                <a:solidFill>
                  <a:srgbClr val="992283"/>
                </a:solidFill>
              </a:rPr>
              <a:t>must not contain </a:t>
            </a:r>
            <a:r>
              <a:rPr lang="en-GB" altLang="en-US" sz="2600" dirty="0"/>
              <a:t>the name of the school, maintained nursery school, post-16 institution or other institution or the type of school or other institution to be attended by the child or young person.</a:t>
            </a:r>
          </a:p>
          <a:p>
            <a:pPr marL="0" indent="0">
              <a:buClr>
                <a:srgbClr val="5CAD2E"/>
              </a:buClr>
              <a:buNone/>
              <a:defRPr/>
            </a:pPr>
            <a:endParaRPr lang="en-GB" altLang="en-US" sz="1900" b="1" dirty="0">
              <a:solidFill>
                <a:srgbClr val="5CAD2E"/>
              </a:solidFill>
            </a:endParaRPr>
          </a:p>
        </p:txBody>
      </p:sp>
    </p:spTree>
    <p:extLst>
      <p:ext uri="{BB962C8B-B14F-4D97-AF65-F5344CB8AC3E}">
        <p14:creationId xmlns:p14="http://schemas.microsoft.com/office/powerpoint/2010/main" val="4246154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531D8A-61BE-4657-AA45-E733DDCC7952}"/>
              </a:ext>
            </a:extLst>
          </p:cNvPr>
          <p:cNvSpPr>
            <a:spLocks noGrp="1"/>
          </p:cNvSpPr>
          <p:nvPr>
            <p:ph type="title"/>
          </p:nvPr>
        </p:nvSpPr>
        <p:spPr>
          <a:xfrm>
            <a:off x="623453" y="957514"/>
            <a:ext cx="10515600" cy="787863"/>
          </a:xfrm>
        </p:spPr>
        <p:txBody>
          <a:bodyPr>
            <a:normAutofit/>
          </a:bodyPr>
          <a:lstStyle/>
          <a:p>
            <a:r>
              <a:rPr lang="en-GB" altLang="en-US" sz="3600" dirty="0">
                <a:solidFill>
                  <a:srgbClr val="992283"/>
                </a:solidFill>
              </a:rPr>
              <a:t>The Draft EHC Plan Continued</a:t>
            </a:r>
            <a:endParaRPr lang="en-GB" sz="3600" dirty="0">
              <a:solidFill>
                <a:srgbClr val="992283"/>
              </a:solidFill>
            </a:endParaRPr>
          </a:p>
        </p:txBody>
      </p:sp>
      <p:sp>
        <p:nvSpPr>
          <p:cNvPr id="5" name="Rectangle 4">
            <a:extLst>
              <a:ext uri="{FF2B5EF4-FFF2-40B4-BE49-F238E27FC236}">
                <a16:creationId xmlns:a16="http://schemas.microsoft.com/office/drawing/2014/main" id="{FD63563D-AEBA-45C0-9982-29542CE0D337}"/>
              </a:ext>
            </a:extLst>
          </p:cNvPr>
          <p:cNvSpPr/>
          <p:nvPr/>
        </p:nvSpPr>
        <p:spPr>
          <a:xfrm>
            <a:off x="623453" y="1856508"/>
            <a:ext cx="8880765" cy="2723823"/>
          </a:xfrm>
          <a:prstGeom prst="rect">
            <a:avLst/>
          </a:prstGeom>
        </p:spPr>
        <p:txBody>
          <a:bodyPr wrap="square">
            <a:spAutoFit/>
          </a:bodyPr>
          <a:lstStyle/>
          <a:p>
            <a:pPr marL="285750" indent="-285750">
              <a:spcAft>
                <a:spcPts val="1800"/>
              </a:spcAft>
              <a:buClr>
                <a:schemeClr val="tx1"/>
              </a:buClr>
              <a:buFont typeface="Arial" panose="020B0604020202020204" pitchFamily="34" charset="0"/>
              <a:buChar char="•"/>
              <a:defRPr/>
            </a:pPr>
            <a:r>
              <a:rPr lang="en-GB" altLang="en-US" sz="2600" dirty="0"/>
              <a:t>The local authority must advise the child’s parent or the young person where they can find information </a:t>
            </a:r>
            <a:r>
              <a:rPr lang="en-GB" altLang="en-US" sz="2600" dirty="0">
                <a:solidFill>
                  <a:srgbClr val="992283"/>
                </a:solidFill>
              </a:rPr>
              <a:t>about the schools and colleges that are available for the child or young person to attend, for example through the Local Offer.</a:t>
            </a:r>
          </a:p>
          <a:p>
            <a:pPr marL="285750" indent="-285750">
              <a:spcAft>
                <a:spcPts val="1800"/>
              </a:spcAft>
              <a:buClr>
                <a:schemeClr val="tx1"/>
              </a:buClr>
              <a:buFont typeface="Arial" panose="020B0604020202020204" pitchFamily="34" charset="0"/>
              <a:buChar char="•"/>
              <a:defRPr/>
            </a:pPr>
            <a:r>
              <a:rPr lang="en-GB" altLang="en-US" sz="2600" dirty="0"/>
              <a:t>The local authority should also seek agreement of any </a:t>
            </a:r>
            <a:r>
              <a:rPr lang="en-GB" altLang="en-US" sz="2600" dirty="0">
                <a:solidFill>
                  <a:srgbClr val="992283"/>
                </a:solidFill>
              </a:rPr>
              <a:t>Personal Budget </a:t>
            </a:r>
            <a:r>
              <a:rPr lang="en-GB" altLang="en-US" sz="2600" dirty="0"/>
              <a:t>specified in the draft plan.</a:t>
            </a:r>
          </a:p>
        </p:txBody>
      </p:sp>
    </p:spTree>
    <p:extLst>
      <p:ext uri="{BB962C8B-B14F-4D97-AF65-F5344CB8AC3E}">
        <p14:creationId xmlns:p14="http://schemas.microsoft.com/office/powerpoint/2010/main" val="73735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62E8-93B1-4BE9-8825-685D424FEA27}"/>
              </a:ext>
            </a:extLst>
          </p:cNvPr>
          <p:cNvSpPr>
            <a:spLocks noGrp="1"/>
          </p:cNvSpPr>
          <p:nvPr>
            <p:ph type="title"/>
          </p:nvPr>
        </p:nvSpPr>
        <p:spPr>
          <a:xfrm>
            <a:off x="568037" y="990474"/>
            <a:ext cx="8679873" cy="787863"/>
          </a:xfrm>
        </p:spPr>
        <p:txBody>
          <a:bodyPr>
            <a:noAutofit/>
          </a:bodyPr>
          <a:lstStyle/>
          <a:p>
            <a:r>
              <a:rPr lang="en-US" altLang="en-US" sz="3600" dirty="0">
                <a:solidFill>
                  <a:srgbClr val="992283"/>
                </a:solidFill>
                <a:latin typeface="+mn-lt"/>
              </a:rPr>
              <a:t>Admission of pupils with additional needs but without EHC Plan</a:t>
            </a:r>
            <a:endParaRPr lang="en-GB" sz="3600" dirty="0">
              <a:solidFill>
                <a:srgbClr val="992283"/>
              </a:solidFill>
              <a:latin typeface="+mn-lt"/>
            </a:endParaRPr>
          </a:p>
        </p:txBody>
      </p:sp>
      <p:sp>
        <p:nvSpPr>
          <p:cNvPr id="3" name="Content Placeholder 2">
            <a:extLst>
              <a:ext uri="{FF2B5EF4-FFF2-40B4-BE49-F238E27FC236}">
                <a16:creationId xmlns:a16="http://schemas.microsoft.com/office/drawing/2014/main" id="{33782C80-041B-4230-836E-B4AE61E14A7A}"/>
              </a:ext>
            </a:extLst>
          </p:cNvPr>
          <p:cNvSpPr>
            <a:spLocks noGrp="1"/>
          </p:cNvSpPr>
          <p:nvPr>
            <p:ph idx="1"/>
          </p:nvPr>
        </p:nvSpPr>
        <p:spPr>
          <a:xfrm>
            <a:off x="568037" y="2089052"/>
            <a:ext cx="7356763" cy="4768948"/>
          </a:xfrm>
        </p:spPr>
        <p:txBody>
          <a:bodyPr>
            <a:normAutofit/>
          </a:bodyPr>
          <a:lstStyle/>
          <a:p>
            <a:pPr>
              <a:buClr>
                <a:schemeClr val="tx1"/>
              </a:buClr>
              <a:defRPr/>
            </a:pPr>
            <a:r>
              <a:rPr lang="en-GB" altLang="en-US" sz="2600" dirty="0"/>
              <a:t>Must consider applications from parents of children who have SEN but do not have an EHC plan on</a:t>
            </a:r>
            <a:r>
              <a:rPr lang="en-GB" altLang="en-US" sz="2600" b="1" dirty="0"/>
              <a:t> </a:t>
            </a:r>
            <a:r>
              <a:rPr lang="en-GB" altLang="en-US" sz="2600" dirty="0">
                <a:solidFill>
                  <a:srgbClr val="992283"/>
                </a:solidFill>
              </a:rPr>
              <a:t>the basis of the school’s published admissions criteria as part of normal admissions procedures.</a:t>
            </a:r>
          </a:p>
          <a:p>
            <a:pPr>
              <a:buClr>
                <a:schemeClr val="tx1"/>
              </a:buClr>
              <a:defRPr/>
            </a:pPr>
            <a:r>
              <a:rPr lang="en-GB" altLang="en-US" sz="2600" dirty="0">
                <a:solidFill>
                  <a:srgbClr val="992283"/>
                </a:solidFill>
              </a:rPr>
              <a:t>Must not refuse to admit a child who has SEN but does not have an EHC plan </a:t>
            </a:r>
            <a:r>
              <a:rPr lang="en-GB" altLang="en-US" sz="2600" dirty="0"/>
              <a:t>because they </a:t>
            </a:r>
            <a:r>
              <a:rPr lang="en-GB" altLang="en-US" sz="2600" dirty="0">
                <a:solidFill>
                  <a:srgbClr val="992283"/>
                </a:solidFill>
              </a:rPr>
              <a:t>do not feel able to cater for those needs.</a:t>
            </a:r>
          </a:p>
          <a:p>
            <a:pPr>
              <a:buClr>
                <a:schemeClr val="tx1"/>
              </a:buClr>
              <a:defRPr/>
            </a:pPr>
            <a:r>
              <a:rPr lang="en-GB" altLang="en-US" sz="2600" dirty="0">
                <a:solidFill>
                  <a:srgbClr val="992283"/>
                </a:solidFill>
              </a:rPr>
              <a:t>Must not refuse to admit a child on the grounds that they do not have an EHC plan.</a:t>
            </a:r>
          </a:p>
          <a:p>
            <a:pPr marL="0" indent="0">
              <a:buNone/>
            </a:pPr>
            <a:endParaRPr lang="en-GB" dirty="0"/>
          </a:p>
        </p:txBody>
      </p:sp>
      <p:pic>
        <p:nvPicPr>
          <p:cNvPr id="5" name="Picture 4" descr="This image shows a teacher in a classroom.">
            <a:extLst>
              <a:ext uri="{FF2B5EF4-FFF2-40B4-BE49-F238E27FC236}">
                <a16:creationId xmlns:a16="http://schemas.microsoft.com/office/drawing/2014/main" id="{276B70CF-3E42-49DA-905E-59C1C2AD9F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68148" y="1736772"/>
            <a:ext cx="3311235" cy="38407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39084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3BA6D0-2830-4441-8248-FC0E05134889}"/>
              </a:ext>
            </a:extLst>
          </p:cNvPr>
          <p:cNvSpPr>
            <a:spLocks noGrp="1"/>
          </p:cNvSpPr>
          <p:nvPr>
            <p:ph type="title"/>
          </p:nvPr>
        </p:nvSpPr>
        <p:spPr>
          <a:xfrm>
            <a:off x="608805" y="1200335"/>
            <a:ext cx="9310481" cy="787863"/>
          </a:xfrm>
        </p:spPr>
        <p:txBody>
          <a:bodyPr>
            <a:noAutofit/>
          </a:bodyPr>
          <a:lstStyle/>
          <a:p>
            <a:r>
              <a:rPr lang="en-US" altLang="en-US" sz="3600" dirty="0">
                <a:solidFill>
                  <a:srgbClr val="992283"/>
                </a:solidFill>
                <a:latin typeface="+mn-lt"/>
              </a:rPr>
              <a:t>Admission of pupils with additional needs but without EHC Plan (Continued)</a:t>
            </a:r>
            <a:endParaRPr lang="en-GB" sz="3600" dirty="0">
              <a:solidFill>
                <a:srgbClr val="992283"/>
              </a:solidFill>
              <a:latin typeface="+mn-lt"/>
            </a:endParaRPr>
          </a:p>
        </p:txBody>
      </p:sp>
      <p:sp>
        <p:nvSpPr>
          <p:cNvPr id="3" name="Content Placeholder 2">
            <a:extLst>
              <a:ext uri="{FF2B5EF4-FFF2-40B4-BE49-F238E27FC236}">
                <a16:creationId xmlns:a16="http://schemas.microsoft.com/office/drawing/2014/main" id="{1AA61C92-2BB0-449D-85DC-7E455C6C8297}"/>
              </a:ext>
            </a:extLst>
          </p:cNvPr>
          <p:cNvSpPr>
            <a:spLocks noGrp="1"/>
          </p:cNvSpPr>
          <p:nvPr>
            <p:ph idx="1"/>
          </p:nvPr>
        </p:nvSpPr>
        <p:spPr>
          <a:xfrm>
            <a:off x="608805" y="2384940"/>
            <a:ext cx="8520205" cy="4879783"/>
          </a:xfrm>
        </p:spPr>
        <p:txBody>
          <a:bodyPr/>
          <a:lstStyle/>
          <a:p>
            <a:pPr>
              <a:spcAft>
                <a:spcPts val="1200"/>
              </a:spcAft>
              <a:buClr>
                <a:schemeClr val="tx1"/>
              </a:buClr>
              <a:defRPr/>
            </a:pPr>
            <a:r>
              <a:rPr lang="en-GB" altLang="en-US" sz="2600" dirty="0"/>
              <a:t>All children whose statement of special educational needs (SEN) or Education, Health and Care (EHC) </a:t>
            </a:r>
            <a:r>
              <a:rPr lang="en-GB" altLang="en-US" sz="2600" dirty="0">
                <a:solidFill>
                  <a:srgbClr val="992283"/>
                </a:solidFill>
              </a:rPr>
              <a:t>plan names the school must be admitted.</a:t>
            </a:r>
          </a:p>
          <a:p>
            <a:pPr>
              <a:spcAft>
                <a:spcPts val="1200"/>
              </a:spcAft>
              <a:buClr>
                <a:schemeClr val="tx1"/>
              </a:buClr>
              <a:defRPr/>
            </a:pPr>
            <a:r>
              <a:rPr lang="en-GB" altLang="en-US" sz="2600" dirty="0"/>
              <a:t>Admission authorities must not refuse to admit a child thought to be potentially disruptive, or likely to exhibit challenging behaviour, on the grounds that the </a:t>
            </a:r>
            <a:r>
              <a:rPr lang="en-GB" altLang="en-US" sz="2600" dirty="0">
                <a:solidFill>
                  <a:srgbClr val="992283"/>
                </a:solidFill>
              </a:rPr>
              <a:t>child is first to be assessed for special educational needs.</a:t>
            </a:r>
          </a:p>
          <a:p>
            <a:pPr>
              <a:buClr>
                <a:srgbClr val="5CAD2E"/>
              </a:buClr>
              <a:buFont typeface="Wingdings" panose="05000000000000000000" pitchFamily="2" charset="2"/>
              <a:buChar char="§"/>
              <a:defRPr/>
            </a:pPr>
            <a:endParaRPr lang="en-GB" altLang="en-US" dirty="0">
              <a:solidFill>
                <a:srgbClr val="5CAD2E"/>
              </a:solidFill>
            </a:endParaRPr>
          </a:p>
          <a:p>
            <a:pPr>
              <a:buClr>
                <a:srgbClr val="5CAD2E"/>
              </a:buClr>
              <a:buFont typeface="Wingdings" panose="05000000000000000000" pitchFamily="2" charset="2"/>
              <a:buChar char="§"/>
              <a:defRPr/>
            </a:pPr>
            <a:endParaRPr lang="en-GB" altLang="en-US" dirty="0">
              <a:solidFill>
                <a:srgbClr val="5CAD2E"/>
              </a:solidFill>
            </a:endParaRPr>
          </a:p>
          <a:p>
            <a:endParaRPr lang="en-GB" dirty="0"/>
          </a:p>
        </p:txBody>
      </p:sp>
    </p:spTree>
    <p:extLst>
      <p:ext uri="{BB962C8B-B14F-4D97-AF65-F5344CB8AC3E}">
        <p14:creationId xmlns:p14="http://schemas.microsoft.com/office/powerpoint/2010/main" val="1209519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B2BA-A73B-4683-A4E8-1EBC2E41A405}"/>
              </a:ext>
            </a:extLst>
          </p:cNvPr>
          <p:cNvSpPr>
            <a:spLocks noGrp="1"/>
          </p:cNvSpPr>
          <p:nvPr>
            <p:ph type="title"/>
          </p:nvPr>
        </p:nvSpPr>
        <p:spPr>
          <a:xfrm>
            <a:off x="477786" y="1029963"/>
            <a:ext cx="10515600" cy="787863"/>
          </a:xfrm>
        </p:spPr>
        <p:txBody>
          <a:bodyPr>
            <a:normAutofit/>
          </a:bodyPr>
          <a:lstStyle/>
          <a:p>
            <a:r>
              <a:rPr lang="en-GB" altLang="en-US" sz="3600" dirty="0">
                <a:solidFill>
                  <a:srgbClr val="992283"/>
                </a:solidFill>
              </a:rPr>
              <a:t>Parental consultation on placement </a:t>
            </a:r>
            <a:endParaRPr lang="en-GB" sz="3600" dirty="0">
              <a:solidFill>
                <a:srgbClr val="992283"/>
              </a:solidFill>
            </a:endParaRPr>
          </a:p>
        </p:txBody>
      </p:sp>
      <p:sp>
        <p:nvSpPr>
          <p:cNvPr id="3" name="Content Placeholder 2">
            <a:extLst>
              <a:ext uri="{FF2B5EF4-FFF2-40B4-BE49-F238E27FC236}">
                <a16:creationId xmlns:a16="http://schemas.microsoft.com/office/drawing/2014/main" id="{F05E87CA-0C4D-4552-8463-C17083D3DD57}"/>
              </a:ext>
            </a:extLst>
          </p:cNvPr>
          <p:cNvSpPr>
            <a:spLocks noGrp="1"/>
          </p:cNvSpPr>
          <p:nvPr>
            <p:ph sz="half" idx="1"/>
          </p:nvPr>
        </p:nvSpPr>
        <p:spPr>
          <a:xfrm>
            <a:off x="450076" y="1873246"/>
            <a:ext cx="6014695" cy="4405312"/>
          </a:xfrm>
        </p:spPr>
        <p:txBody>
          <a:bodyPr>
            <a:normAutofit/>
          </a:bodyPr>
          <a:lstStyle/>
          <a:p>
            <a:pPr marL="0" indent="0">
              <a:spcAft>
                <a:spcPts val="600"/>
              </a:spcAft>
              <a:buClr>
                <a:srgbClr val="5CAD2E"/>
              </a:buClr>
              <a:buNone/>
              <a:defRPr/>
            </a:pPr>
            <a:r>
              <a:rPr lang="en-US" altLang="en-US" sz="2600" dirty="0"/>
              <a:t>The child’s parent or the young person has the right to request a particular school, college or other institution of the following type to be named in their EHC plan:</a:t>
            </a:r>
          </a:p>
          <a:p>
            <a:pPr>
              <a:spcAft>
                <a:spcPts val="600"/>
              </a:spcAft>
              <a:buClr>
                <a:schemeClr val="tx1"/>
              </a:buClr>
              <a:defRPr/>
            </a:pPr>
            <a:r>
              <a:rPr lang="en-US" altLang="en-US" sz="2600" dirty="0"/>
              <a:t>maintained nursery school.</a:t>
            </a:r>
          </a:p>
          <a:p>
            <a:pPr>
              <a:spcAft>
                <a:spcPts val="600"/>
              </a:spcAft>
              <a:buClr>
                <a:schemeClr val="tx1"/>
              </a:buClr>
              <a:defRPr/>
            </a:pPr>
            <a:r>
              <a:rPr lang="en-US" altLang="en-US" sz="2600" dirty="0"/>
              <a:t>maintained school and any form of academy or free school (mainstream </a:t>
            </a:r>
            <a:br>
              <a:rPr lang="en-US" altLang="en-US" sz="2600" dirty="0"/>
            </a:br>
            <a:r>
              <a:rPr lang="en-US" altLang="en-US" sz="2600" dirty="0"/>
              <a:t>or special).</a:t>
            </a:r>
          </a:p>
          <a:p>
            <a:pPr marL="0" indent="0">
              <a:buClr>
                <a:srgbClr val="5CAD2E"/>
              </a:buClr>
              <a:buNone/>
              <a:defRPr/>
            </a:pPr>
            <a:endParaRPr lang="en-US" altLang="en-US" sz="2400" dirty="0"/>
          </a:p>
          <a:p>
            <a:pPr>
              <a:buClr>
                <a:srgbClr val="5CAD2E"/>
              </a:buClr>
              <a:buFont typeface="Wingdings" panose="05000000000000000000" pitchFamily="2" charset="2"/>
              <a:buChar char="§"/>
              <a:defRPr/>
            </a:pPr>
            <a:endParaRPr lang="en-US" altLang="en-US" sz="2400" dirty="0"/>
          </a:p>
          <a:p>
            <a:pPr marL="0" indent="0">
              <a:buClr>
                <a:srgbClr val="5CAD2E"/>
              </a:buClr>
              <a:buNone/>
              <a:defRPr/>
            </a:pPr>
            <a:endParaRPr lang="en-GB" altLang="en-US" sz="1900" b="1" dirty="0">
              <a:solidFill>
                <a:srgbClr val="5CAD2E"/>
              </a:solidFill>
            </a:endParaRPr>
          </a:p>
        </p:txBody>
      </p:sp>
      <p:pic>
        <p:nvPicPr>
          <p:cNvPr id="5" name="Picture 4" descr="An image showing parents reading to their young child.">
            <a:extLst>
              <a:ext uri="{FF2B5EF4-FFF2-40B4-BE49-F238E27FC236}">
                <a16:creationId xmlns:a16="http://schemas.microsoft.com/office/drawing/2014/main" id="{99A4D4A3-94F8-4454-99F7-BFE9F801CE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96645" y="1942521"/>
            <a:ext cx="4520584" cy="36330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88758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ECDF33-3F9C-4FDB-A7E9-9A228197A481}"/>
              </a:ext>
            </a:extLst>
          </p:cNvPr>
          <p:cNvSpPr>
            <a:spLocks noGrp="1"/>
          </p:cNvSpPr>
          <p:nvPr>
            <p:ph type="title"/>
          </p:nvPr>
        </p:nvSpPr>
        <p:spPr>
          <a:xfrm>
            <a:off x="564571" y="1000528"/>
            <a:ext cx="10515600" cy="787863"/>
          </a:xfrm>
        </p:spPr>
        <p:txBody>
          <a:bodyPr>
            <a:normAutofit/>
          </a:bodyPr>
          <a:lstStyle/>
          <a:p>
            <a:r>
              <a:rPr lang="en-GB" altLang="en-US" sz="3600" dirty="0">
                <a:solidFill>
                  <a:srgbClr val="992283"/>
                </a:solidFill>
              </a:rPr>
              <a:t>Parental consultation on placement (Continued) </a:t>
            </a:r>
            <a:endParaRPr lang="en-GB" sz="3600" dirty="0">
              <a:solidFill>
                <a:srgbClr val="992283"/>
              </a:solidFill>
            </a:endParaRPr>
          </a:p>
        </p:txBody>
      </p:sp>
      <p:sp>
        <p:nvSpPr>
          <p:cNvPr id="5" name="Rectangle 4">
            <a:extLst>
              <a:ext uri="{FF2B5EF4-FFF2-40B4-BE49-F238E27FC236}">
                <a16:creationId xmlns:a16="http://schemas.microsoft.com/office/drawing/2014/main" id="{8266CA68-D5FC-4AFB-8D25-89007E2115E4}"/>
              </a:ext>
            </a:extLst>
          </p:cNvPr>
          <p:cNvSpPr/>
          <p:nvPr/>
        </p:nvSpPr>
        <p:spPr>
          <a:xfrm>
            <a:off x="564571" y="1840444"/>
            <a:ext cx="5851219" cy="3600986"/>
          </a:xfrm>
          <a:prstGeom prst="rect">
            <a:avLst/>
          </a:prstGeom>
        </p:spPr>
        <p:txBody>
          <a:bodyPr wrap="square">
            <a:spAutoFit/>
          </a:bodyPr>
          <a:lstStyle/>
          <a:p>
            <a:pPr marL="285750" indent="-285750">
              <a:spcAft>
                <a:spcPts val="1200"/>
              </a:spcAft>
              <a:buClr>
                <a:schemeClr val="tx1"/>
              </a:buClr>
              <a:buFont typeface="Arial" panose="020B0604020202020204" pitchFamily="34" charset="0"/>
              <a:buChar char="•"/>
              <a:defRPr/>
            </a:pPr>
            <a:r>
              <a:rPr lang="en-US" altLang="en-US" sz="2600" dirty="0"/>
              <a:t>non-maintained special school</a:t>
            </a:r>
          </a:p>
          <a:p>
            <a:pPr marL="285750" indent="-285750">
              <a:spcAft>
                <a:spcPts val="1200"/>
              </a:spcAft>
              <a:buClr>
                <a:schemeClr val="tx1"/>
              </a:buClr>
              <a:buFont typeface="Arial" panose="020B0604020202020204" pitchFamily="34" charset="0"/>
              <a:buChar char="•"/>
              <a:defRPr/>
            </a:pPr>
            <a:r>
              <a:rPr lang="en-US" altLang="en-US" sz="2600" dirty="0"/>
              <a:t>further education or sixth form college</a:t>
            </a:r>
          </a:p>
          <a:p>
            <a:pPr marL="285750" indent="-285750">
              <a:spcAft>
                <a:spcPts val="1200"/>
              </a:spcAft>
              <a:buClr>
                <a:schemeClr val="tx1"/>
              </a:buClr>
              <a:buFont typeface="Arial" panose="020B0604020202020204" pitchFamily="34" charset="0"/>
              <a:buChar char="•"/>
              <a:defRPr/>
            </a:pPr>
            <a:r>
              <a:rPr lang="en-US" altLang="en-US" sz="2600" dirty="0"/>
              <a:t>Independent school or independent specialist colleges (where they have been approved for this purpose by </a:t>
            </a:r>
            <a:br>
              <a:rPr lang="en-US" altLang="en-US" sz="2600" dirty="0"/>
            </a:br>
            <a:r>
              <a:rPr lang="en-US" altLang="en-US" sz="2600" dirty="0"/>
              <a:t>the Secretary of State and published </a:t>
            </a:r>
            <a:br>
              <a:rPr lang="en-US" altLang="en-US" sz="2600" dirty="0"/>
            </a:br>
            <a:r>
              <a:rPr lang="en-US" altLang="en-US" sz="2600" dirty="0"/>
              <a:t>in a list available to all parents and young people)</a:t>
            </a:r>
          </a:p>
        </p:txBody>
      </p:sp>
      <p:pic>
        <p:nvPicPr>
          <p:cNvPr id="7" name="Picture 6" descr="This image shows a group of students heading to college.">
            <a:extLst>
              <a:ext uri="{FF2B5EF4-FFF2-40B4-BE49-F238E27FC236}">
                <a16:creationId xmlns:a16="http://schemas.microsoft.com/office/drawing/2014/main" id="{97B1C887-CB21-4712-B6BF-F7F6F21F21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9885" y="2283067"/>
            <a:ext cx="4737544" cy="31583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6718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899D-5EDB-422D-B494-262FBF852FED}"/>
              </a:ext>
            </a:extLst>
          </p:cNvPr>
          <p:cNvSpPr>
            <a:spLocks noGrp="1"/>
          </p:cNvSpPr>
          <p:nvPr>
            <p:ph type="title"/>
          </p:nvPr>
        </p:nvSpPr>
        <p:spPr>
          <a:xfrm>
            <a:off x="422564" y="1179916"/>
            <a:ext cx="10515600" cy="787863"/>
          </a:xfrm>
        </p:spPr>
        <p:txBody>
          <a:bodyPr>
            <a:normAutofit/>
          </a:bodyPr>
          <a:lstStyle/>
          <a:p>
            <a:r>
              <a:rPr lang="en-GB" sz="3600" dirty="0">
                <a:solidFill>
                  <a:srgbClr val="992283"/>
                </a:solidFill>
              </a:rPr>
              <a:t>Aims of the session </a:t>
            </a:r>
          </a:p>
        </p:txBody>
      </p:sp>
      <p:sp>
        <p:nvSpPr>
          <p:cNvPr id="3" name="Content Placeholder 2">
            <a:extLst>
              <a:ext uri="{FF2B5EF4-FFF2-40B4-BE49-F238E27FC236}">
                <a16:creationId xmlns:a16="http://schemas.microsoft.com/office/drawing/2014/main" id="{11B53394-6DCF-422B-8220-E2B894B8CA86}"/>
              </a:ext>
            </a:extLst>
          </p:cNvPr>
          <p:cNvSpPr>
            <a:spLocks noGrp="1"/>
          </p:cNvSpPr>
          <p:nvPr>
            <p:ph idx="1"/>
          </p:nvPr>
        </p:nvSpPr>
        <p:spPr>
          <a:xfrm>
            <a:off x="422564" y="2268970"/>
            <a:ext cx="10515600" cy="3926993"/>
          </a:xfrm>
        </p:spPr>
        <p:txBody>
          <a:bodyPr/>
          <a:lstStyle/>
          <a:p>
            <a:pPr>
              <a:defRPr/>
            </a:pPr>
            <a:r>
              <a:rPr lang="en-GB" altLang="en-US" sz="2600" dirty="0"/>
              <a:t>To have an improved understanding of SEND assessment and planning.</a:t>
            </a:r>
          </a:p>
          <a:p>
            <a:pPr marL="0" indent="0">
              <a:buNone/>
              <a:defRPr/>
            </a:pPr>
            <a:endParaRPr lang="en-GB" altLang="en-US" sz="2600" dirty="0"/>
          </a:p>
          <a:p>
            <a:pPr>
              <a:defRPr/>
            </a:pPr>
            <a:r>
              <a:rPr lang="en-GB" altLang="en-US" sz="2600" dirty="0"/>
              <a:t>To improve understanding of reasoning behind SEND processes. </a:t>
            </a:r>
          </a:p>
          <a:p>
            <a:pPr marL="0" indent="0">
              <a:buNone/>
              <a:defRPr/>
            </a:pPr>
            <a:endParaRPr lang="en-GB" altLang="en-US" sz="2600" dirty="0"/>
          </a:p>
          <a:p>
            <a:pPr>
              <a:defRPr/>
            </a:pPr>
            <a:r>
              <a:rPr lang="en-GB" altLang="en-US" sz="2600" dirty="0"/>
              <a:t>Signposting to other useful links and sources of information.</a:t>
            </a:r>
          </a:p>
          <a:p>
            <a:pPr marL="0" indent="0">
              <a:buNone/>
            </a:pPr>
            <a:endParaRPr lang="en-GB" dirty="0"/>
          </a:p>
        </p:txBody>
      </p:sp>
    </p:spTree>
    <p:extLst>
      <p:ext uri="{BB962C8B-B14F-4D97-AF65-F5344CB8AC3E}">
        <p14:creationId xmlns:p14="http://schemas.microsoft.com/office/powerpoint/2010/main" val="3449709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B2BA-A73B-4683-A4E8-1EBC2E41A405}"/>
              </a:ext>
            </a:extLst>
          </p:cNvPr>
          <p:cNvSpPr>
            <a:spLocks noGrp="1"/>
          </p:cNvSpPr>
          <p:nvPr>
            <p:ph type="title"/>
          </p:nvPr>
        </p:nvSpPr>
        <p:spPr>
          <a:xfrm>
            <a:off x="415635" y="969817"/>
            <a:ext cx="10515600" cy="787863"/>
          </a:xfrm>
        </p:spPr>
        <p:txBody>
          <a:bodyPr>
            <a:normAutofit/>
          </a:bodyPr>
          <a:lstStyle/>
          <a:p>
            <a:r>
              <a:rPr lang="en-GB" altLang="en-US" sz="3600" dirty="0">
                <a:solidFill>
                  <a:srgbClr val="992283"/>
                </a:solidFill>
              </a:rPr>
              <a:t>Compliance with preference </a:t>
            </a:r>
            <a:endParaRPr lang="en-GB" sz="3600" dirty="0">
              <a:solidFill>
                <a:srgbClr val="992283"/>
              </a:solidFill>
            </a:endParaRPr>
          </a:p>
        </p:txBody>
      </p:sp>
      <p:sp>
        <p:nvSpPr>
          <p:cNvPr id="3" name="Content Placeholder 2">
            <a:extLst>
              <a:ext uri="{FF2B5EF4-FFF2-40B4-BE49-F238E27FC236}">
                <a16:creationId xmlns:a16="http://schemas.microsoft.com/office/drawing/2014/main" id="{F05E87CA-0C4D-4552-8463-C17083D3DD57}"/>
              </a:ext>
            </a:extLst>
          </p:cNvPr>
          <p:cNvSpPr>
            <a:spLocks noGrp="1"/>
          </p:cNvSpPr>
          <p:nvPr>
            <p:ph sz="half" idx="1"/>
          </p:nvPr>
        </p:nvSpPr>
        <p:spPr>
          <a:xfrm>
            <a:off x="512618" y="1938223"/>
            <a:ext cx="7689274" cy="4405312"/>
          </a:xfrm>
        </p:spPr>
        <p:txBody>
          <a:bodyPr>
            <a:normAutofit/>
          </a:bodyPr>
          <a:lstStyle/>
          <a:p>
            <a:pPr marL="0" indent="0">
              <a:lnSpc>
                <a:spcPct val="110000"/>
              </a:lnSpc>
              <a:buClr>
                <a:schemeClr val="tx1"/>
              </a:buClr>
              <a:buNone/>
              <a:defRPr/>
            </a:pPr>
            <a:r>
              <a:rPr lang="en-GB" altLang="en-US" sz="2600" dirty="0"/>
              <a:t>The Local authority must comply with that preference and name the school or college in the EHC plan unless:</a:t>
            </a:r>
            <a:endParaRPr lang="en-GB" altLang="en-US" sz="2600" dirty="0">
              <a:solidFill>
                <a:srgbClr val="5CAD2E"/>
              </a:solidFill>
            </a:endParaRPr>
          </a:p>
          <a:p>
            <a:pPr>
              <a:lnSpc>
                <a:spcPct val="110000"/>
              </a:lnSpc>
              <a:buClr>
                <a:schemeClr val="tx1"/>
              </a:buClr>
              <a:defRPr/>
            </a:pPr>
            <a:r>
              <a:rPr lang="en-GB" altLang="en-US" sz="2600" dirty="0"/>
              <a:t>It would be </a:t>
            </a:r>
            <a:r>
              <a:rPr lang="en-GB" altLang="en-US" sz="2600" dirty="0">
                <a:solidFill>
                  <a:srgbClr val="992283"/>
                </a:solidFill>
              </a:rPr>
              <a:t>unsuitable for the age, ability, aptitude or SEN</a:t>
            </a:r>
            <a:r>
              <a:rPr lang="en-GB" altLang="en-US" sz="2600" b="1" dirty="0">
                <a:solidFill>
                  <a:srgbClr val="0070C0"/>
                </a:solidFill>
              </a:rPr>
              <a:t> </a:t>
            </a:r>
            <a:r>
              <a:rPr lang="en-GB" altLang="en-US" sz="2600" dirty="0"/>
              <a:t>of the child or young person, or</a:t>
            </a:r>
            <a:endParaRPr lang="en-GB" altLang="en-US" sz="2600" dirty="0">
              <a:solidFill>
                <a:srgbClr val="5CAD2E"/>
              </a:solidFill>
            </a:endParaRPr>
          </a:p>
          <a:p>
            <a:pPr>
              <a:lnSpc>
                <a:spcPct val="110000"/>
              </a:lnSpc>
              <a:buClr>
                <a:schemeClr val="tx1"/>
              </a:buClr>
              <a:defRPr/>
            </a:pPr>
            <a:r>
              <a:rPr lang="en-GB" altLang="en-US" sz="2600" dirty="0"/>
              <a:t>The attendance of the child or young person there would be incompatible with the </a:t>
            </a:r>
            <a:r>
              <a:rPr lang="en-GB" altLang="en-US" sz="2600" dirty="0">
                <a:solidFill>
                  <a:srgbClr val="992283"/>
                </a:solidFill>
              </a:rPr>
              <a:t>efficient education of others</a:t>
            </a:r>
            <a:r>
              <a:rPr lang="en-GB" altLang="en-US" sz="2600" dirty="0"/>
              <a:t>, or the </a:t>
            </a:r>
            <a:r>
              <a:rPr lang="en-GB" altLang="en-US" sz="2600" dirty="0">
                <a:solidFill>
                  <a:srgbClr val="992283"/>
                </a:solidFill>
              </a:rPr>
              <a:t>efficient use of resources.</a:t>
            </a:r>
          </a:p>
          <a:p>
            <a:pPr marL="0" indent="0">
              <a:buClr>
                <a:srgbClr val="5CAD2E"/>
              </a:buClr>
              <a:buNone/>
              <a:defRPr/>
            </a:pPr>
            <a:endParaRPr lang="en-GB" altLang="en-US" sz="1900" b="1" dirty="0">
              <a:solidFill>
                <a:srgbClr val="5CAD2E"/>
              </a:solidFill>
            </a:endParaRPr>
          </a:p>
        </p:txBody>
      </p:sp>
      <p:pic>
        <p:nvPicPr>
          <p:cNvPr id="5" name="Picture 4" descr="This image shows a young person learning.">
            <a:extLst>
              <a:ext uri="{FF2B5EF4-FFF2-40B4-BE49-F238E27FC236}">
                <a16:creationId xmlns:a16="http://schemas.microsoft.com/office/drawing/2014/main" id="{FE4107FA-0E79-4305-A996-DF81725567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39087" y="1164213"/>
            <a:ext cx="2942748" cy="4405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67531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2700B1-2B40-4CC4-BEAB-2260FFCB549A}"/>
              </a:ext>
            </a:extLst>
          </p:cNvPr>
          <p:cNvSpPr>
            <a:spLocks noGrp="1"/>
          </p:cNvSpPr>
          <p:nvPr>
            <p:ph type="title"/>
          </p:nvPr>
        </p:nvSpPr>
        <p:spPr>
          <a:xfrm>
            <a:off x="705215" y="1059758"/>
            <a:ext cx="10515600" cy="787863"/>
          </a:xfrm>
        </p:spPr>
        <p:txBody>
          <a:bodyPr>
            <a:normAutofit/>
          </a:bodyPr>
          <a:lstStyle/>
          <a:p>
            <a:r>
              <a:rPr lang="en-GB" altLang="en-US" sz="3600" dirty="0">
                <a:solidFill>
                  <a:srgbClr val="992283"/>
                </a:solidFill>
              </a:rPr>
              <a:t>Compliance with preference (Continued) </a:t>
            </a:r>
            <a:endParaRPr lang="en-GB" sz="3600" dirty="0">
              <a:solidFill>
                <a:srgbClr val="992283"/>
              </a:solidFill>
            </a:endParaRPr>
          </a:p>
        </p:txBody>
      </p:sp>
      <p:sp>
        <p:nvSpPr>
          <p:cNvPr id="5" name="Rectangle 4">
            <a:extLst>
              <a:ext uri="{FF2B5EF4-FFF2-40B4-BE49-F238E27FC236}">
                <a16:creationId xmlns:a16="http://schemas.microsoft.com/office/drawing/2014/main" id="{9E6AAC3F-649B-461C-A88B-E723D769D525}"/>
              </a:ext>
            </a:extLst>
          </p:cNvPr>
          <p:cNvSpPr/>
          <p:nvPr/>
        </p:nvSpPr>
        <p:spPr>
          <a:xfrm>
            <a:off x="660245" y="2038115"/>
            <a:ext cx="9518075" cy="3591240"/>
          </a:xfrm>
          <a:prstGeom prst="rect">
            <a:avLst/>
          </a:prstGeom>
        </p:spPr>
        <p:txBody>
          <a:bodyPr wrap="square">
            <a:spAutoFit/>
          </a:bodyPr>
          <a:lstStyle/>
          <a:p>
            <a:pPr marL="285750" indent="-285750">
              <a:lnSpc>
                <a:spcPct val="110000"/>
              </a:lnSpc>
              <a:spcAft>
                <a:spcPts val="1200"/>
              </a:spcAft>
              <a:buClr>
                <a:schemeClr val="tx1"/>
              </a:buClr>
              <a:buFont typeface="Arial" panose="020B0604020202020204" pitchFamily="34" charset="0"/>
              <a:buChar char="•"/>
              <a:defRPr/>
            </a:pPr>
            <a:r>
              <a:rPr lang="en-GB" altLang="en-US" sz="2600" dirty="0"/>
              <a:t>Efficient education means providing for each child or young </a:t>
            </a:r>
            <a:r>
              <a:rPr lang="en-GB" altLang="en-US" sz="2600" dirty="0">
                <a:solidFill>
                  <a:srgbClr val="992283"/>
                </a:solidFill>
              </a:rPr>
              <a:t>person a suitable, appropriate education in terms of their age, ability, aptitude and any special educational </a:t>
            </a:r>
            <a:r>
              <a:rPr lang="en-GB" altLang="en-US" sz="2600" dirty="0"/>
              <a:t>needs they may have.</a:t>
            </a:r>
            <a:br>
              <a:rPr lang="en-GB" altLang="en-US" sz="2600" dirty="0"/>
            </a:br>
            <a:br>
              <a:rPr lang="en-GB" altLang="en-US" sz="2600" dirty="0"/>
            </a:br>
            <a:r>
              <a:rPr lang="en-GB" altLang="en-US" sz="2600" dirty="0"/>
              <a:t>Where a local authority is considering the appropriateness of an individual institution, ‘others’ is intended to mean the children and young people with whom the child or young person with an EHC plan will directly come into contact on a </a:t>
            </a:r>
            <a:r>
              <a:rPr lang="en-GB" altLang="en-US" sz="2600" dirty="0">
                <a:solidFill>
                  <a:srgbClr val="992283"/>
                </a:solidFill>
              </a:rPr>
              <a:t>regular day-to-day basis.</a:t>
            </a:r>
            <a:endParaRPr lang="en-US" altLang="en-US" sz="2600" dirty="0">
              <a:solidFill>
                <a:srgbClr val="992283"/>
              </a:solidFill>
            </a:endParaRPr>
          </a:p>
        </p:txBody>
      </p:sp>
    </p:spTree>
    <p:extLst>
      <p:ext uri="{BB962C8B-B14F-4D97-AF65-F5344CB8AC3E}">
        <p14:creationId xmlns:p14="http://schemas.microsoft.com/office/powerpoint/2010/main" val="224169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B2BA-A73B-4683-A4E8-1EBC2E41A405}"/>
              </a:ext>
            </a:extLst>
          </p:cNvPr>
          <p:cNvSpPr>
            <a:spLocks noGrp="1"/>
          </p:cNvSpPr>
          <p:nvPr>
            <p:ph type="title"/>
          </p:nvPr>
        </p:nvSpPr>
        <p:spPr>
          <a:xfrm>
            <a:off x="505690" y="1041372"/>
            <a:ext cx="10515600" cy="787863"/>
          </a:xfrm>
        </p:spPr>
        <p:txBody>
          <a:bodyPr>
            <a:normAutofit/>
          </a:bodyPr>
          <a:lstStyle/>
          <a:p>
            <a:r>
              <a:rPr lang="en-GB" altLang="en-US" sz="3600" dirty="0">
                <a:solidFill>
                  <a:srgbClr val="992283"/>
                </a:solidFill>
              </a:rPr>
              <a:t>Directing setting/LA</a:t>
            </a:r>
            <a:endParaRPr lang="en-GB" sz="3600" dirty="0">
              <a:solidFill>
                <a:srgbClr val="992283"/>
              </a:solidFill>
            </a:endParaRPr>
          </a:p>
        </p:txBody>
      </p:sp>
      <p:sp>
        <p:nvSpPr>
          <p:cNvPr id="3" name="Content Placeholder 2">
            <a:extLst>
              <a:ext uri="{FF2B5EF4-FFF2-40B4-BE49-F238E27FC236}">
                <a16:creationId xmlns:a16="http://schemas.microsoft.com/office/drawing/2014/main" id="{F05E87CA-0C4D-4552-8463-C17083D3DD57}"/>
              </a:ext>
            </a:extLst>
          </p:cNvPr>
          <p:cNvSpPr>
            <a:spLocks noGrp="1"/>
          </p:cNvSpPr>
          <p:nvPr>
            <p:ph sz="half" idx="1"/>
          </p:nvPr>
        </p:nvSpPr>
        <p:spPr>
          <a:xfrm>
            <a:off x="398318" y="1994077"/>
            <a:ext cx="7349837" cy="4405312"/>
          </a:xfrm>
        </p:spPr>
        <p:txBody>
          <a:bodyPr>
            <a:normAutofit/>
          </a:bodyPr>
          <a:lstStyle/>
          <a:p>
            <a:pPr lvl="0" fontAlgn="base">
              <a:lnSpc>
                <a:spcPct val="100000"/>
              </a:lnSpc>
              <a:spcBef>
                <a:spcPct val="20000"/>
              </a:spcBef>
              <a:spcAft>
                <a:spcPts val="1800"/>
              </a:spcAft>
              <a:buClr>
                <a:schemeClr val="tx1"/>
              </a:buClr>
              <a:buSzPct val="90000"/>
              <a:defRPr/>
            </a:pPr>
            <a:r>
              <a:rPr lang="en-GB" altLang="en-US" sz="2600" kern="0" dirty="0">
                <a:latin typeface="+mj-lt"/>
              </a:rPr>
              <a:t>The local authority must consult the governing body, principal or proprietor of the school or college concerned and </a:t>
            </a:r>
            <a:r>
              <a:rPr lang="en-GB" altLang="en-US" sz="2600" kern="0" dirty="0">
                <a:solidFill>
                  <a:srgbClr val="992283"/>
                </a:solidFill>
                <a:latin typeface="+mj-lt"/>
              </a:rPr>
              <a:t>consider their comments very carefully before deciding whether to name it in the child or young person’s EHC plan</a:t>
            </a:r>
            <a:r>
              <a:rPr lang="en-GB" altLang="en-US" sz="2600" kern="0" dirty="0">
                <a:latin typeface="+mj-lt"/>
              </a:rPr>
              <a:t>, sending the school or college a copy of the draft plan. </a:t>
            </a:r>
          </a:p>
          <a:p>
            <a:pPr lvl="0" fontAlgn="base">
              <a:lnSpc>
                <a:spcPct val="100000"/>
              </a:lnSpc>
              <a:spcBef>
                <a:spcPct val="20000"/>
              </a:spcBef>
              <a:spcAft>
                <a:spcPts val="1800"/>
              </a:spcAft>
              <a:buClr>
                <a:schemeClr val="tx1"/>
              </a:buClr>
              <a:buSzPct val="90000"/>
              <a:defRPr/>
            </a:pPr>
            <a:r>
              <a:rPr lang="en-GB" altLang="en-US" sz="2600" kern="0" dirty="0">
                <a:latin typeface="+mj-lt"/>
              </a:rPr>
              <a:t>If another local authority maintains the school, they too </a:t>
            </a:r>
            <a:r>
              <a:rPr lang="en-GB" altLang="en-US" sz="2600" kern="0" dirty="0">
                <a:solidFill>
                  <a:srgbClr val="992283"/>
                </a:solidFill>
                <a:latin typeface="+mj-lt"/>
              </a:rPr>
              <a:t>must be consulted.</a:t>
            </a:r>
          </a:p>
          <a:p>
            <a:pPr marL="0" indent="0">
              <a:buClr>
                <a:srgbClr val="5CAD2E"/>
              </a:buClr>
              <a:buNone/>
              <a:defRPr/>
            </a:pPr>
            <a:endParaRPr lang="en-GB" altLang="en-US" sz="1900" b="1" dirty="0">
              <a:solidFill>
                <a:srgbClr val="5CAD2E"/>
              </a:solidFill>
            </a:endParaRPr>
          </a:p>
        </p:txBody>
      </p:sp>
      <p:pic>
        <p:nvPicPr>
          <p:cNvPr id="5" name="Picture 4" descr="This image shows a school or college building.">
            <a:extLst>
              <a:ext uri="{FF2B5EF4-FFF2-40B4-BE49-F238E27FC236}">
                <a16:creationId xmlns:a16="http://schemas.microsoft.com/office/drawing/2014/main" id="{27639F1C-2B28-4AD7-8F55-2ADB48073B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20891" y="1704544"/>
            <a:ext cx="3865419" cy="3782291"/>
          </a:xfrm>
          <a:prstGeom prst="rect">
            <a:avLst/>
          </a:prstGeom>
        </p:spPr>
      </p:pic>
    </p:spTree>
    <p:extLst>
      <p:ext uri="{BB962C8B-B14F-4D97-AF65-F5344CB8AC3E}">
        <p14:creationId xmlns:p14="http://schemas.microsoft.com/office/powerpoint/2010/main" val="1951252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B2BA-A73B-4683-A4E8-1EBC2E41A405}"/>
              </a:ext>
            </a:extLst>
          </p:cNvPr>
          <p:cNvSpPr>
            <a:spLocks noGrp="1"/>
          </p:cNvSpPr>
          <p:nvPr>
            <p:ph type="title"/>
          </p:nvPr>
        </p:nvSpPr>
        <p:spPr>
          <a:xfrm>
            <a:off x="462359" y="1013661"/>
            <a:ext cx="10515600" cy="787863"/>
          </a:xfrm>
        </p:spPr>
        <p:txBody>
          <a:bodyPr>
            <a:normAutofit/>
          </a:bodyPr>
          <a:lstStyle/>
          <a:p>
            <a:r>
              <a:rPr lang="en-GB" altLang="en-US" sz="3600" dirty="0">
                <a:solidFill>
                  <a:srgbClr val="992283"/>
                </a:solidFill>
              </a:rPr>
              <a:t>Post Assessment – decision to issue plan </a:t>
            </a:r>
            <a:endParaRPr lang="en-GB" sz="3600" dirty="0">
              <a:solidFill>
                <a:srgbClr val="992283"/>
              </a:solidFill>
            </a:endParaRPr>
          </a:p>
        </p:txBody>
      </p:sp>
      <p:sp>
        <p:nvSpPr>
          <p:cNvPr id="3" name="Content Placeholder 2">
            <a:extLst>
              <a:ext uri="{FF2B5EF4-FFF2-40B4-BE49-F238E27FC236}">
                <a16:creationId xmlns:a16="http://schemas.microsoft.com/office/drawing/2014/main" id="{F05E87CA-0C4D-4552-8463-C17083D3DD57}"/>
              </a:ext>
            </a:extLst>
          </p:cNvPr>
          <p:cNvSpPr>
            <a:spLocks noGrp="1"/>
          </p:cNvSpPr>
          <p:nvPr>
            <p:ph sz="half" idx="1"/>
          </p:nvPr>
        </p:nvSpPr>
        <p:spPr>
          <a:xfrm>
            <a:off x="462359" y="1981200"/>
            <a:ext cx="6338455" cy="3984866"/>
          </a:xfrm>
        </p:spPr>
        <p:txBody>
          <a:bodyPr>
            <a:normAutofit/>
          </a:bodyPr>
          <a:lstStyle/>
          <a:p>
            <a:pPr>
              <a:lnSpc>
                <a:spcPct val="100000"/>
              </a:lnSpc>
              <a:spcAft>
                <a:spcPts val="1200"/>
              </a:spcAft>
              <a:buClr>
                <a:schemeClr val="tx1"/>
              </a:buClr>
              <a:defRPr/>
            </a:pPr>
            <a:r>
              <a:rPr lang="en-US" altLang="en-US" sz="2600" dirty="0"/>
              <a:t>Where, in the light of an EHC needs assessment</a:t>
            </a:r>
            <a:r>
              <a:rPr lang="en-US" altLang="en-US" sz="2600" dirty="0">
                <a:solidFill>
                  <a:srgbClr val="992283"/>
                </a:solidFill>
              </a:rPr>
              <a:t>, it is necessary for special educational provision to be made in accordance with an EHC plan</a:t>
            </a:r>
            <a:r>
              <a:rPr lang="en-US" altLang="en-US" sz="2600" dirty="0"/>
              <a:t>, the local authority must prepare a plan.</a:t>
            </a:r>
          </a:p>
          <a:p>
            <a:pPr>
              <a:lnSpc>
                <a:spcPct val="100000"/>
              </a:lnSpc>
              <a:spcAft>
                <a:spcPts val="1200"/>
              </a:spcAft>
              <a:buClr>
                <a:schemeClr val="tx1"/>
              </a:buClr>
              <a:defRPr/>
            </a:pPr>
            <a:r>
              <a:rPr lang="en-US" altLang="en-US" sz="2600" dirty="0"/>
              <a:t>Tribunal look at a “can” and “will” test.</a:t>
            </a:r>
          </a:p>
          <a:p>
            <a:pPr>
              <a:lnSpc>
                <a:spcPct val="100000"/>
              </a:lnSpc>
              <a:spcAft>
                <a:spcPts val="1200"/>
              </a:spcAft>
              <a:buClr>
                <a:schemeClr val="tx1"/>
              </a:buClr>
              <a:defRPr/>
            </a:pPr>
            <a:r>
              <a:rPr lang="en-US" altLang="en-US" sz="2600" dirty="0"/>
              <a:t>Draft plan must be issued within 16 weeks.</a:t>
            </a:r>
          </a:p>
          <a:p>
            <a:pPr marL="0" indent="0">
              <a:buClr>
                <a:srgbClr val="5CAD2E"/>
              </a:buClr>
              <a:buNone/>
              <a:defRPr/>
            </a:pPr>
            <a:endParaRPr lang="en-GB" altLang="en-US" sz="1900" b="1" dirty="0">
              <a:solidFill>
                <a:srgbClr val="5CAD2E"/>
              </a:solidFill>
            </a:endParaRPr>
          </a:p>
        </p:txBody>
      </p:sp>
      <p:pic>
        <p:nvPicPr>
          <p:cNvPr id="5" name="Picture 4" descr="Thus image shows someone drawing out a plan.">
            <a:extLst>
              <a:ext uri="{FF2B5EF4-FFF2-40B4-BE49-F238E27FC236}">
                <a16:creationId xmlns:a16="http://schemas.microsoft.com/office/drawing/2014/main" id="{1DD226BD-7C66-47FD-851A-BD492EA4F5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0509" y="1981200"/>
            <a:ext cx="4539132" cy="3352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8073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B2BA-A73B-4683-A4E8-1EBC2E41A405}"/>
              </a:ext>
            </a:extLst>
          </p:cNvPr>
          <p:cNvSpPr>
            <a:spLocks noGrp="1"/>
          </p:cNvSpPr>
          <p:nvPr>
            <p:ph type="title"/>
          </p:nvPr>
        </p:nvSpPr>
        <p:spPr>
          <a:xfrm>
            <a:off x="432408" y="712272"/>
            <a:ext cx="10515600" cy="787863"/>
          </a:xfrm>
        </p:spPr>
        <p:txBody>
          <a:bodyPr>
            <a:normAutofit/>
          </a:bodyPr>
          <a:lstStyle/>
          <a:p>
            <a:r>
              <a:rPr lang="en-GB" altLang="en-US" sz="3600" dirty="0">
                <a:solidFill>
                  <a:srgbClr val="992283"/>
                </a:solidFill>
              </a:rPr>
              <a:t>The EHC Plan</a:t>
            </a:r>
          </a:p>
        </p:txBody>
      </p:sp>
      <p:graphicFrame>
        <p:nvGraphicFramePr>
          <p:cNvPr id="6" name="Content Placeholder 3">
            <a:extLst>
              <a:ext uri="{FF2B5EF4-FFF2-40B4-BE49-F238E27FC236}">
                <a16:creationId xmlns:a16="http://schemas.microsoft.com/office/drawing/2014/main" id="{5345F06E-7DC5-4C84-A03D-3DA9074F99F4}"/>
              </a:ext>
            </a:extLst>
          </p:cNvPr>
          <p:cNvGraphicFramePr>
            <a:graphicFrameLocks/>
          </p:cNvGraphicFramePr>
          <p:nvPr>
            <p:extLst>
              <p:ext uri="{D42A27DB-BD31-4B8C-83A1-F6EECF244321}">
                <p14:modId xmlns:p14="http://schemas.microsoft.com/office/powerpoint/2010/main" val="389817794"/>
              </p:ext>
            </p:extLst>
          </p:nvPr>
        </p:nvGraphicFramePr>
        <p:xfrm>
          <a:off x="569495" y="1361589"/>
          <a:ext cx="11053010" cy="4429344"/>
        </p:xfrm>
        <a:graphic>
          <a:graphicData uri="http://schemas.openxmlformats.org/drawingml/2006/table">
            <a:tbl>
              <a:tblPr firstRow="1" bandRow="1">
                <a:tableStyleId>{5C22544A-7EE6-4342-B048-85BDC9FD1C3A}</a:tableStyleId>
              </a:tblPr>
              <a:tblGrid>
                <a:gridCol w="3159348">
                  <a:extLst>
                    <a:ext uri="{9D8B030D-6E8A-4147-A177-3AD203B41FA5}">
                      <a16:colId xmlns:a16="http://schemas.microsoft.com/office/drawing/2014/main" val="20000"/>
                    </a:ext>
                  </a:extLst>
                </a:gridCol>
                <a:gridCol w="7893662">
                  <a:extLst>
                    <a:ext uri="{9D8B030D-6E8A-4147-A177-3AD203B41FA5}">
                      <a16:colId xmlns:a16="http://schemas.microsoft.com/office/drawing/2014/main" val="20001"/>
                    </a:ext>
                  </a:extLst>
                </a:gridCol>
              </a:tblGrid>
              <a:tr h="349399">
                <a:tc>
                  <a:txBody>
                    <a:bodyPr/>
                    <a:lstStyle/>
                    <a:p>
                      <a:r>
                        <a:rPr lang="en-GB" sz="1200" dirty="0"/>
                        <a:t>Section</a:t>
                      </a:r>
                    </a:p>
                  </a:txBody>
                  <a:tcPr marT="45716" marB="45716"/>
                </a:tc>
                <a:tc>
                  <a:txBody>
                    <a:bodyPr/>
                    <a:lstStyle/>
                    <a:p>
                      <a:endParaRPr lang="en-GB" sz="1200" dirty="0"/>
                    </a:p>
                  </a:txBody>
                  <a:tcPr marT="45716" marB="45716"/>
                </a:tc>
                <a:extLst>
                  <a:ext uri="{0D108BD9-81ED-4DB2-BD59-A6C34878D82A}">
                    <a16:rowId xmlns:a16="http://schemas.microsoft.com/office/drawing/2014/main" val="10000"/>
                  </a:ext>
                </a:extLst>
              </a:tr>
              <a:tr h="349399">
                <a:tc>
                  <a:txBody>
                    <a:bodyPr/>
                    <a:lstStyle/>
                    <a:p>
                      <a:r>
                        <a:rPr lang="en-GB" sz="1400" dirty="0"/>
                        <a:t>Section A</a:t>
                      </a:r>
                    </a:p>
                  </a:txBody>
                  <a:tcPr marT="45716" marB="45716"/>
                </a:tc>
                <a:tc>
                  <a:txBody>
                    <a:bodyPr/>
                    <a:lstStyle/>
                    <a:p>
                      <a:r>
                        <a:rPr lang="en-GB" sz="1400" dirty="0"/>
                        <a:t>The views, interests and aspirations of the child and his parents or the young person</a:t>
                      </a:r>
                    </a:p>
                  </a:txBody>
                  <a:tcPr marT="45716" marB="45716"/>
                </a:tc>
                <a:extLst>
                  <a:ext uri="{0D108BD9-81ED-4DB2-BD59-A6C34878D82A}">
                    <a16:rowId xmlns:a16="http://schemas.microsoft.com/office/drawing/2014/main" val="10001"/>
                  </a:ext>
                </a:extLst>
              </a:tr>
              <a:tr h="349399">
                <a:tc>
                  <a:txBody>
                    <a:bodyPr/>
                    <a:lstStyle/>
                    <a:p>
                      <a:r>
                        <a:rPr lang="en-GB" sz="1400" dirty="0"/>
                        <a:t>Section </a:t>
                      </a:r>
                      <a:r>
                        <a:rPr lang="en-GB" sz="1400" b="0" dirty="0"/>
                        <a:t>B</a:t>
                      </a:r>
                    </a:p>
                  </a:txBody>
                  <a:tcPr marT="45716" marB="45716"/>
                </a:tc>
                <a:tc>
                  <a:txBody>
                    <a:bodyPr/>
                    <a:lstStyle/>
                    <a:p>
                      <a:r>
                        <a:rPr lang="en-GB" sz="1400" dirty="0"/>
                        <a:t>The child or young person’s special educational needs</a:t>
                      </a:r>
                    </a:p>
                  </a:txBody>
                  <a:tcPr marT="45716" marB="45716"/>
                </a:tc>
                <a:extLst>
                  <a:ext uri="{0D108BD9-81ED-4DB2-BD59-A6C34878D82A}">
                    <a16:rowId xmlns:a16="http://schemas.microsoft.com/office/drawing/2014/main" val="10002"/>
                  </a:ext>
                </a:extLst>
              </a:tr>
              <a:tr h="349399">
                <a:tc>
                  <a:txBody>
                    <a:bodyPr/>
                    <a:lstStyle/>
                    <a:p>
                      <a:r>
                        <a:rPr lang="en-GB" sz="1400" dirty="0"/>
                        <a:t>Section C</a:t>
                      </a:r>
                    </a:p>
                  </a:txBody>
                  <a:tcPr marT="45716" marB="45716"/>
                </a:tc>
                <a:tc>
                  <a:txBody>
                    <a:bodyPr/>
                    <a:lstStyle/>
                    <a:p>
                      <a:r>
                        <a:rPr lang="en-GB" sz="1400" dirty="0"/>
                        <a:t>Social Care</a:t>
                      </a:r>
                      <a:r>
                        <a:rPr lang="en-GB" sz="1400" baseline="0" dirty="0"/>
                        <a:t> </a:t>
                      </a:r>
                      <a:r>
                        <a:rPr lang="en-GB" sz="1400" dirty="0"/>
                        <a:t>needs</a:t>
                      </a:r>
                    </a:p>
                  </a:txBody>
                  <a:tcPr marT="45716" marB="45716"/>
                </a:tc>
                <a:extLst>
                  <a:ext uri="{0D108BD9-81ED-4DB2-BD59-A6C34878D82A}">
                    <a16:rowId xmlns:a16="http://schemas.microsoft.com/office/drawing/2014/main" val="10003"/>
                  </a:ext>
                </a:extLst>
              </a:tr>
              <a:tr h="349399">
                <a:tc>
                  <a:txBody>
                    <a:bodyPr/>
                    <a:lstStyle/>
                    <a:p>
                      <a:r>
                        <a:rPr lang="en-GB" sz="1400" dirty="0"/>
                        <a:t>Section D</a:t>
                      </a:r>
                    </a:p>
                  </a:txBody>
                  <a:tcPr marT="45716" marB="45716"/>
                </a:tc>
                <a:tc>
                  <a:txBody>
                    <a:bodyPr/>
                    <a:lstStyle/>
                    <a:p>
                      <a:r>
                        <a:rPr lang="en-GB" sz="1400" dirty="0"/>
                        <a:t>Health needs</a:t>
                      </a:r>
                    </a:p>
                  </a:txBody>
                  <a:tcPr marT="45716" marB="45716"/>
                </a:tc>
                <a:extLst>
                  <a:ext uri="{0D108BD9-81ED-4DB2-BD59-A6C34878D82A}">
                    <a16:rowId xmlns:a16="http://schemas.microsoft.com/office/drawing/2014/main" val="10004"/>
                  </a:ext>
                </a:extLst>
              </a:tr>
              <a:tr h="417202">
                <a:tc>
                  <a:txBody>
                    <a:bodyPr/>
                    <a:lstStyle/>
                    <a:p>
                      <a:r>
                        <a:rPr lang="en-GB" sz="1400" dirty="0"/>
                        <a:t>Section E</a:t>
                      </a:r>
                    </a:p>
                  </a:txBody>
                  <a:tcPr marT="45716" marB="45716"/>
                </a:tc>
                <a:tc>
                  <a:txBody>
                    <a:bodyPr/>
                    <a:lstStyle/>
                    <a:p>
                      <a:r>
                        <a:rPr lang="en-GB" sz="1400" dirty="0"/>
                        <a:t>Outcomes</a:t>
                      </a:r>
                    </a:p>
                  </a:txBody>
                  <a:tcPr marT="45716" marB="45716"/>
                </a:tc>
                <a:extLst>
                  <a:ext uri="{0D108BD9-81ED-4DB2-BD59-A6C34878D82A}">
                    <a16:rowId xmlns:a16="http://schemas.microsoft.com/office/drawing/2014/main" val="10005"/>
                  </a:ext>
                </a:extLst>
              </a:tr>
              <a:tr h="349399">
                <a:tc>
                  <a:txBody>
                    <a:bodyPr/>
                    <a:lstStyle/>
                    <a:p>
                      <a:r>
                        <a:rPr lang="en-GB" sz="1400" dirty="0"/>
                        <a:t>Section F</a:t>
                      </a:r>
                    </a:p>
                  </a:txBody>
                  <a:tcPr marT="45716" marB="45716"/>
                </a:tc>
                <a:tc>
                  <a:txBody>
                    <a:bodyPr/>
                    <a:lstStyle/>
                    <a:p>
                      <a:r>
                        <a:rPr lang="en-GB" sz="1400" dirty="0"/>
                        <a:t>Special Educational Provision</a:t>
                      </a:r>
                    </a:p>
                  </a:txBody>
                  <a:tcPr marT="45716" marB="45716"/>
                </a:tc>
                <a:extLst>
                  <a:ext uri="{0D108BD9-81ED-4DB2-BD59-A6C34878D82A}">
                    <a16:rowId xmlns:a16="http://schemas.microsoft.com/office/drawing/2014/main" val="10006"/>
                  </a:ext>
                </a:extLst>
              </a:tr>
              <a:tr h="349399">
                <a:tc>
                  <a:txBody>
                    <a:bodyPr/>
                    <a:lstStyle/>
                    <a:p>
                      <a:r>
                        <a:rPr lang="en-GB" sz="1400" dirty="0"/>
                        <a:t>Section G</a:t>
                      </a:r>
                    </a:p>
                  </a:txBody>
                  <a:tcPr marT="45716" marB="45716"/>
                </a:tc>
                <a:tc>
                  <a:txBody>
                    <a:bodyPr/>
                    <a:lstStyle/>
                    <a:p>
                      <a:r>
                        <a:rPr lang="en-GB" sz="1400" dirty="0"/>
                        <a:t>Health Care Provision</a:t>
                      </a:r>
                    </a:p>
                  </a:txBody>
                  <a:tcPr marT="45716" marB="45716"/>
                </a:tc>
                <a:extLst>
                  <a:ext uri="{0D108BD9-81ED-4DB2-BD59-A6C34878D82A}">
                    <a16:rowId xmlns:a16="http://schemas.microsoft.com/office/drawing/2014/main" val="10007"/>
                  </a:ext>
                </a:extLst>
              </a:tr>
              <a:tr h="460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Section H1</a:t>
                      </a:r>
                      <a:r>
                        <a:rPr lang="en-GB" sz="1400" baseline="0" dirty="0"/>
                        <a:t> and H2</a:t>
                      </a:r>
                      <a:endParaRPr lang="en-GB" sz="1400" dirty="0"/>
                    </a:p>
                  </a:txBody>
                  <a:tcPr marT="45716" marB="45716"/>
                </a:tc>
                <a:tc>
                  <a:txBody>
                    <a:bodyPr/>
                    <a:lstStyle/>
                    <a:p>
                      <a:r>
                        <a:rPr lang="en-GB" sz="1400" dirty="0"/>
                        <a:t>Social care provision which must be made for the child or young person as a result of section 2 of the Chronically Sick and Disabled Persons Act 1970/</a:t>
                      </a:r>
                      <a:r>
                        <a:rPr lang="en-GB" sz="1400" baseline="0" dirty="0"/>
                        <a:t> Any other social care needs.</a:t>
                      </a:r>
                      <a:endParaRPr lang="en-GB" sz="1400" dirty="0"/>
                    </a:p>
                  </a:txBody>
                  <a:tcPr marT="45716" marB="45716"/>
                </a:tc>
                <a:extLst>
                  <a:ext uri="{0D108BD9-81ED-4DB2-BD59-A6C34878D82A}">
                    <a16:rowId xmlns:a16="http://schemas.microsoft.com/office/drawing/2014/main" val="10008"/>
                  </a:ext>
                </a:extLst>
              </a:tr>
              <a:tr h="349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Section I</a:t>
                      </a:r>
                    </a:p>
                  </a:txBody>
                  <a:tcPr marT="45716" marB="45716"/>
                </a:tc>
                <a:tc>
                  <a:txBody>
                    <a:bodyPr/>
                    <a:lstStyle/>
                    <a:p>
                      <a:r>
                        <a:rPr lang="en-GB" sz="1400" dirty="0"/>
                        <a:t>Educational</a:t>
                      </a:r>
                      <a:r>
                        <a:rPr lang="en-GB" sz="1400" baseline="0" dirty="0"/>
                        <a:t> setting or type of setting</a:t>
                      </a:r>
                      <a:endParaRPr lang="en-GB" sz="1400" dirty="0"/>
                    </a:p>
                  </a:txBody>
                  <a:tcPr marT="45716" marB="45716"/>
                </a:tc>
                <a:extLst>
                  <a:ext uri="{0D108BD9-81ED-4DB2-BD59-A6C34878D82A}">
                    <a16:rowId xmlns:a16="http://schemas.microsoft.com/office/drawing/2014/main" val="10009"/>
                  </a:ext>
                </a:extLst>
              </a:tr>
              <a:tr h="349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Section J</a:t>
                      </a:r>
                    </a:p>
                  </a:txBody>
                  <a:tcPr marT="45716" marB="45716"/>
                </a:tc>
                <a:tc>
                  <a:txBody>
                    <a:bodyPr/>
                    <a:lstStyle/>
                    <a:p>
                      <a:r>
                        <a:rPr lang="en-GB" sz="1400" dirty="0"/>
                        <a:t>Direct payments</a:t>
                      </a:r>
                      <a:r>
                        <a:rPr lang="en-GB" sz="1400" baseline="0" dirty="0"/>
                        <a:t> </a:t>
                      </a:r>
                      <a:endParaRPr lang="en-GB" sz="1400" dirty="0"/>
                    </a:p>
                  </a:txBody>
                  <a:tcPr marT="45716" marB="45716"/>
                </a:tc>
                <a:extLst>
                  <a:ext uri="{0D108BD9-81ED-4DB2-BD59-A6C34878D82A}">
                    <a16:rowId xmlns:a16="http://schemas.microsoft.com/office/drawing/2014/main" val="10010"/>
                  </a:ext>
                </a:extLst>
              </a:tr>
              <a:tr h="349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Section K</a:t>
                      </a:r>
                    </a:p>
                  </a:txBody>
                  <a:tcPr marT="45716" marB="45716"/>
                </a:tc>
                <a:tc>
                  <a:txBody>
                    <a:bodyPr/>
                    <a:lstStyle/>
                    <a:p>
                      <a:r>
                        <a:rPr lang="en-GB" sz="1400" dirty="0"/>
                        <a:t>Appendices to plan (reports/advices</a:t>
                      </a:r>
                      <a:r>
                        <a:rPr lang="en-GB" sz="1400" baseline="0" dirty="0"/>
                        <a:t> etc.)</a:t>
                      </a:r>
                      <a:endParaRPr lang="en-GB" sz="1400" dirty="0"/>
                    </a:p>
                  </a:txBody>
                  <a:tcPr marT="45716" marB="45716"/>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24819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66BA-5F23-44ED-A024-38AA982482C5}"/>
              </a:ext>
            </a:extLst>
          </p:cNvPr>
          <p:cNvSpPr>
            <a:spLocks noGrp="1"/>
          </p:cNvSpPr>
          <p:nvPr>
            <p:ph type="title"/>
          </p:nvPr>
        </p:nvSpPr>
        <p:spPr>
          <a:xfrm>
            <a:off x="427874" y="221494"/>
            <a:ext cx="6484745" cy="2020587"/>
          </a:xfrm>
        </p:spPr>
        <p:txBody>
          <a:bodyPr>
            <a:normAutofit/>
          </a:bodyPr>
          <a:lstStyle/>
          <a:p>
            <a:pPr>
              <a:spcAft>
                <a:spcPts val="1200"/>
              </a:spcAft>
            </a:pPr>
            <a:r>
              <a:rPr lang="en-GB" sz="3600" dirty="0">
                <a:solidFill>
                  <a:srgbClr val="992283"/>
                </a:solidFill>
              </a:rPr>
              <a:t>Activity:</a:t>
            </a:r>
            <a:br>
              <a:rPr lang="en-GB" sz="3600" dirty="0"/>
            </a:br>
            <a:r>
              <a:rPr lang="en-GB" sz="2400" b="0" spc="0" dirty="0">
                <a:solidFill>
                  <a:srgbClr val="992283"/>
                </a:solidFill>
              </a:rPr>
              <a:t>From the picture shown on the right, </a:t>
            </a:r>
            <a:br>
              <a:rPr lang="en-GB" sz="2400" b="0" spc="0" dirty="0">
                <a:solidFill>
                  <a:srgbClr val="992283"/>
                </a:solidFill>
              </a:rPr>
            </a:br>
            <a:r>
              <a:rPr lang="en-GB" sz="2400" b="0" spc="0" dirty="0">
                <a:solidFill>
                  <a:srgbClr val="992283"/>
                </a:solidFill>
              </a:rPr>
              <a:t>what do you think the ‘need’ is? </a:t>
            </a:r>
          </a:p>
        </p:txBody>
      </p:sp>
      <p:pic>
        <p:nvPicPr>
          <p:cNvPr id="7" name="Picture 2" descr="An image showing an untidy teenagers bedroom.">
            <a:extLst>
              <a:ext uri="{FF2B5EF4-FFF2-40B4-BE49-F238E27FC236}">
                <a16:creationId xmlns:a16="http://schemas.microsoft.com/office/drawing/2014/main" id="{8298A115-6417-4983-AF58-5C9201DC72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21479" y="968623"/>
            <a:ext cx="4452598" cy="27829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A7915AD2-FF77-473E-8D81-02B3C58B86A3}"/>
              </a:ext>
            </a:extLst>
          </p:cNvPr>
          <p:cNvSpPr txBox="1"/>
          <p:nvPr/>
        </p:nvSpPr>
        <p:spPr>
          <a:xfrm>
            <a:off x="427874" y="2330115"/>
            <a:ext cx="5183217" cy="1569660"/>
          </a:xfrm>
          <a:prstGeom prst="rect">
            <a:avLst/>
          </a:prstGeom>
          <a:noFill/>
        </p:spPr>
        <p:txBody>
          <a:bodyPr wrap="square" rtlCol="0">
            <a:spAutoFit/>
          </a:bodyPr>
          <a:lstStyle/>
          <a:p>
            <a:r>
              <a:rPr lang="en-GB" sz="2400" dirty="0"/>
              <a:t>Working with the people around you, can you suggest an outcome and some provision to help get the young person where we need them to be? </a:t>
            </a:r>
          </a:p>
        </p:txBody>
      </p:sp>
      <p:graphicFrame>
        <p:nvGraphicFramePr>
          <p:cNvPr id="9" name="Table 8">
            <a:extLst>
              <a:ext uri="{FF2B5EF4-FFF2-40B4-BE49-F238E27FC236}">
                <a16:creationId xmlns:a16="http://schemas.microsoft.com/office/drawing/2014/main" id="{A8EF0D8C-701E-459B-B147-F3D8446656B6}"/>
              </a:ext>
            </a:extLst>
          </p:cNvPr>
          <p:cNvGraphicFramePr>
            <a:graphicFrameLocks noGrp="1"/>
          </p:cNvGraphicFramePr>
          <p:nvPr>
            <p:extLst>
              <p:ext uri="{D42A27DB-BD31-4B8C-83A1-F6EECF244321}">
                <p14:modId xmlns:p14="http://schemas.microsoft.com/office/powerpoint/2010/main" val="4212586343"/>
              </p:ext>
            </p:extLst>
          </p:nvPr>
        </p:nvGraphicFramePr>
        <p:xfrm>
          <a:off x="487635" y="4062001"/>
          <a:ext cx="11114752" cy="1767840"/>
        </p:xfrm>
        <a:graphic>
          <a:graphicData uri="http://schemas.openxmlformats.org/drawingml/2006/table">
            <a:tbl>
              <a:tblPr firstRow="1" bandRow="1">
                <a:tableStyleId>{5C22544A-7EE6-4342-B048-85BDC9FD1C3A}</a:tableStyleId>
              </a:tblPr>
              <a:tblGrid>
                <a:gridCol w="3794518">
                  <a:extLst>
                    <a:ext uri="{9D8B030D-6E8A-4147-A177-3AD203B41FA5}">
                      <a16:colId xmlns:a16="http://schemas.microsoft.com/office/drawing/2014/main" val="4240808408"/>
                    </a:ext>
                  </a:extLst>
                </a:gridCol>
                <a:gridCol w="2881850">
                  <a:extLst>
                    <a:ext uri="{9D8B030D-6E8A-4147-A177-3AD203B41FA5}">
                      <a16:colId xmlns:a16="http://schemas.microsoft.com/office/drawing/2014/main" val="3913916730"/>
                    </a:ext>
                  </a:extLst>
                </a:gridCol>
                <a:gridCol w="4438384">
                  <a:extLst>
                    <a:ext uri="{9D8B030D-6E8A-4147-A177-3AD203B41FA5}">
                      <a16:colId xmlns:a16="http://schemas.microsoft.com/office/drawing/2014/main" val="2172030359"/>
                    </a:ext>
                  </a:extLst>
                </a:gridCol>
              </a:tblGrid>
              <a:tr h="405947">
                <a:tc>
                  <a:txBody>
                    <a:bodyPr/>
                    <a:lstStyle/>
                    <a:p>
                      <a:pPr algn="ctr"/>
                      <a:r>
                        <a:rPr lang="en-GB" sz="2400" dirty="0">
                          <a:solidFill>
                            <a:schemeClr val="bg1"/>
                          </a:solidFill>
                        </a:rPr>
                        <a:t>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2283"/>
                    </a:solidFill>
                  </a:tcPr>
                </a:tc>
                <a:tc>
                  <a:txBody>
                    <a:bodyPr/>
                    <a:lstStyle/>
                    <a:p>
                      <a:pPr algn="ctr"/>
                      <a:r>
                        <a:rPr lang="en-GB" sz="2400" dirty="0">
                          <a:solidFill>
                            <a:schemeClr val="bg1"/>
                          </a:solidFill>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2283"/>
                    </a:solidFill>
                  </a:tcPr>
                </a:tc>
                <a:tc>
                  <a:txBody>
                    <a:bodyPr/>
                    <a:lstStyle/>
                    <a:p>
                      <a:pPr algn="ctr"/>
                      <a:r>
                        <a:rPr lang="en-GB" sz="2400" dirty="0">
                          <a:solidFill>
                            <a:schemeClr val="bg1"/>
                          </a:solidFill>
                        </a:rPr>
                        <a:t>Provision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2283"/>
                    </a:solidFill>
                  </a:tcPr>
                </a:tc>
                <a:extLst>
                  <a:ext uri="{0D108BD9-81ED-4DB2-BD59-A6C34878D82A}">
                    <a16:rowId xmlns:a16="http://schemas.microsoft.com/office/drawing/2014/main" val="3920862213"/>
                  </a:ext>
                </a:extLst>
              </a:tr>
              <a:tr h="1163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Check – Does it identify the gap, </a:t>
                      </a:r>
                      <a:br>
                        <a:rPr lang="en-GB" sz="2000" dirty="0"/>
                      </a:br>
                      <a:r>
                        <a:rPr lang="en-GB" sz="2000" dirty="0"/>
                        <a:t>or the problem area?</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Check – is it SMART?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Check – have you said WHO is responsible, WHAT needs to be done, and HOW OFTEN it needs to happen?</a:t>
                      </a:r>
                    </a:p>
                    <a:p>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3722663"/>
                  </a:ext>
                </a:extLst>
              </a:tr>
            </a:tbl>
          </a:graphicData>
        </a:graphic>
      </p:graphicFrame>
    </p:spTree>
    <p:extLst>
      <p:ext uri="{BB962C8B-B14F-4D97-AF65-F5344CB8AC3E}">
        <p14:creationId xmlns:p14="http://schemas.microsoft.com/office/powerpoint/2010/main" val="357229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AC864D-7638-4274-A77A-44102F2F4221}"/>
              </a:ext>
            </a:extLst>
          </p:cNvPr>
          <p:cNvSpPr>
            <a:spLocks noGrp="1"/>
          </p:cNvSpPr>
          <p:nvPr>
            <p:ph type="title"/>
          </p:nvPr>
        </p:nvSpPr>
        <p:spPr>
          <a:xfrm>
            <a:off x="460117" y="1224890"/>
            <a:ext cx="10515600" cy="787863"/>
          </a:xfrm>
        </p:spPr>
        <p:txBody>
          <a:bodyPr>
            <a:noAutofit/>
          </a:bodyPr>
          <a:lstStyle/>
          <a:p>
            <a:r>
              <a:rPr lang="en-GB" sz="3600" dirty="0">
                <a:solidFill>
                  <a:srgbClr val="992283"/>
                </a:solidFill>
              </a:rPr>
              <a:t>Professional Development – </a:t>
            </a:r>
            <a:br>
              <a:rPr lang="en-GB" sz="3600" dirty="0">
                <a:solidFill>
                  <a:srgbClr val="992283"/>
                </a:solidFill>
              </a:rPr>
            </a:br>
            <a:r>
              <a:rPr lang="en-GB" sz="3600" dirty="0">
                <a:solidFill>
                  <a:srgbClr val="992283"/>
                </a:solidFill>
              </a:rPr>
              <a:t>Suggested further reading/ viewing</a:t>
            </a:r>
            <a:endParaRPr lang="en-GB" altLang="en-US" sz="3600" dirty="0">
              <a:solidFill>
                <a:srgbClr val="992283"/>
              </a:solidFill>
            </a:endParaRPr>
          </a:p>
        </p:txBody>
      </p:sp>
      <p:sp>
        <p:nvSpPr>
          <p:cNvPr id="9" name="Rectangle 8">
            <a:extLst>
              <a:ext uri="{FF2B5EF4-FFF2-40B4-BE49-F238E27FC236}">
                <a16:creationId xmlns:a16="http://schemas.microsoft.com/office/drawing/2014/main" id="{14CCBB72-600A-4669-81AC-9391AFD23E27}"/>
              </a:ext>
            </a:extLst>
          </p:cNvPr>
          <p:cNvSpPr/>
          <p:nvPr/>
        </p:nvSpPr>
        <p:spPr>
          <a:xfrm>
            <a:off x="460117" y="2355272"/>
            <a:ext cx="9916938" cy="4308872"/>
          </a:xfrm>
          <a:prstGeom prst="rect">
            <a:avLst/>
          </a:prstGeom>
        </p:spPr>
        <p:txBody>
          <a:bodyPr wrap="square">
            <a:spAutoFit/>
          </a:bodyPr>
          <a:lstStyle/>
          <a:p>
            <a:pPr marL="285750" indent="-285750">
              <a:spcAft>
                <a:spcPts val="1800"/>
              </a:spcAft>
              <a:buClr>
                <a:schemeClr val="tx1"/>
              </a:buClr>
              <a:buFont typeface="Arial" panose="020B0604020202020204" pitchFamily="34" charset="0"/>
              <a:buChar char="•"/>
              <a:defRPr/>
            </a:pPr>
            <a:r>
              <a:rPr lang="en-GB" sz="2600" dirty="0">
                <a:solidFill>
                  <a:srgbClr val="0070C0"/>
                </a:solidFill>
                <a:hlinkClick r:id="rId2">
                  <a:extLst>
                    <a:ext uri="{A12FA001-AC4F-418D-AE19-62706E023703}">
                      <ahyp:hlinkClr xmlns:ahyp="http://schemas.microsoft.com/office/drawing/2018/hyperlinkcolor" val="tx"/>
                    </a:ext>
                  </a:extLst>
                </a:hlinkClick>
              </a:rPr>
              <a:t>The Graduated Response within Worcestershire </a:t>
            </a:r>
            <a:r>
              <a:rPr lang="en-GB" sz="2600" dirty="0"/>
              <a:t>– A </a:t>
            </a:r>
            <a:r>
              <a:rPr lang="en-GB" sz="2600" dirty="0">
                <a:solidFill>
                  <a:srgbClr val="0070C0"/>
                </a:solidFill>
                <a:hlinkClick r:id="rId3">
                  <a:extLst>
                    <a:ext uri="{A12FA001-AC4F-418D-AE19-62706E023703}">
                      <ahyp:hlinkClr xmlns:ahyp="http://schemas.microsoft.com/office/drawing/2018/hyperlinkcolor" val="tx"/>
                    </a:ext>
                  </a:extLst>
                </a:hlinkClick>
              </a:rPr>
              <a:t>YouTube presentation </a:t>
            </a:r>
            <a:r>
              <a:rPr lang="en-GB" sz="2600" dirty="0"/>
              <a:t>on the Graduated Response</a:t>
            </a:r>
          </a:p>
          <a:p>
            <a:pPr marL="285750" indent="-285750">
              <a:spcAft>
                <a:spcPts val="1800"/>
              </a:spcAft>
              <a:buClr>
                <a:schemeClr val="tx1"/>
              </a:buClr>
              <a:buFont typeface="Arial" panose="020B0604020202020204" pitchFamily="34" charset="0"/>
              <a:buChar char="•"/>
              <a:defRPr/>
            </a:pPr>
            <a:r>
              <a:rPr lang="en-GB" sz="2600" dirty="0"/>
              <a:t>SEN support in mainstream schools – a short </a:t>
            </a:r>
            <a:r>
              <a:rPr lang="en-GB" sz="2600" dirty="0">
                <a:solidFill>
                  <a:srgbClr val="0070C0"/>
                </a:solidFill>
                <a:hlinkClick r:id="rId4">
                  <a:extLst>
                    <a:ext uri="{A12FA001-AC4F-418D-AE19-62706E023703}">
                      <ahyp:hlinkClr xmlns:ahyp="http://schemas.microsoft.com/office/drawing/2018/hyperlinkcolor" val="tx"/>
                    </a:ext>
                  </a:extLst>
                </a:hlinkClick>
              </a:rPr>
              <a:t>YouTube presentation</a:t>
            </a:r>
            <a:endParaRPr lang="en-GB" sz="2600" dirty="0">
              <a:solidFill>
                <a:srgbClr val="0070C0"/>
              </a:solidFill>
            </a:endParaRPr>
          </a:p>
          <a:p>
            <a:pPr marL="285750" indent="-285750">
              <a:spcAft>
                <a:spcPts val="1800"/>
              </a:spcAft>
              <a:buClr>
                <a:schemeClr val="tx1"/>
              </a:buClr>
              <a:buFont typeface="Arial" panose="020B0604020202020204" pitchFamily="34" charset="0"/>
              <a:buChar char="•"/>
              <a:defRPr/>
            </a:pPr>
            <a:r>
              <a:rPr lang="en-GB" sz="2600" dirty="0"/>
              <a:t>The Local Offer – </a:t>
            </a:r>
            <a:r>
              <a:rPr lang="en-GB" sz="2600" dirty="0">
                <a:solidFill>
                  <a:srgbClr val="0070C0"/>
                </a:solidFill>
                <a:hlinkClick r:id="rId5">
                  <a:extLst>
                    <a:ext uri="{A12FA001-AC4F-418D-AE19-62706E023703}">
                      <ahyp:hlinkClr xmlns:ahyp="http://schemas.microsoft.com/office/drawing/2018/hyperlinkcolor" val="tx"/>
                    </a:ext>
                  </a:extLst>
                </a:hlinkClick>
              </a:rPr>
              <a:t>SEND pages </a:t>
            </a:r>
            <a:endParaRPr lang="en-GB" sz="2600" dirty="0">
              <a:solidFill>
                <a:srgbClr val="0070C0"/>
              </a:solidFill>
            </a:endParaRPr>
          </a:p>
          <a:p>
            <a:pPr marL="285750" indent="-285750">
              <a:spcAft>
                <a:spcPts val="1800"/>
              </a:spcAft>
              <a:buClr>
                <a:schemeClr val="tx1"/>
              </a:buClr>
              <a:buFont typeface="Arial" panose="020B0604020202020204" pitchFamily="34" charset="0"/>
              <a:buChar char="•"/>
              <a:defRPr/>
            </a:pPr>
            <a:r>
              <a:rPr lang="en-GB" sz="2600" dirty="0">
                <a:solidFill>
                  <a:srgbClr val="0070C0"/>
                </a:solidFill>
                <a:hlinkClick r:id="rId6">
                  <a:extLst>
                    <a:ext uri="{A12FA001-AC4F-418D-AE19-62706E023703}">
                      <ahyp:hlinkClr xmlns:ahyp="http://schemas.microsoft.com/office/drawing/2018/hyperlinkcolor" val="tx"/>
                    </a:ext>
                  </a:extLst>
                </a:hlinkClick>
              </a:rPr>
              <a:t>The NASEN Guide </a:t>
            </a:r>
            <a:r>
              <a:rPr lang="en-GB" sz="2600" dirty="0"/>
              <a:t>to the Graduated Approach   </a:t>
            </a:r>
          </a:p>
          <a:p>
            <a:pPr>
              <a:spcAft>
                <a:spcPts val="1800"/>
              </a:spcAft>
              <a:buClr>
                <a:schemeClr val="tx1"/>
              </a:buClr>
              <a:defRPr/>
            </a:pPr>
            <a:endParaRPr lang="en-GB" dirty="0"/>
          </a:p>
          <a:p>
            <a:pPr>
              <a:spcAft>
                <a:spcPts val="1800"/>
              </a:spcAft>
              <a:buClr>
                <a:schemeClr val="tx1"/>
              </a:buClr>
              <a:defRPr/>
            </a:pPr>
            <a:endParaRPr lang="en-GB" dirty="0"/>
          </a:p>
          <a:p>
            <a:pPr>
              <a:spcAft>
                <a:spcPts val="1800"/>
              </a:spcAft>
              <a:buClr>
                <a:schemeClr val="tx1"/>
              </a:buClr>
              <a:defRPr/>
            </a:pPr>
            <a:r>
              <a:rPr lang="en-GB" dirty="0"/>
              <a:t> </a:t>
            </a:r>
            <a:endParaRPr lang="en-GB" altLang="en-US" sz="2600" dirty="0"/>
          </a:p>
        </p:txBody>
      </p:sp>
    </p:spTree>
    <p:extLst>
      <p:ext uri="{BB962C8B-B14F-4D97-AF65-F5344CB8AC3E}">
        <p14:creationId xmlns:p14="http://schemas.microsoft.com/office/powerpoint/2010/main" val="1028469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AD9C-67AD-4754-9713-B8C2EDA03378}"/>
              </a:ext>
            </a:extLst>
          </p:cNvPr>
          <p:cNvSpPr>
            <a:spLocks noGrp="1"/>
          </p:cNvSpPr>
          <p:nvPr>
            <p:ph type="title"/>
          </p:nvPr>
        </p:nvSpPr>
        <p:spPr>
          <a:xfrm>
            <a:off x="505691" y="1055225"/>
            <a:ext cx="10515600" cy="787863"/>
          </a:xfrm>
        </p:spPr>
        <p:txBody>
          <a:bodyPr>
            <a:normAutofit/>
          </a:bodyPr>
          <a:lstStyle/>
          <a:p>
            <a:r>
              <a:rPr lang="en-GB" sz="3600" dirty="0">
                <a:solidFill>
                  <a:srgbClr val="992283"/>
                </a:solidFill>
              </a:rPr>
              <a:t>Key Documents </a:t>
            </a:r>
          </a:p>
        </p:txBody>
      </p:sp>
      <p:sp>
        <p:nvSpPr>
          <p:cNvPr id="3" name="Content Placeholder 2">
            <a:extLst>
              <a:ext uri="{FF2B5EF4-FFF2-40B4-BE49-F238E27FC236}">
                <a16:creationId xmlns:a16="http://schemas.microsoft.com/office/drawing/2014/main" id="{8EA8254A-7CC8-437B-932E-DCEF1B129822}"/>
              </a:ext>
            </a:extLst>
          </p:cNvPr>
          <p:cNvSpPr>
            <a:spLocks noGrp="1"/>
          </p:cNvSpPr>
          <p:nvPr>
            <p:ph idx="1"/>
          </p:nvPr>
        </p:nvSpPr>
        <p:spPr>
          <a:xfrm>
            <a:off x="505690" y="2064762"/>
            <a:ext cx="11381509" cy="4264486"/>
          </a:xfrm>
        </p:spPr>
        <p:txBody>
          <a:bodyPr>
            <a:normAutofit/>
          </a:bodyPr>
          <a:lstStyle/>
          <a:p>
            <a:pPr>
              <a:lnSpc>
                <a:spcPct val="150000"/>
              </a:lnSpc>
              <a:buClr>
                <a:schemeClr val="tx1"/>
              </a:buClr>
            </a:pPr>
            <a:r>
              <a:rPr lang="en-GB" altLang="en-US" sz="2600" dirty="0">
                <a:solidFill>
                  <a:srgbClr val="0070C0"/>
                </a:solidFill>
                <a:hlinkClick r:id="rId2">
                  <a:extLst>
                    <a:ext uri="{A12FA001-AC4F-418D-AE19-62706E023703}">
                      <ahyp:hlinkClr xmlns:ahyp="http://schemas.microsoft.com/office/drawing/2018/hyperlinkcolor" val="tx"/>
                    </a:ext>
                  </a:extLst>
                </a:hlinkClick>
              </a:rPr>
              <a:t>Children and Families Act 2014 (Part 3).</a:t>
            </a:r>
            <a:endParaRPr lang="en-GB" altLang="en-US" sz="2600" dirty="0">
              <a:solidFill>
                <a:srgbClr val="0070C0"/>
              </a:solidFill>
            </a:endParaRPr>
          </a:p>
          <a:p>
            <a:pPr>
              <a:lnSpc>
                <a:spcPct val="150000"/>
              </a:lnSpc>
              <a:buClr>
                <a:schemeClr val="tx1"/>
              </a:buClr>
            </a:pPr>
            <a:r>
              <a:rPr lang="en-GB" altLang="en-US" sz="2600" dirty="0">
                <a:solidFill>
                  <a:srgbClr val="0070C0"/>
                </a:solidFill>
                <a:hlinkClick r:id="rId3">
                  <a:extLst>
                    <a:ext uri="{A12FA001-AC4F-418D-AE19-62706E023703}">
                      <ahyp:hlinkClr xmlns:ahyp="http://schemas.microsoft.com/office/drawing/2018/hyperlinkcolor" val="tx"/>
                    </a:ext>
                  </a:extLst>
                </a:hlinkClick>
              </a:rPr>
              <a:t>Special Educational Needs and Disability Regulations 2014 (SI 2014/1530).</a:t>
            </a:r>
            <a:endParaRPr lang="en-GB" altLang="en-US" sz="2600" dirty="0">
              <a:solidFill>
                <a:srgbClr val="0070C0"/>
              </a:solidFill>
            </a:endParaRPr>
          </a:p>
          <a:p>
            <a:pPr>
              <a:lnSpc>
                <a:spcPct val="150000"/>
              </a:lnSpc>
              <a:buClr>
                <a:schemeClr val="tx1"/>
              </a:buClr>
            </a:pPr>
            <a:r>
              <a:rPr lang="en-GB" altLang="en-US" sz="2600" dirty="0">
                <a:solidFill>
                  <a:srgbClr val="0070C0"/>
                </a:solidFill>
                <a:hlinkClick r:id="rId4">
                  <a:extLst>
                    <a:ext uri="{A12FA001-AC4F-418D-AE19-62706E023703}">
                      <ahyp:hlinkClr xmlns:ahyp="http://schemas.microsoft.com/office/drawing/2018/hyperlinkcolor" val="tx"/>
                    </a:ext>
                  </a:extLst>
                </a:hlinkClick>
              </a:rPr>
              <a:t>2015 SEND Code of Practice.</a:t>
            </a:r>
            <a:endParaRPr lang="en-GB" altLang="en-US" sz="2600" dirty="0">
              <a:solidFill>
                <a:srgbClr val="0070C0"/>
              </a:solidFill>
            </a:endParaRPr>
          </a:p>
          <a:p>
            <a:endParaRPr lang="en-GB" dirty="0"/>
          </a:p>
        </p:txBody>
      </p:sp>
    </p:spTree>
    <p:extLst>
      <p:ext uri="{BB962C8B-B14F-4D97-AF65-F5344CB8AC3E}">
        <p14:creationId xmlns:p14="http://schemas.microsoft.com/office/powerpoint/2010/main" val="1297759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390FCD-D340-4538-A0C2-8E47643B2683}"/>
              </a:ext>
            </a:extLst>
          </p:cNvPr>
          <p:cNvSpPr>
            <a:spLocks noGrp="1"/>
          </p:cNvSpPr>
          <p:nvPr>
            <p:ph type="title"/>
          </p:nvPr>
        </p:nvSpPr>
        <p:spPr>
          <a:xfrm>
            <a:off x="622908" y="1114054"/>
            <a:ext cx="10515600" cy="787863"/>
          </a:xfrm>
        </p:spPr>
        <p:txBody>
          <a:bodyPr>
            <a:normAutofit/>
          </a:bodyPr>
          <a:lstStyle/>
          <a:p>
            <a:r>
              <a:rPr lang="en-GB" altLang="en-US" sz="3600" dirty="0">
                <a:solidFill>
                  <a:srgbClr val="992283"/>
                </a:solidFill>
              </a:rPr>
              <a:t>Acronyms Explained</a:t>
            </a:r>
          </a:p>
        </p:txBody>
      </p:sp>
      <p:sp>
        <p:nvSpPr>
          <p:cNvPr id="5" name="Content Placeholder 2">
            <a:extLst>
              <a:ext uri="{FF2B5EF4-FFF2-40B4-BE49-F238E27FC236}">
                <a16:creationId xmlns:a16="http://schemas.microsoft.com/office/drawing/2014/main" id="{388460AC-6416-422D-BCEE-040F32966779}"/>
              </a:ext>
            </a:extLst>
          </p:cNvPr>
          <p:cNvSpPr txBox="1">
            <a:spLocks/>
          </p:cNvSpPr>
          <p:nvPr/>
        </p:nvSpPr>
        <p:spPr>
          <a:xfrm>
            <a:off x="622908" y="2197616"/>
            <a:ext cx="10134600" cy="440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buClr>
                <a:srgbClr val="5CAD2E"/>
              </a:buClr>
              <a:defRPr/>
            </a:pPr>
            <a:r>
              <a:rPr lang="en-GB" altLang="en-US" sz="2800" dirty="0">
                <a:solidFill>
                  <a:schemeClr val="tx1"/>
                </a:solidFill>
              </a:rPr>
              <a:t>SEN – Special Education Needs</a:t>
            </a:r>
          </a:p>
          <a:p>
            <a:pPr>
              <a:lnSpc>
                <a:spcPct val="100000"/>
              </a:lnSpc>
              <a:buClr>
                <a:srgbClr val="5CAD2E"/>
              </a:buClr>
              <a:defRPr/>
            </a:pPr>
            <a:r>
              <a:rPr lang="en-GB" altLang="en-US" sz="2800" dirty="0">
                <a:solidFill>
                  <a:schemeClr val="tx1"/>
                </a:solidFill>
              </a:rPr>
              <a:t>SEND – Special Education Needs and Disabilities</a:t>
            </a:r>
          </a:p>
          <a:p>
            <a:pPr>
              <a:lnSpc>
                <a:spcPct val="100000"/>
              </a:lnSpc>
              <a:buClr>
                <a:srgbClr val="5CAD2E"/>
              </a:buClr>
              <a:defRPr/>
            </a:pPr>
            <a:r>
              <a:rPr lang="en-GB" altLang="en-US" sz="2800" dirty="0">
                <a:solidFill>
                  <a:schemeClr val="tx1"/>
                </a:solidFill>
              </a:rPr>
              <a:t>EHC – Education and Health Care</a:t>
            </a:r>
          </a:p>
          <a:p>
            <a:pPr>
              <a:lnSpc>
                <a:spcPct val="100000"/>
              </a:lnSpc>
              <a:buClr>
                <a:srgbClr val="5CAD2E"/>
              </a:buClr>
              <a:defRPr/>
            </a:pPr>
            <a:r>
              <a:rPr lang="en-GB" altLang="en-US" sz="2800" dirty="0">
                <a:solidFill>
                  <a:schemeClr val="tx1"/>
                </a:solidFill>
              </a:rPr>
              <a:t>LA – Learning Assessment</a:t>
            </a:r>
          </a:p>
          <a:p>
            <a:pPr>
              <a:lnSpc>
                <a:spcPct val="100000"/>
              </a:lnSpc>
              <a:buClr>
                <a:srgbClr val="5CAD2E"/>
              </a:buClr>
              <a:defRPr/>
            </a:pPr>
            <a:r>
              <a:rPr lang="en-GB" altLang="en-US" sz="2800" dirty="0">
                <a:solidFill>
                  <a:schemeClr val="tx1"/>
                </a:solidFill>
              </a:rPr>
              <a:t>VI  – Visual Impairment </a:t>
            </a:r>
          </a:p>
          <a:p>
            <a:pPr>
              <a:lnSpc>
                <a:spcPct val="100000"/>
              </a:lnSpc>
              <a:buClr>
                <a:srgbClr val="5CAD2E"/>
              </a:buClr>
              <a:defRPr/>
            </a:pPr>
            <a:r>
              <a:rPr lang="en-GB" altLang="en-US" sz="2800" dirty="0">
                <a:solidFill>
                  <a:schemeClr val="tx1"/>
                </a:solidFill>
              </a:rPr>
              <a:t>HI Teacher – Hearing Impairment</a:t>
            </a:r>
          </a:p>
          <a:p>
            <a:pPr>
              <a:buClr>
                <a:srgbClr val="5CAD2E"/>
              </a:buClr>
              <a:defRPr/>
            </a:pPr>
            <a:endParaRPr lang="en-GB" altLang="en-US" sz="1900" b="1" dirty="0">
              <a:solidFill>
                <a:srgbClr val="5CAD2E"/>
              </a:solidFill>
            </a:endParaRPr>
          </a:p>
          <a:p>
            <a:pPr>
              <a:buClr>
                <a:srgbClr val="5CAD2E"/>
              </a:buClr>
              <a:defRPr/>
            </a:pPr>
            <a:endParaRPr lang="en-GB" altLang="en-US" sz="1900" b="1" dirty="0">
              <a:solidFill>
                <a:srgbClr val="5CAD2E"/>
              </a:solidFill>
            </a:endParaRPr>
          </a:p>
        </p:txBody>
      </p:sp>
    </p:spTree>
    <p:extLst>
      <p:ext uri="{BB962C8B-B14F-4D97-AF65-F5344CB8AC3E}">
        <p14:creationId xmlns:p14="http://schemas.microsoft.com/office/powerpoint/2010/main" val="412712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1D6E-D7A6-4B15-91C5-D94182689A73}"/>
              </a:ext>
            </a:extLst>
          </p:cNvPr>
          <p:cNvSpPr>
            <a:spLocks noGrp="1"/>
          </p:cNvSpPr>
          <p:nvPr>
            <p:ph type="title"/>
          </p:nvPr>
        </p:nvSpPr>
        <p:spPr>
          <a:xfrm>
            <a:off x="433754" y="1106231"/>
            <a:ext cx="10515600" cy="590844"/>
          </a:xfrm>
        </p:spPr>
        <p:txBody>
          <a:bodyPr>
            <a:noAutofit/>
          </a:bodyPr>
          <a:lstStyle/>
          <a:p>
            <a:r>
              <a:rPr lang="en-GB" sz="3600" dirty="0">
                <a:solidFill>
                  <a:srgbClr val="992283"/>
                </a:solidFill>
              </a:rPr>
              <a:t>Topics</a:t>
            </a:r>
          </a:p>
        </p:txBody>
      </p:sp>
      <p:sp>
        <p:nvSpPr>
          <p:cNvPr id="3" name="Content Placeholder 2">
            <a:extLst>
              <a:ext uri="{FF2B5EF4-FFF2-40B4-BE49-F238E27FC236}">
                <a16:creationId xmlns:a16="http://schemas.microsoft.com/office/drawing/2014/main" id="{912164CE-D0C7-4857-B956-7AFAD591B01B}"/>
              </a:ext>
            </a:extLst>
          </p:cNvPr>
          <p:cNvSpPr>
            <a:spLocks noGrp="1"/>
          </p:cNvSpPr>
          <p:nvPr>
            <p:ph idx="1"/>
          </p:nvPr>
        </p:nvSpPr>
        <p:spPr>
          <a:xfrm>
            <a:off x="433754" y="1849476"/>
            <a:ext cx="11324491" cy="4590609"/>
          </a:xfrm>
        </p:spPr>
        <p:txBody>
          <a:bodyPr>
            <a:normAutofit/>
          </a:bodyPr>
          <a:lstStyle/>
          <a:p>
            <a:pPr marL="457200" indent="-457200">
              <a:spcBef>
                <a:spcPts val="0"/>
              </a:spcBef>
              <a:buFont typeface="+mj-lt"/>
              <a:buAutoNum type="arabicPeriod"/>
              <a:defRPr/>
            </a:pPr>
            <a:r>
              <a:rPr lang="en-GB" altLang="en-US" sz="2600" dirty="0"/>
              <a:t>What is a Special Educational Need.</a:t>
            </a:r>
          </a:p>
          <a:p>
            <a:pPr marL="457200" indent="-457200">
              <a:spcBef>
                <a:spcPts val="0"/>
              </a:spcBef>
              <a:buFont typeface="+mj-lt"/>
              <a:buAutoNum type="arabicPeriod"/>
              <a:defRPr/>
            </a:pPr>
            <a:endParaRPr lang="en-GB" altLang="en-US" sz="2600" dirty="0"/>
          </a:p>
          <a:p>
            <a:pPr marL="457200" indent="-457200">
              <a:spcBef>
                <a:spcPts val="0"/>
              </a:spcBef>
              <a:buFont typeface="+mj-lt"/>
              <a:buAutoNum type="arabicPeriod"/>
              <a:defRPr/>
            </a:pPr>
            <a:r>
              <a:rPr lang="en-GB" altLang="en-US" sz="2600" dirty="0"/>
              <a:t>SEN Support.</a:t>
            </a:r>
          </a:p>
          <a:p>
            <a:pPr marL="457200" indent="-457200">
              <a:spcBef>
                <a:spcPts val="0"/>
              </a:spcBef>
              <a:buFont typeface="+mj-lt"/>
              <a:buAutoNum type="arabicPeriod"/>
              <a:defRPr/>
            </a:pPr>
            <a:endParaRPr lang="en-GB" altLang="en-US" sz="2600" dirty="0"/>
          </a:p>
          <a:p>
            <a:pPr marL="457200" indent="-457200">
              <a:spcBef>
                <a:spcPts val="0"/>
              </a:spcBef>
              <a:buFont typeface="+mj-lt"/>
              <a:buAutoNum type="arabicPeriod"/>
              <a:defRPr/>
            </a:pPr>
            <a:r>
              <a:rPr lang="en-GB" altLang="en-US" sz="2600" dirty="0"/>
              <a:t>Education, Health and Care Assessments.</a:t>
            </a:r>
          </a:p>
          <a:p>
            <a:pPr marL="457200" indent="-457200">
              <a:spcBef>
                <a:spcPts val="0"/>
              </a:spcBef>
              <a:buFont typeface="+mj-lt"/>
              <a:buAutoNum type="arabicPeriod"/>
              <a:defRPr/>
            </a:pPr>
            <a:endParaRPr lang="en-GB" altLang="en-US" sz="2600" dirty="0"/>
          </a:p>
          <a:p>
            <a:pPr marL="457200" indent="-457200">
              <a:spcBef>
                <a:spcPts val="0"/>
              </a:spcBef>
              <a:buFont typeface="+mj-lt"/>
              <a:buAutoNum type="arabicPeriod"/>
              <a:defRPr/>
            </a:pPr>
            <a:r>
              <a:rPr lang="en-GB" altLang="en-US" sz="2600" dirty="0"/>
              <a:t>Time frames.</a:t>
            </a:r>
          </a:p>
          <a:p>
            <a:pPr marL="457200" indent="-457200">
              <a:spcBef>
                <a:spcPts val="0"/>
              </a:spcBef>
              <a:buFont typeface="+mj-lt"/>
              <a:buAutoNum type="arabicPeriod"/>
              <a:defRPr/>
            </a:pPr>
            <a:endParaRPr lang="en-GB" altLang="en-US" sz="2600" dirty="0"/>
          </a:p>
          <a:p>
            <a:pPr marL="457200" indent="-457200">
              <a:spcBef>
                <a:spcPts val="0"/>
              </a:spcBef>
              <a:buFont typeface="+mj-lt"/>
              <a:buAutoNum type="arabicPeriod"/>
              <a:defRPr/>
            </a:pPr>
            <a:r>
              <a:rPr lang="en-GB" altLang="en-US" sz="2600" dirty="0"/>
              <a:t>Brief introduction to the EHC Plan.</a:t>
            </a:r>
          </a:p>
          <a:p>
            <a:pPr marL="0" indent="0">
              <a:buNone/>
            </a:pPr>
            <a:endParaRPr lang="en-GB" dirty="0"/>
          </a:p>
        </p:txBody>
      </p:sp>
    </p:spTree>
    <p:extLst>
      <p:ext uri="{BB962C8B-B14F-4D97-AF65-F5344CB8AC3E}">
        <p14:creationId xmlns:p14="http://schemas.microsoft.com/office/powerpoint/2010/main" val="187787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C3DA-A17D-4806-BAB3-C11119B123A9}"/>
              </a:ext>
            </a:extLst>
          </p:cNvPr>
          <p:cNvSpPr>
            <a:spLocks noGrp="1"/>
          </p:cNvSpPr>
          <p:nvPr>
            <p:ph type="title"/>
          </p:nvPr>
        </p:nvSpPr>
        <p:spPr>
          <a:xfrm>
            <a:off x="518161" y="1061545"/>
            <a:ext cx="10515600" cy="787863"/>
          </a:xfrm>
        </p:spPr>
        <p:txBody>
          <a:bodyPr>
            <a:normAutofit/>
          </a:bodyPr>
          <a:lstStyle/>
          <a:p>
            <a:r>
              <a:rPr lang="en-US" sz="3600" dirty="0">
                <a:solidFill>
                  <a:srgbClr val="992283"/>
                </a:solidFill>
              </a:rPr>
              <a:t>What is a Special Educational Need?</a:t>
            </a:r>
            <a:endParaRPr lang="en-GB" sz="3600" dirty="0">
              <a:solidFill>
                <a:srgbClr val="992283"/>
              </a:solidFill>
            </a:endParaRPr>
          </a:p>
        </p:txBody>
      </p:sp>
      <p:sp>
        <p:nvSpPr>
          <p:cNvPr id="3" name="Content Placeholder 2">
            <a:extLst>
              <a:ext uri="{FF2B5EF4-FFF2-40B4-BE49-F238E27FC236}">
                <a16:creationId xmlns:a16="http://schemas.microsoft.com/office/drawing/2014/main" id="{812E7FDA-FF18-4E67-AC43-AAC599C7A5E9}"/>
              </a:ext>
            </a:extLst>
          </p:cNvPr>
          <p:cNvSpPr>
            <a:spLocks noGrp="1"/>
          </p:cNvSpPr>
          <p:nvPr>
            <p:ph idx="1"/>
          </p:nvPr>
        </p:nvSpPr>
        <p:spPr>
          <a:xfrm>
            <a:off x="559726" y="2001805"/>
            <a:ext cx="6035039" cy="4583575"/>
          </a:xfrm>
        </p:spPr>
        <p:txBody>
          <a:bodyPr>
            <a:normAutofit/>
          </a:bodyPr>
          <a:lstStyle/>
          <a:p>
            <a:pPr marL="0" lvl="0" indent="0" fontAlgn="base">
              <a:lnSpc>
                <a:spcPct val="100000"/>
              </a:lnSpc>
              <a:spcBef>
                <a:spcPct val="20000"/>
              </a:spcBef>
              <a:spcAft>
                <a:spcPts val="1800"/>
              </a:spcAft>
              <a:buClr>
                <a:schemeClr val="tx1"/>
              </a:buClr>
              <a:buSzPct val="90000"/>
              <a:buNone/>
              <a:defRPr/>
            </a:pPr>
            <a:r>
              <a:rPr lang="en-GB" altLang="en-US" sz="2600" kern="0" dirty="0">
                <a:solidFill>
                  <a:srgbClr val="992283"/>
                </a:solidFill>
              </a:rPr>
              <a:t>Definition of SEN –section 20 (CFA 2014)</a:t>
            </a:r>
          </a:p>
          <a:p>
            <a:pPr marL="0" lvl="0" indent="0" fontAlgn="base">
              <a:lnSpc>
                <a:spcPct val="100000"/>
              </a:lnSpc>
              <a:spcBef>
                <a:spcPct val="20000"/>
              </a:spcBef>
              <a:spcAft>
                <a:spcPts val="1800"/>
              </a:spcAft>
              <a:buClr>
                <a:schemeClr val="tx1"/>
              </a:buClr>
              <a:buSzPct val="90000"/>
              <a:buNone/>
              <a:defRPr/>
            </a:pPr>
            <a:r>
              <a:rPr lang="en-GB" altLang="en-US" sz="2600" kern="0" dirty="0"/>
              <a:t>A child or young person has special educational needs if he or she has:</a:t>
            </a:r>
            <a:endParaRPr lang="en-GB" altLang="en-US" sz="2600" kern="0" dirty="0">
              <a:solidFill>
                <a:srgbClr val="5CAD2E"/>
              </a:solidFill>
            </a:endParaRPr>
          </a:p>
          <a:p>
            <a:pPr lvl="0" fontAlgn="base">
              <a:lnSpc>
                <a:spcPct val="100000"/>
              </a:lnSpc>
              <a:spcBef>
                <a:spcPct val="20000"/>
              </a:spcBef>
              <a:spcAft>
                <a:spcPts val="1800"/>
              </a:spcAft>
              <a:buClr>
                <a:schemeClr val="tx1"/>
              </a:buClr>
              <a:buSzPct val="90000"/>
              <a:defRPr/>
            </a:pPr>
            <a:r>
              <a:rPr lang="en-GB" altLang="en-US" sz="2600" kern="0" dirty="0"/>
              <a:t>A</a:t>
            </a:r>
            <a:r>
              <a:rPr lang="en-GB" altLang="en-US" sz="2600" kern="0" dirty="0">
                <a:solidFill>
                  <a:srgbClr val="5CAD2E"/>
                </a:solidFill>
              </a:rPr>
              <a:t> </a:t>
            </a:r>
            <a:r>
              <a:rPr lang="en-GB" altLang="en-US" sz="2600" kern="0" dirty="0">
                <a:solidFill>
                  <a:srgbClr val="992283"/>
                </a:solidFill>
              </a:rPr>
              <a:t>learning difficulty </a:t>
            </a:r>
            <a:r>
              <a:rPr lang="en-GB" altLang="en-US" sz="2600" kern="0" dirty="0"/>
              <a:t>or</a:t>
            </a:r>
            <a:r>
              <a:rPr lang="en-GB" altLang="en-US" sz="2600" kern="0" dirty="0">
                <a:solidFill>
                  <a:srgbClr val="5CAD2E"/>
                </a:solidFill>
              </a:rPr>
              <a:t> </a:t>
            </a:r>
            <a:r>
              <a:rPr lang="en-GB" altLang="en-US" sz="2600" kern="0" dirty="0">
                <a:solidFill>
                  <a:srgbClr val="992283"/>
                </a:solidFill>
              </a:rPr>
              <a:t>disability</a:t>
            </a:r>
            <a:r>
              <a:rPr lang="en-GB" altLang="en-US" sz="2600" kern="0" dirty="0">
                <a:solidFill>
                  <a:srgbClr val="330033">
                    <a:lumMod val="50000"/>
                    <a:lumOff val="50000"/>
                  </a:srgbClr>
                </a:solidFill>
              </a:rPr>
              <a:t> </a:t>
            </a:r>
            <a:r>
              <a:rPr lang="en-GB" altLang="en-US" sz="2600" kern="0" dirty="0"/>
              <a:t>which calls for </a:t>
            </a:r>
            <a:r>
              <a:rPr lang="en-GB" altLang="en-US" sz="2600" kern="0" dirty="0">
                <a:solidFill>
                  <a:srgbClr val="992283"/>
                </a:solidFill>
              </a:rPr>
              <a:t>special educational provision</a:t>
            </a:r>
            <a:r>
              <a:rPr lang="en-GB" altLang="en-US" sz="2600" kern="0" dirty="0">
                <a:solidFill>
                  <a:srgbClr val="5CAD2E"/>
                </a:solidFill>
              </a:rPr>
              <a:t> </a:t>
            </a:r>
            <a:r>
              <a:rPr lang="en-GB" altLang="en-US" sz="2600" kern="0" dirty="0"/>
              <a:t>to be made for him or her.</a:t>
            </a:r>
          </a:p>
          <a:p>
            <a:endParaRPr lang="en-GB" dirty="0"/>
          </a:p>
        </p:txBody>
      </p:sp>
      <p:pic>
        <p:nvPicPr>
          <p:cNvPr id="5" name="Picture 4" descr="This image shows a young girl with down syndrome with her teacher.">
            <a:extLst>
              <a:ext uri="{FF2B5EF4-FFF2-40B4-BE49-F238E27FC236}">
                <a16:creationId xmlns:a16="http://schemas.microsoft.com/office/drawing/2014/main" id="{D73716A8-67A1-4A39-AE56-C133ADF4CC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54240" y="2098790"/>
            <a:ext cx="4211782" cy="3448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682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D13E-271E-4D36-8AC1-8FA8D122637F}"/>
              </a:ext>
            </a:extLst>
          </p:cNvPr>
          <p:cNvSpPr>
            <a:spLocks noGrp="1"/>
          </p:cNvSpPr>
          <p:nvPr>
            <p:ph type="title"/>
          </p:nvPr>
        </p:nvSpPr>
        <p:spPr>
          <a:xfrm>
            <a:off x="533401" y="1008556"/>
            <a:ext cx="10515600" cy="787863"/>
          </a:xfrm>
        </p:spPr>
        <p:txBody>
          <a:bodyPr>
            <a:noAutofit/>
          </a:bodyPr>
          <a:lstStyle/>
          <a:p>
            <a:r>
              <a:rPr lang="en-GB" sz="3600" dirty="0">
                <a:solidFill>
                  <a:srgbClr val="992283"/>
                </a:solidFill>
              </a:rPr>
              <a:t>Learning difficulty </a:t>
            </a:r>
          </a:p>
        </p:txBody>
      </p:sp>
      <p:sp>
        <p:nvSpPr>
          <p:cNvPr id="3" name="Content Placeholder 2">
            <a:extLst>
              <a:ext uri="{FF2B5EF4-FFF2-40B4-BE49-F238E27FC236}">
                <a16:creationId xmlns:a16="http://schemas.microsoft.com/office/drawing/2014/main" id="{BFCCF95C-4120-44C6-847B-B4F432A7A58F}"/>
              </a:ext>
            </a:extLst>
          </p:cNvPr>
          <p:cNvSpPr>
            <a:spLocks noGrp="1"/>
          </p:cNvSpPr>
          <p:nvPr>
            <p:ph idx="1"/>
          </p:nvPr>
        </p:nvSpPr>
        <p:spPr>
          <a:xfrm>
            <a:off x="533401" y="1796419"/>
            <a:ext cx="5728854" cy="4268497"/>
          </a:xfrm>
        </p:spPr>
        <p:txBody>
          <a:bodyPr>
            <a:normAutofit/>
          </a:bodyPr>
          <a:lstStyle/>
          <a:p>
            <a:pPr lvl="0">
              <a:lnSpc>
                <a:spcPct val="100000"/>
              </a:lnSpc>
              <a:spcBef>
                <a:spcPts val="0"/>
              </a:spcBef>
              <a:spcAft>
                <a:spcPts val="1800"/>
              </a:spcAft>
            </a:pPr>
            <a:r>
              <a:rPr lang="en-US" sz="2600" dirty="0">
                <a:latin typeface="+mj-lt"/>
              </a:rPr>
              <a:t>Has a </a:t>
            </a:r>
            <a:r>
              <a:rPr lang="en-US" sz="2600" dirty="0">
                <a:solidFill>
                  <a:srgbClr val="992283"/>
                </a:solidFill>
                <a:latin typeface="+mj-lt"/>
              </a:rPr>
              <a:t>significantly greater difficulty in learning </a:t>
            </a:r>
            <a:r>
              <a:rPr lang="en-US" sz="2600" dirty="0">
                <a:latin typeface="+mj-lt"/>
              </a:rPr>
              <a:t>than the majority of others of the same age.</a:t>
            </a:r>
          </a:p>
          <a:p>
            <a:pPr lvl="0">
              <a:lnSpc>
                <a:spcPct val="100000"/>
              </a:lnSpc>
              <a:spcBef>
                <a:spcPts val="0"/>
              </a:spcBef>
              <a:spcAft>
                <a:spcPts val="1800"/>
              </a:spcAft>
            </a:pPr>
            <a:r>
              <a:rPr lang="en-US" sz="2600" dirty="0">
                <a:latin typeface="+mj-lt"/>
              </a:rPr>
              <a:t>For children under compulsory school age the test is the same but it looks forward and asks whether the child is </a:t>
            </a:r>
            <a:r>
              <a:rPr lang="en-US" sz="2600" dirty="0">
                <a:solidFill>
                  <a:srgbClr val="992283"/>
                </a:solidFill>
                <a:latin typeface="+mj-lt"/>
              </a:rPr>
              <a:t>likely to fall within the definition when reaching compulsory school age</a:t>
            </a:r>
            <a:r>
              <a:rPr lang="en-US" sz="2600" dirty="0">
                <a:solidFill>
                  <a:srgbClr val="00B050"/>
                </a:solidFill>
                <a:latin typeface="+mj-lt"/>
              </a:rPr>
              <a:t>.</a:t>
            </a:r>
          </a:p>
          <a:p>
            <a:endParaRPr lang="en-GB" dirty="0"/>
          </a:p>
        </p:txBody>
      </p:sp>
      <p:pic>
        <p:nvPicPr>
          <p:cNvPr id="5" name="Picture 4" descr="This image shows two young children learning to write.">
            <a:extLst>
              <a:ext uri="{FF2B5EF4-FFF2-40B4-BE49-F238E27FC236}">
                <a16:creationId xmlns:a16="http://schemas.microsoft.com/office/drawing/2014/main" id="{CB036B6F-AB17-4BB3-97B5-088012F2AD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30290" y="1600200"/>
            <a:ext cx="4689765" cy="3657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1962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5F3D-8553-48D1-A9C9-D056F7CAF56E}"/>
              </a:ext>
            </a:extLst>
          </p:cNvPr>
          <p:cNvSpPr>
            <a:spLocks noGrp="1"/>
          </p:cNvSpPr>
          <p:nvPr>
            <p:ph type="title"/>
          </p:nvPr>
        </p:nvSpPr>
        <p:spPr>
          <a:xfrm>
            <a:off x="838200" y="1105363"/>
            <a:ext cx="10515600" cy="787863"/>
          </a:xfrm>
        </p:spPr>
        <p:txBody>
          <a:bodyPr>
            <a:normAutofit/>
          </a:bodyPr>
          <a:lstStyle/>
          <a:p>
            <a:r>
              <a:rPr lang="en-GB" sz="3600" dirty="0">
                <a:solidFill>
                  <a:srgbClr val="992283"/>
                </a:solidFill>
              </a:rPr>
              <a:t>Disability</a:t>
            </a:r>
          </a:p>
        </p:txBody>
      </p:sp>
      <p:sp>
        <p:nvSpPr>
          <p:cNvPr id="3" name="Content Placeholder 2">
            <a:extLst>
              <a:ext uri="{FF2B5EF4-FFF2-40B4-BE49-F238E27FC236}">
                <a16:creationId xmlns:a16="http://schemas.microsoft.com/office/drawing/2014/main" id="{6AE75AAC-2574-4445-B038-AA5C909A78F1}"/>
              </a:ext>
            </a:extLst>
          </p:cNvPr>
          <p:cNvSpPr>
            <a:spLocks noGrp="1"/>
          </p:cNvSpPr>
          <p:nvPr>
            <p:ph idx="1"/>
          </p:nvPr>
        </p:nvSpPr>
        <p:spPr>
          <a:xfrm>
            <a:off x="838200" y="2098766"/>
            <a:ext cx="6033655" cy="4161210"/>
          </a:xfrm>
        </p:spPr>
        <p:txBody>
          <a:bodyPr>
            <a:normAutofit/>
          </a:bodyPr>
          <a:lstStyle/>
          <a:p>
            <a:pPr marL="0" lvl="0" indent="0">
              <a:buNone/>
            </a:pPr>
            <a:r>
              <a:rPr lang="en-US" sz="2600" dirty="0"/>
              <a:t>Has a disability which prevents or hinders him or her from making use of facilities of a kind generally provided for others of the same age in mainstream schools or mainstream post-16 institutions.</a:t>
            </a:r>
          </a:p>
          <a:p>
            <a:pPr marL="457200" lvl="1" indent="0">
              <a:buNone/>
            </a:pPr>
            <a:endParaRPr lang="en-GB" dirty="0"/>
          </a:p>
        </p:txBody>
      </p:sp>
      <p:pic>
        <p:nvPicPr>
          <p:cNvPr id="5" name="Picture 4" descr="This image shows a range of disabilities.">
            <a:extLst>
              <a:ext uri="{FF2B5EF4-FFF2-40B4-BE49-F238E27FC236}">
                <a16:creationId xmlns:a16="http://schemas.microsoft.com/office/drawing/2014/main" id="{7DC482DE-B09F-45EC-BD96-D1BB4A4171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069" y="1191491"/>
            <a:ext cx="3045449" cy="43248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6339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C4CB-69F6-4785-A17C-C605F5FF2FA7}"/>
              </a:ext>
            </a:extLst>
          </p:cNvPr>
          <p:cNvSpPr>
            <a:spLocks noGrp="1"/>
          </p:cNvSpPr>
          <p:nvPr>
            <p:ph type="title"/>
          </p:nvPr>
        </p:nvSpPr>
        <p:spPr>
          <a:xfrm>
            <a:off x="838200" y="914400"/>
            <a:ext cx="10515600" cy="787863"/>
          </a:xfrm>
        </p:spPr>
        <p:txBody>
          <a:bodyPr>
            <a:normAutofit/>
          </a:bodyPr>
          <a:lstStyle/>
          <a:p>
            <a:r>
              <a:rPr lang="en-GB" altLang="en-US" sz="3600" dirty="0">
                <a:solidFill>
                  <a:srgbClr val="992283"/>
                </a:solidFill>
              </a:rPr>
              <a:t>Special Educational Provision</a:t>
            </a:r>
            <a:endParaRPr lang="en-GB" sz="3600" dirty="0">
              <a:solidFill>
                <a:srgbClr val="992283"/>
              </a:solidFill>
            </a:endParaRPr>
          </a:p>
        </p:txBody>
      </p:sp>
      <p:graphicFrame>
        <p:nvGraphicFramePr>
          <p:cNvPr id="8" name="Diagram 7" descr="This diagram shows the Special Education Provision order.">
            <a:extLst>
              <a:ext uri="{FF2B5EF4-FFF2-40B4-BE49-F238E27FC236}">
                <a16:creationId xmlns:a16="http://schemas.microsoft.com/office/drawing/2014/main" id="{8B042FBE-2A68-43D1-946E-2CFBBDAA75DA}"/>
              </a:ext>
            </a:extLst>
          </p:cNvPr>
          <p:cNvGraphicFramePr/>
          <p:nvPr>
            <p:extLst>
              <p:ext uri="{D42A27DB-BD31-4B8C-83A1-F6EECF244321}">
                <p14:modId xmlns:p14="http://schemas.microsoft.com/office/powerpoint/2010/main" val="1636637254"/>
              </p:ext>
            </p:extLst>
          </p:nvPr>
        </p:nvGraphicFramePr>
        <p:xfrm>
          <a:off x="2758439" y="1702263"/>
          <a:ext cx="6138441" cy="377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76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048E-C5F7-419A-9C7A-E62E47770AB6}"/>
              </a:ext>
            </a:extLst>
          </p:cNvPr>
          <p:cNvSpPr>
            <a:spLocks noGrp="1"/>
          </p:cNvSpPr>
          <p:nvPr>
            <p:ph type="title"/>
          </p:nvPr>
        </p:nvSpPr>
        <p:spPr>
          <a:xfrm>
            <a:off x="685266" y="1237850"/>
            <a:ext cx="10515600" cy="556698"/>
          </a:xfrm>
        </p:spPr>
        <p:txBody>
          <a:bodyPr>
            <a:noAutofit/>
          </a:bodyPr>
          <a:lstStyle/>
          <a:p>
            <a:r>
              <a:rPr lang="en-GB" sz="3600" dirty="0">
                <a:solidFill>
                  <a:srgbClr val="992283"/>
                </a:solidFill>
              </a:rPr>
              <a:t>Special Educational Provision</a:t>
            </a:r>
            <a:br>
              <a:rPr lang="en-GB" sz="3600" dirty="0">
                <a:solidFill>
                  <a:srgbClr val="992283"/>
                </a:solidFill>
              </a:rPr>
            </a:br>
            <a:r>
              <a:rPr lang="en-GB" sz="3600" dirty="0">
                <a:solidFill>
                  <a:srgbClr val="992283"/>
                </a:solidFill>
              </a:rPr>
              <a:t>(Continued)</a:t>
            </a:r>
          </a:p>
        </p:txBody>
      </p:sp>
      <p:sp>
        <p:nvSpPr>
          <p:cNvPr id="3" name="Content Placeholder 2">
            <a:extLst>
              <a:ext uri="{FF2B5EF4-FFF2-40B4-BE49-F238E27FC236}">
                <a16:creationId xmlns:a16="http://schemas.microsoft.com/office/drawing/2014/main" id="{01320161-9209-4645-AA12-084D734A02C6}"/>
              </a:ext>
            </a:extLst>
          </p:cNvPr>
          <p:cNvSpPr>
            <a:spLocks noGrp="1"/>
          </p:cNvSpPr>
          <p:nvPr>
            <p:ph idx="1"/>
          </p:nvPr>
        </p:nvSpPr>
        <p:spPr>
          <a:xfrm>
            <a:off x="685266" y="2126942"/>
            <a:ext cx="7312535" cy="4624754"/>
          </a:xfrm>
        </p:spPr>
        <p:txBody>
          <a:bodyPr>
            <a:normAutofit/>
          </a:bodyPr>
          <a:lstStyle/>
          <a:p>
            <a:pPr>
              <a:lnSpc>
                <a:spcPct val="100000"/>
              </a:lnSpc>
              <a:spcBef>
                <a:spcPts val="600"/>
              </a:spcBef>
              <a:spcAft>
                <a:spcPts val="1800"/>
              </a:spcAft>
              <a:defRPr/>
            </a:pPr>
            <a:r>
              <a:rPr lang="en-GB" altLang="en-US" sz="2600" dirty="0"/>
              <a:t>For a child aged two or more or a young person, means </a:t>
            </a:r>
            <a:r>
              <a:rPr lang="en-GB" altLang="en-US" sz="2600" dirty="0">
                <a:solidFill>
                  <a:srgbClr val="992283"/>
                </a:solidFill>
              </a:rPr>
              <a:t>educational or training provision </a:t>
            </a:r>
            <a:r>
              <a:rPr lang="en-GB" altLang="en-US" sz="2600" dirty="0"/>
              <a:t>that is </a:t>
            </a:r>
            <a:r>
              <a:rPr lang="en-GB" altLang="en-US" sz="2600" dirty="0">
                <a:solidFill>
                  <a:srgbClr val="992283"/>
                </a:solidFill>
              </a:rPr>
              <a:t>additional to, or different</a:t>
            </a:r>
            <a:r>
              <a:rPr lang="en-GB" altLang="en-US" sz="2600" b="1" dirty="0">
                <a:solidFill>
                  <a:srgbClr val="992283"/>
                </a:solidFill>
              </a:rPr>
              <a:t> </a:t>
            </a:r>
            <a:r>
              <a:rPr lang="en-GB" altLang="en-US" sz="2600" dirty="0"/>
              <a:t>from, that made generally for others of the same age.</a:t>
            </a:r>
          </a:p>
          <a:p>
            <a:pPr>
              <a:lnSpc>
                <a:spcPct val="100000"/>
              </a:lnSpc>
              <a:spcBef>
                <a:spcPts val="600"/>
              </a:spcBef>
              <a:spcAft>
                <a:spcPts val="1800"/>
              </a:spcAft>
              <a:defRPr/>
            </a:pPr>
            <a:r>
              <a:rPr lang="en-GB" altLang="en-US" sz="2600" dirty="0"/>
              <a:t>Is the “particular provision required to address it directly related to his learning difficulty”.</a:t>
            </a:r>
          </a:p>
          <a:p>
            <a:pPr>
              <a:lnSpc>
                <a:spcPct val="100000"/>
              </a:lnSpc>
              <a:spcBef>
                <a:spcPts val="600"/>
              </a:spcBef>
              <a:spcAft>
                <a:spcPts val="1800"/>
              </a:spcAft>
              <a:defRPr/>
            </a:pPr>
            <a:r>
              <a:rPr lang="en-GB" altLang="en-US" sz="2600" dirty="0"/>
              <a:t>Banding and Local Offer.</a:t>
            </a:r>
          </a:p>
          <a:p>
            <a:pPr marL="914400" lvl="2" indent="0">
              <a:buNone/>
            </a:pPr>
            <a:endParaRPr lang="en-GB" dirty="0"/>
          </a:p>
          <a:p>
            <a:endParaRPr lang="en-GB" dirty="0"/>
          </a:p>
        </p:txBody>
      </p:sp>
      <p:pic>
        <p:nvPicPr>
          <p:cNvPr id="5" name="Picture 4" descr="This image shows two children with books.">
            <a:extLst>
              <a:ext uri="{FF2B5EF4-FFF2-40B4-BE49-F238E27FC236}">
                <a16:creationId xmlns:a16="http://schemas.microsoft.com/office/drawing/2014/main" id="{6A09B504-206D-419E-9491-4B7A8B2715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23564" y="995396"/>
            <a:ext cx="3083170" cy="46247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45562343"/>
      </p:ext>
    </p:extLst>
  </p:cSld>
  <p:clrMapOvr>
    <a:masterClrMapping/>
  </p:clrMapOvr>
</p:sld>
</file>

<file path=ppt/theme/theme1.xml><?xml version="1.0" encoding="utf-8"?>
<a:theme xmlns:a="http://schemas.openxmlformats.org/drawingml/2006/main" name="WCC Burgundy">
  <a:themeElements>
    <a:clrScheme name="WCF Colours">
      <a:dk1>
        <a:srgbClr val="000000"/>
      </a:dk1>
      <a:lt1>
        <a:srgbClr val="FFFFFF"/>
      </a:lt1>
      <a:dk2>
        <a:srgbClr val="842F7E"/>
      </a:dk2>
      <a:lt2>
        <a:srgbClr val="E7E6E6"/>
      </a:lt2>
      <a:accent1>
        <a:srgbClr val="D0297B"/>
      </a:accent1>
      <a:accent2>
        <a:srgbClr val="256FAA"/>
      </a:accent2>
      <a:accent3>
        <a:srgbClr val="E2632D"/>
      </a:accent3>
      <a:accent4>
        <a:srgbClr val="443174"/>
      </a:accent4>
      <a:accent5>
        <a:srgbClr val="2BB6C1"/>
      </a:accent5>
      <a:accent6>
        <a:srgbClr val="80BD55"/>
      </a:accent6>
      <a:hlink>
        <a:srgbClr val="F1AE2A"/>
      </a:hlink>
      <a:folHlink>
        <a:srgbClr val="D0297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C-Burgandy" id="{8E5FE972-3999-1345-8DCB-DDE88C3FA02A}" vid="{26BBAEC4-52EB-AE40-8929-16501F361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4939DBE13C9743AA6D8E141AE7E882" ma:contentTypeVersion="5" ma:contentTypeDescription="Create a new document." ma:contentTypeScope="" ma:versionID="d508ab9fbb9dae43457dc3c27d7aa517">
  <xsd:schema xmlns:xsd="http://www.w3.org/2001/XMLSchema" xmlns:xs="http://www.w3.org/2001/XMLSchema" xmlns:p="http://schemas.microsoft.com/office/2006/metadata/properties" xmlns:ns3="574ebe0f-b6e3-46ec-9fb0-ecf695d83f8f" targetNamespace="http://schemas.microsoft.com/office/2006/metadata/properties" ma:root="true" ma:fieldsID="b5f90892703b8aeadb83ee75e7201e2d" ns3:_="">
    <xsd:import namespace="574ebe0f-b6e3-46ec-9fb0-ecf695d83f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ebe0f-b6e3-46ec-9fb0-ecf695d83f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D269DD-3C63-4216-B528-60C2879C5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4ebe0f-b6e3-46ec-9fb0-ecf695d83f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4145D3-1116-4D0E-A820-3D71B3A86ECA}">
  <ds:schemaRefs>
    <ds:schemaRef ds:uri="http://schemas.microsoft.com/sharepoint/v3/contenttype/forms"/>
  </ds:schemaRefs>
</ds:datastoreItem>
</file>

<file path=customXml/itemProps3.xml><?xml version="1.0" encoding="utf-8"?>
<ds:datastoreItem xmlns:ds="http://schemas.openxmlformats.org/officeDocument/2006/customXml" ds:itemID="{C7BA19EF-E470-4B66-8858-BD02F0E15D4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4111</TotalTime>
  <Words>2372</Words>
  <Application>Microsoft Office PowerPoint</Application>
  <PresentationFormat>Widescreen</PresentationFormat>
  <Paragraphs>193</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VAG Rounded Std Thin</vt:lpstr>
      <vt:lpstr>Wingdings</vt:lpstr>
      <vt:lpstr>WCC Burgundy</vt:lpstr>
      <vt:lpstr>Overview and Introduction to SEN Statutory frameworks</vt:lpstr>
      <vt:lpstr>Introduction</vt:lpstr>
      <vt:lpstr>Aims of the session </vt:lpstr>
      <vt:lpstr>Topics</vt:lpstr>
      <vt:lpstr>What is a Special Educational Need?</vt:lpstr>
      <vt:lpstr>Learning difficulty </vt:lpstr>
      <vt:lpstr>Disability</vt:lpstr>
      <vt:lpstr>Special Educational Provision</vt:lpstr>
      <vt:lpstr>Special Educational Provision (Continued)</vt:lpstr>
      <vt:lpstr>Health and social care  (s.21 (5))</vt:lpstr>
      <vt:lpstr>Health, Social,  Educational or otherwise</vt:lpstr>
      <vt:lpstr>What is not SEN</vt:lpstr>
      <vt:lpstr>Graduated Approach </vt:lpstr>
      <vt:lpstr>Graduated Approach (Continued) </vt:lpstr>
      <vt:lpstr>Expected progress</vt:lpstr>
      <vt:lpstr>SEN support and pupils and  students with additional needs </vt:lpstr>
      <vt:lpstr>Getting an EHC plan key phases</vt:lpstr>
      <vt:lpstr>Time frames</vt:lpstr>
      <vt:lpstr>Request for assessment </vt:lpstr>
      <vt:lpstr>Request for assessment (Continued) </vt:lpstr>
      <vt:lpstr>Post Request </vt:lpstr>
      <vt:lpstr>The EHC needs assessment (Reg 6)</vt:lpstr>
      <vt:lpstr>The EHC needs assessment (Reg 6) (Continued)</vt:lpstr>
      <vt:lpstr>The Draft EHC Plan</vt:lpstr>
      <vt:lpstr>The Draft EHC Plan Continued</vt:lpstr>
      <vt:lpstr>Admission of pupils with additional needs but without EHC Plan</vt:lpstr>
      <vt:lpstr>Admission of pupils with additional needs but without EHC Plan (Continued)</vt:lpstr>
      <vt:lpstr>Parental consultation on placement </vt:lpstr>
      <vt:lpstr>Parental consultation on placement (Continued) </vt:lpstr>
      <vt:lpstr>Compliance with preference </vt:lpstr>
      <vt:lpstr>Compliance with preference (Continued) </vt:lpstr>
      <vt:lpstr>Directing setting/LA</vt:lpstr>
      <vt:lpstr>Post Assessment – decision to issue plan </vt:lpstr>
      <vt:lpstr>The EHC Plan</vt:lpstr>
      <vt:lpstr>Activity: From the picture shown on the right,  what do you think the ‘need’ is? </vt:lpstr>
      <vt:lpstr>Professional Development –  Suggested further reading/ viewing</vt:lpstr>
      <vt:lpstr>Key Documents </vt:lpstr>
      <vt:lpstr>Acronyms Explained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Alan</dc:creator>
  <cp:lastModifiedBy>Stevens, Jo</cp:lastModifiedBy>
  <cp:revision>98</cp:revision>
  <dcterms:created xsi:type="dcterms:W3CDTF">2019-05-10T11:02:37Z</dcterms:created>
  <dcterms:modified xsi:type="dcterms:W3CDTF">2022-12-20T14:15:44Z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0x010100554939DBE13C9743AA6D8E141AE7E882</vt:lpwstr>
  </property>
</Properties>
</file>