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10" r:id="rId1"/>
    <p:sldMasterId id="2147483802" r:id="rId2"/>
    <p:sldMasterId id="2147483706" r:id="rId3"/>
    <p:sldMasterId id="2147483718" r:id="rId4"/>
    <p:sldMasterId id="2147483730" r:id="rId5"/>
    <p:sldMasterId id="2147483742" r:id="rId6"/>
    <p:sldMasterId id="2147483754" r:id="rId7"/>
    <p:sldMasterId id="2147483766" r:id="rId8"/>
    <p:sldMasterId id="2147483778" r:id="rId9"/>
    <p:sldMasterId id="2147483790" r:id="rId10"/>
    <p:sldMasterId id="2147483814" r:id="rId11"/>
    <p:sldMasterId id="2147483826" r:id="rId12"/>
    <p:sldMasterId id="2147483838" r:id="rId13"/>
    <p:sldMasterId id="2147483850" r:id="rId14"/>
    <p:sldMasterId id="2147483862" r:id="rId15"/>
    <p:sldMasterId id="2147483874" r:id="rId16"/>
    <p:sldMasterId id="2147483886" r:id="rId17"/>
    <p:sldMasterId id="2147483898" r:id="rId18"/>
  </p:sldMasterIdLst>
  <p:notesMasterIdLst>
    <p:notesMasterId r:id="rId35"/>
  </p:notesMasterIdLst>
  <p:handoutMasterIdLst>
    <p:handoutMasterId r:id="rId36"/>
  </p:handoutMasterIdLst>
  <p:sldIdLst>
    <p:sldId id="279" r:id="rId19"/>
    <p:sldId id="261" r:id="rId20"/>
    <p:sldId id="260" r:id="rId21"/>
    <p:sldId id="262" r:id="rId22"/>
    <p:sldId id="263" r:id="rId23"/>
    <p:sldId id="274" r:id="rId24"/>
    <p:sldId id="264" r:id="rId25"/>
    <p:sldId id="275" r:id="rId26"/>
    <p:sldId id="265" r:id="rId27"/>
    <p:sldId id="271" r:id="rId28"/>
    <p:sldId id="278" r:id="rId29"/>
    <p:sldId id="276" r:id="rId30"/>
    <p:sldId id="267" r:id="rId31"/>
    <p:sldId id="272" r:id="rId32"/>
    <p:sldId id="273" r:id="rId33"/>
    <p:sldId id="280"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ADDF"/>
    <a:srgbClr val="EBCE53"/>
    <a:srgbClr val="981A31"/>
    <a:srgbClr val="1577BD"/>
    <a:srgbClr val="1DA5AD"/>
    <a:srgbClr val="8D1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7"/>
    <p:restoredTop sz="94601"/>
  </p:normalViewPr>
  <p:slideViewPr>
    <p:cSldViewPr>
      <p:cViewPr>
        <p:scale>
          <a:sx n="75" d="100"/>
          <a:sy n="75"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4" d="100"/>
          <a:sy n="144" d="100"/>
        </p:scale>
        <p:origin x="-3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 charset="0"/>
              </a:defRPr>
            </a:lvl1pPr>
          </a:lstStyle>
          <a:p>
            <a:pPr>
              <a:defRPr/>
            </a:pPr>
            <a:endParaRPr lang="en-US" dirty="0"/>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pitchFamily="1" charset="0"/>
              </a:defRPr>
            </a:lvl1pPr>
          </a:lstStyle>
          <a:p>
            <a:pPr>
              <a:defRPr/>
            </a:pPr>
            <a:fld id="{FF24F4FB-08D0-CD49-9698-C18D258392D6}" type="slidenum">
              <a:rPr lang="en-US"/>
              <a:pPr>
                <a:defRPr/>
              </a:pPr>
              <a:t>‹#›</a:t>
            </a:fld>
            <a:endParaRPr lang="en-US" dirty="0"/>
          </a:p>
        </p:txBody>
      </p:sp>
    </p:spTree>
    <p:extLst>
      <p:ext uri="{BB962C8B-B14F-4D97-AF65-F5344CB8AC3E}">
        <p14:creationId xmlns:p14="http://schemas.microsoft.com/office/powerpoint/2010/main" val="550628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 charset="0"/>
              </a:defRPr>
            </a:lvl1pPr>
          </a:lstStyle>
          <a:p>
            <a:pPr>
              <a:defRPr/>
            </a:pPr>
            <a:endParaRPr lang="en-US" dirty="0"/>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pPr>
              <a:defRPr/>
            </a:pPr>
            <a:fld id="{DB9204B3-C9D7-4A4F-905D-0B6F1A988458}" type="slidenum">
              <a:rPr lang="en-US"/>
              <a:pPr>
                <a:defRPr/>
              </a:pPr>
              <a:t>‹#›</a:t>
            </a:fld>
            <a:endParaRPr lang="en-US" dirty="0"/>
          </a:p>
        </p:txBody>
      </p:sp>
    </p:spTree>
    <p:extLst>
      <p:ext uri="{BB962C8B-B14F-4D97-AF65-F5344CB8AC3E}">
        <p14:creationId xmlns:p14="http://schemas.microsoft.com/office/powerpoint/2010/main" val="943133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Arial" pitchFamily="1"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0CA34958-5995-40A3-B7EA-5DA39A3B389B}" type="slidenum">
              <a:rPr lang="en-US" altLang="en-US" smtClean="0">
                <a:solidFill>
                  <a:prstClr val="black"/>
                </a:solidFill>
                <a:latin typeface="Arial" charset="0"/>
              </a:rPr>
              <a:pPr/>
              <a:t>1</a:t>
            </a:fld>
            <a:endParaRPr lang="en-US" altLang="en-US" smtClean="0">
              <a:solidFill>
                <a:prstClr val="black"/>
              </a:solidFill>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dirty="0" smtClean="0">
              <a:latin typeface="Arial" charset="0"/>
            </a:endParaRPr>
          </a:p>
        </p:txBody>
      </p:sp>
    </p:spTree>
    <p:extLst>
      <p:ext uri="{BB962C8B-B14F-4D97-AF65-F5344CB8AC3E}">
        <p14:creationId xmlns:p14="http://schemas.microsoft.com/office/powerpoint/2010/main" val="52978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Exec Summary rather</a:t>
            </a:r>
            <a:r>
              <a:rPr lang="en-GB" baseline="0" dirty="0" smtClean="0"/>
              <a:t> than contents. “This guide is to assist suppliers (by the term supplier we mean…….to seek and conduct business with the Council.” In this guide you will find………..</a:t>
            </a:r>
            <a:endParaRPr lang="en-GB" dirty="0"/>
          </a:p>
        </p:txBody>
      </p:sp>
      <p:sp>
        <p:nvSpPr>
          <p:cNvPr id="4" name="Slide Number Placeholder 3"/>
          <p:cNvSpPr>
            <a:spLocks noGrp="1"/>
          </p:cNvSpPr>
          <p:nvPr>
            <p:ph type="sldNum" sz="quarter" idx="10"/>
          </p:nvPr>
        </p:nvSpPr>
        <p:spPr/>
        <p:txBody>
          <a:bodyPr/>
          <a:lstStyle/>
          <a:p>
            <a:fld id="{1989F628-E8EE-4D88-842C-C0A5C56857F0}" type="slidenum">
              <a:rPr lang="en-GB" smtClean="0"/>
              <a:t>2</a:t>
            </a:fld>
            <a:endParaRPr lang="en-GB"/>
          </a:p>
        </p:txBody>
      </p:sp>
    </p:spTree>
    <p:extLst>
      <p:ext uri="{BB962C8B-B14F-4D97-AF65-F5344CB8AC3E}">
        <p14:creationId xmlns:p14="http://schemas.microsoft.com/office/powerpoint/2010/main" val="215904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989F628-E8EE-4D88-842C-C0A5C56857F0}" type="slidenum">
              <a:rPr lang="en-GB" smtClean="0"/>
              <a:t>3</a:t>
            </a:fld>
            <a:endParaRPr lang="en-GB"/>
          </a:p>
        </p:txBody>
      </p:sp>
    </p:spTree>
    <p:extLst>
      <p:ext uri="{BB962C8B-B14F-4D97-AF65-F5344CB8AC3E}">
        <p14:creationId xmlns:p14="http://schemas.microsoft.com/office/powerpoint/2010/main" val="427523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9F628-E8EE-4D88-842C-C0A5C56857F0}" type="slidenum">
              <a:rPr lang="en-GB" smtClean="0"/>
              <a:t>4</a:t>
            </a:fld>
            <a:endParaRPr lang="en-GB"/>
          </a:p>
        </p:txBody>
      </p:sp>
    </p:spTree>
    <p:extLst>
      <p:ext uri="{BB962C8B-B14F-4D97-AF65-F5344CB8AC3E}">
        <p14:creationId xmlns:p14="http://schemas.microsoft.com/office/powerpoint/2010/main" val="318885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9F628-E8EE-4D88-842C-C0A5C56857F0}" type="slidenum">
              <a:rPr lang="en-GB" smtClean="0"/>
              <a:t>9</a:t>
            </a:fld>
            <a:endParaRPr lang="en-GB"/>
          </a:p>
        </p:txBody>
      </p:sp>
    </p:spTree>
    <p:extLst>
      <p:ext uri="{BB962C8B-B14F-4D97-AF65-F5344CB8AC3E}">
        <p14:creationId xmlns:p14="http://schemas.microsoft.com/office/powerpoint/2010/main" val="238387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9F628-E8EE-4D88-842C-C0A5C56857F0}" type="slidenum">
              <a:rPr lang="en-GB" smtClean="0"/>
              <a:t>13</a:t>
            </a:fld>
            <a:endParaRPr lang="en-GB"/>
          </a:p>
        </p:txBody>
      </p:sp>
    </p:spTree>
    <p:extLst>
      <p:ext uri="{BB962C8B-B14F-4D97-AF65-F5344CB8AC3E}">
        <p14:creationId xmlns:p14="http://schemas.microsoft.com/office/powerpoint/2010/main" val="327035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9F628-E8EE-4D88-842C-C0A5C56857F0}" type="slidenum">
              <a:rPr lang="en-GB" smtClean="0"/>
              <a:t>16</a:t>
            </a:fld>
            <a:endParaRPr lang="en-GB"/>
          </a:p>
        </p:txBody>
      </p:sp>
    </p:spTree>
    <p:extLst>
      <p:ext uri="{BB962C8B-B14F-4D97-AF65-F5344CB8AC3E}">
        <p14:creationId xmlns:p14="http://schemas.microsoft.com/office/powerpoint/2010/main" val="402224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US"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6093296"/>
            <a:ext cx="2376264" cy="643257"/>
          </a:xfrm>
          <a:prstGeom prst="rect">
            <a:avLst/>
          </a:prstGeom>
        </p:spPr>
      </p:pic>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97D2199E-F3B0-6243-960C-AA7C9119AC2D}"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8020C76A-6209-BD48-8C73-DA7BAC6A4EFC}"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D1CD1C1A-E5C5-D94A-8C92-795DA2CEECD9}"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304188E6-FA4D-C649-8A70-6ACDED22E509}"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B4110FA1-3286-3247-B14D-FA04E54253E5}"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53B0A75-18F7-CE47-9052-2369BBBF76D4}"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B90B1957-8B86-844F-AC37-5C4C176546B3}"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A417DDA6-83F3-6149-AB0D-C29130EA1DF4}"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B3A7FA79-B6C4-7347-B077-1B3EB673C4C4}"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059D9F8C-BDFA-464D-859B-21A11C77671E}"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95F97414-6AC0-3E46-B28F-A2A12698F6A3}"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GB" smtClean="0"/>
              <a:t>Click to edit Master title style</a:t>
            </a:r>
            <a:endParaRPr lang="en-US"/>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GB" smtClean="0"/>
              <a:t>Click to edit Master subtitle style</a:t>
            </a:r>
            <a:endParaRPr lang="en-US"/>
          </a:p>
        </p:txBody>
      </p:sp>
      <p:sp>
        <p:nvSpPr>
          <p:cNvPr id="5" name="Rectangle 5"/>
          <p:cNvSpPr>
            <a:spLocks noGrp="1" noChangeArrowheads="1"/>
          </p:cNvSpPr>
          <p:nvPr>
            <p:ph type="sldNum" sz="quarter" idx="10"/>
          </p:nvPr>
        </p:nvSpPr>
        <p:spPr>
          <a:xfrm>
            <a:off x="8305801" y="76200"/>
            <a:ext cx="687388"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1"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433638"/>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433638"/>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533401"/>
            <a:ext cx="5111751"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1"/>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6"/>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062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gi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gi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gif"/><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6.gif"/><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7.gif"/><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8.gi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9.gif"/><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gi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gi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gi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gi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gi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dt="0"/>
  <p:txStyles>
    <p:titleStyle>
      <a:lvl1pPr algn="l" rtl="0" eaLnBrk="1" fontAlgn="base" hangingPunct="1">
        <a:spcBef>
          <a:spcPct val="0"/>
        </a:spcBef>
        <a:spcAft>
          <a:spcPct val="0"/>
        </a:spcAft>
        <a:defRPr sz="3600" b="1">
          <a:solidFill>
            <a:srgbClr val="981A31"/>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dt="0"/>
  <p:txStyles>
    <p:titleStyle>
      <a:lvl1pPr algn="l" rtl="0" eaLnBrk="1" fontAlgn="base" hangingPunct="1">
        <a:spcBef>
          <a:spcPct val="0"/>
        </a:spcBef>
        <a:spcAft>
          <a:spcPct val="0"/>
        </a:spcAft>
        <a:defRPr sz="3600" b="1">
          <a:solidFill>
            <a:srgbClr val="376F90"/>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dt="0"/>
  <p:txStyles>
    <p:titleStyle>
      <a:lvl1pPr algn="l" rtl="0" eaLnBrk="1" fontAlgn="base" hangingPunct="1">
        <a:spcBef>
          <a:spcPct val="0"/>
        </a:spcBef>
        <a:spcAft>
          <a:spcPct val="0"/>
        </a:spcAft>
        <a:defRPr sz="3600" b="1">
          <a:solidFill>
            <a:srgbClr val="7481BF"/>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dt="0"/>
  <p:txStyles>
    <p:titleStyle>
      <a:lvl1pPr algn="l" rtl="0" eaLnBrk="1" fontAlgn="base" hangingPunct="1">
        <a:spcBef>
          <a:spcPct val="0"/>
        </a:spcBef>
        <a:spcAft>
          <a:spcPct val="0"/>
        </a:spcAft>
        <a:defRPr sz="3600" b="1">
          <a:solidFill>
            <a:srgbClr val="C1CE2F"/>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dt="0"/>
  <p:txStyles>
    <p:titleStyle>
      <a:lvl1pPr algn="l" rtl="0" eaLnBrk="1" fontAlgn="base" hangingPunct="1">
        <a:spcBef>
          <a:spcPct val="0"/>
        </a:spcBef>
        <a:spcAft>
          <a:spcPct val="0"/>
        </a:spcAft>
        <a:defRPr sz="3600" b="1">
          <a:solidFill>
            <a:srgbClr val="C32988"/>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dt="0"/>
  <p:txStyles>
    <p:titleStyle>
      <a:lvl1pPr algn="l" rtl="0" eaLnBrk="1" fontAlgn="base" hangingPunct="1">
        <a:spcBef>
          <a:spcPct val="0"/>
        </a:spcBef>
        <a:spcAft>
          <a:spcPct val="0"/>
        </a:spcAft>
        <a:defRPr sz="3600" b="1">
          <a:solidFill>
            <a:srgbClr val="4F2D83"/>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rtl="0" eaLnBrk="1" fontAlgn="base" hangingPunct="1">
        <a:spcBef>
          <a:spcPct val="0"/>
        </a:spcBef>
        <a:spcAft>
          <a:spcPct val="0"/>
        </a:spcAft>
        <a:defRPr sz="3600" b="1">
          <a:solidFill>
            <a:srgbClr val="E42338"/>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dt="0"/>
  <p:txStyles>
    <p:titleStyle>
      <a:lvl1pPr algn="l" rtl="0" eaLnBrk="1" fontAlgn="base" hangingPunct="1">
        <a:spcBef>
          <a:spcPct val="0"/>
        </a:spcBef>
        <a:spcAft>
          <a:spcPct val="0"/>
        </a:spcAft>
        <a:defRPr sz="3600" b="1">
          <a:solidFill>
            <a:srgbClr val="E96C24"/>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dt="0"/>
  <p:txStyles>
    <p:titleStyle>
      <a:lvl1pPr algn="l" rtl="0" eaLnBrk="1" fontAlgn="base" hangingPunct="1">
        <a:spcBef>
          <a:spcPct val="0"/>
        </a:spcBef>
        <a:spcAft>
          <a:spcPct val="0"/>
        </a:spcAft>
        <a:defRPr sz="3600" b="1">
          <a:solidFill>
            <a:srgbClr val="149FC2"/>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l" rtl="0" eaLnBrk="1" fontAlgn="base" hangingPunct="1">
        <a:spcBef>
          <a:spcPct val="0"/>
        </a:spcBef>
        <a:spcAft>
          <a:spcPct val="0"/>
        </a:spcAft>
        <a:defRPr sz="3600" b="1">
          <a:solidFill>
            <a:srgbClr val="FCB726"/>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dt="0"/>
  <p:txStyles>
    <p:titleStyle>
      <a:lvl1pPr algn="l" rtl="0" eaLnBrk="1" fontAlgn="base" hangingPunct="1">
        <a:spcBef>
          <a:spcPct val="0"/>
        </a:spcBef>
        <a:spcAft>
          <a:spcPct val="0"/>
        </a:spcAft>
        <a:defRPr sz="3600" b="1">
          <a:solidFill>
            <a:srgbClr val="9EA1A3"/>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3F21794-EED6-4D45-8637-BF585FCF2037}"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dt="0"/>
  <p:txStyles>
    <p:titleStyle>
      <a:lvl1pPr algn="l" rtl="0" eaLnBrk="1" fontAlgn="base" hangingPunct="1">
        <a:spcBef>
          <a:spcPct val="0"/>
        </a:spcBef>
        <a:spcAft>
          <a:spcPct val="0"/>
        </a:spcAft>
        <a:defRPr sz="3600" b="1">
          <a:solidFill>
            <a:srgbClr val="1DA5AD"/>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l" rtl="0" eaLnBrk="1" fontAlgn="base" hangingPunct="1">
        <a:spcBef>
          <a:spcPct val="0"/>
        </a:spcBef>
        <a:spcAft>
          <a:spcPct val="0"/>
        </a:spcAft>
        <a:defRPr sz="3600" b="1">
          <a:solidFill>
            <a:srgbClr val="1577BD"/>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rtl="0" eaLnBrk="1" fontAlgn="base" hangingPunct="1">
        <a:spcBef>
          <a:spcPct val="0"/>
        </a:spcBef>
        <a:spcAft>
          <a:spcPct val="0"/>
        </a:spcAft>
        <a:defRPr sz="3600" b="1">
          <a:solidFill>
            <a:srgbClr val="10467B"/>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dt="0"/>
  <p:txStyles>
    <p:titleStyle>
      <a:lvl1pPr algn="l" rtl="0" eaLnBrk="1" fontAlgn="base" hangingPunct="1">
        <a:spcBef>
          <a:spcPct val="0"/>
        </a:spcBef>
        <a:spcAft>
          <a:spcPct val="0"/>
        </a:spcAft>
        <a:defRPr sz="3600" b="1">
          <a:solidFill>
            <a:srgbClr val="0A714B"/>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dt="0"/>
  <p:txStyles>
    <p:titleStyle>
      <a:lvl1pPr algn="l" rtl="0" eaLnBrk="1" fontAlgn="base" hangingPunct="1">
        <a:spcBef>
          <a:spcPct val="0"/>
        </a:spcBef>
        <a:spcAft>
          <a:spcPct val="0"/>
        </a:spcAft>
        <a:defRPr sz="3600" b="1">
          <a:solidFill>
            <a:srgbClr val="696A6C"/>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dt="0"/>
  <p:txStyles>
    <p:titleStyle>
      <a:lvl1pPr algn="l" rtl="0" eaLnBrk="1" fontAlgn="base" hangingPunct="1">
        <a:spcBef>
          <a:spcPct val="0"/>
        </a:spcBef>
        <a:spcAft>
          <a:spcPct val="0"/>
        </a:spcAft>
        <a:defRPr sz="3600" b="1">
          <a:solidFill>
            <a:srgbClr val="781034"/>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152402" y="6362701"/>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dt="0"/>
  <p:txStyles>
    <p:titleStyle>
      <a:lvl1pPr algn="l" rtl="0" eaLnBrk="1" fontAlgn="base" hangingPunct="1">
        <a:spcBef>
          <a:spcPct val="0"/>
        </a:spcBef>
        <a:spcAft>
          <a:spcPct val="0"/>
        </a:spcAft>
        <a:defRPr sz="3600" b="1">
          <a:solidFill>
            <a:srgbClr val="6BB444"/>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77.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news/top-tips-to-help-small-organisations-win-government-contracts" TargetMode="External"/><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3" Type="http://schemas.openxmlformats.org/officeDocument/2006/relationships/hyperlink" Target="mailto:tous@worcestershire.gov.uk" TargetMode="External"/><Relationship Id="rId2" Type="http://schemas.openxmlformats.org/officeDocument/2006/relationships/hyperlink" Target="mailto:procurement@worcestershire.gov.uk" TargetMode="External"/><Relationship Id="rId1" Type="http://schemas.openxmlformats.org/officeDocument/2006/relationships/slideLayout" Target="../slideLayouts/slideLayout1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tendhost.co.uk/worcestershire/aspx/Registration" TargetMode="External"/><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8" Type="http://schemas.openxmlformats.org/officeDocument/2006/relationships/hyperlink" Target="http://www.worcestershire.gov.uk/info/20301/business_and_contract_opportunities" TargetMode="External"/><Relationship Id="rId3" Type="http://schemas.openxmlformats.org/officeDocument/2006/relationships/hyperlink" Target="https://www.in-tendhost.co.uk/worcestershire/aspx/Home" TargetMode="External"/><Relationship Id="rId7" Type="http://schemas.openxmlformats.org/officeDocument/2006/relationships/hyperlink" Target="http://www.worcestershire.gov.uk/info/20301/business_and_contract_opportunities/1425/social_value" TargetMode="External"/><Relationship Id="rId2" Type="http://schemas.openxmlformats.org/officeDocument/2006/relationships/notesSlide" Target="../notesSlides/notesSlide7.xml"/><Relationship Id="rId1" Type="http://schemas.openxmlformats.org/officeDocument/2006/relationships/slideLayout" Target="../slideLayouts/slideLayout178.xml"/><Relationship Id="rId6" Type="http://schemas.openxmlformats.org/officeDocument/2006/relationships/hyperlink" Target="https://ted.europa.eu/TED/main/HomePage.do" TargetMode="External"/><Relationship Id="rId5" Type="http://schemas.openxmlformats.org/officeDocument/2006/relationships/hyperlink" Target="https://www.gov.uk/contracts-finder" TargetMode="External"/><Relationship Id="rId4" Type="http://schemas.openxmlformats.org/officeDocument/2006/relationships/hyperlink" Target="https://www.finditinworcestershir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3" Type="http://schemas.openxmlformats.org/officeDocument/2006/relationships/hyperlink" Target="http://www.worcestershire.gov.uk/info/20088/about_your_council/109/our_plan_for_worcestershire" TargetMode="External"/><Relationship Id="rId2" Type="http://schemas.openxmlformats.org/officeDocument/2006/relationships/notesSlide" Target="../notesSlides/notesSlide4.xml"/><Relationship Id="rId1" Type="http://schemas.openxmlformats.org/officeDocument/2006/relationships/slideLayout" Target="../slideLayouts/slideLayout178.xml"/><Relationship Id="rId4" Type="http://schemas.openxmlformats.org/officeDocument/2006/relationships/hyperlink" Target="http://www.worcestershire.gov.uk/info/20301/business_and_contract_opportunities/1425/social_valu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2.xml"/></Relationships>
</file>

<file path=ppt/slides/_rels/slide6.xml.rels><?xml version="1.0" encoding="UTF-8" standalone="yes"?>
<Relationships xmlns="http://schemas.openxmlformats.org/package/2006/relationships"><Relationship Id="rId2" Type="http://schemas.openxmlformats.org/officeDocument/2006/relationships/hyperlink" Target="mailto:ToUs@worcestershire.gov.uk" TargetMode="External"/><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ndhost.co.uk/worcestershire/aspx/Home" TargetMode="External"/><Relationship Id="rId2" Type="http://schemas.openxmlformats.org/officeDocument/2006/relationships/hyperlink" Target="mailto:ToUs@worcestershire.gov.uk" TargetMode="External"/><Relationship Id="rId1" Type="http://schemas.openxmlformats.org/officeDocument/2006/relationships/slideLayout" Target="../slideLayouts/slideLayout178.xml"/><Relationship Id="rId4" Type="http://schemas.openxmlformats.org/officeDocument/2006/relationships/hyperlink" Target="https://www.eventbrite.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endhost.co.uk/worcestershire/aspx/Home" TargetMode="External"/><Relationship Id="rId2" Type="http://schemas.openxmlformats.org/officeDocument/2006/relationships/notesSlide" Target="../notesSlides/notesSlide5.xml"/><Relationship Id="rId1" Type="http://schemas.openxmlformats.org/officeDocument/2006/relationships/slideLayout" Target="../slideLayouts/slideLayout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atkinson2\AppData\Local\Microsoft\Windows\Temporary Internet Files\Content.Outlook\6GNW1VOJ\ThinkstockPhotos-178500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7923028" cy="5282018"/>
          </a:xfrm>
          <a:prstGeom prst="rect">
            <a:avLst/>
          </a:prstGeom>
          <a:ln>
            <a:noFill/>
          </a:ln>
          <a:effectLst>
            <a:softEdge rad="112500"/>
          </a:effectLst>
          <a:extLst/>
        </p:spPr>
      </p:pic>
      <p:sp>
        <p:nvSpPr>
          <p:cNvPr id="2053" name="TextBox 1"/>
          <p:cNvSpPr txBox="1">
            <a:spLocks noChangeArrowheads="1"/>
          </p:cNvSpPr>
          <p:nvPr/>
        </p:nvSpPr>
        <p:spPr bwMode="auto">
          <a:xfrm>
            <a:off x="649410" y="404664"/>
            <a:ext cx="8304213"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GB" altLang="en-US" b="1" dirty="0">
              <a:solidFill>
                <a:srgbClr val="149FC2"/>
              </a:solidFill>
              <a:ea typeface="Geneva" charset="-128"/>
              <a:cs typeface="Geneva" charset="-128"/>
            </a:endParaRPr>
          </a:p>
          <a:p>
            <a:pPr eaLnBrk="1" hangingPunct="1"/>
            <a:r>
              <a:rPr lang="en-GB" altLang="en-US" b="1" dirty="0">
                <a:solidFill>
                  <a:srgbClr val="149FC2"/>
                </a:solidFill>
                <a:ea typeface="Geneva" charset="-128"/>
                <a:cs typeface="Geneva" charset="-128"/>
              </a:rPr>
              <a:t>Doing Business with the Council -</a:t>
            </a:r>
          </a:p>
          <a:p>
            <a:pPr eaLnBrk="1" hangingPunct="1"/>
            <a:r>
              <a:rPr lang="en-GB" altLang="en-US" b="1" dirty="0">
                <a:solidFill>
                  <a:srgbClr val="149FC2"/>
                </a:solidFill>
                <a:ea typeface="Geneva" charset="-128"/>
                <a:cs typeface="Geneva" charset="-128"/>
              </a:rPr>
              <a:t>Tendering Guide</a:t>
            </a:r>
          </a:p>
          <a:p>
            <a:pPr fontAlgn="base">
              <a:spcBef>
                <a:spcPct val="0"/>
              </a:spcBef>
              <a:spcAft>
                <a:spcPct val="0"/>
              </a:spcAft>
            </a:pPr>
            <a:endParaRPr lang="en-GB" altLang="en-US" sz="500" b="1" dirty="0">
              <a:cs typeface="Arial" panose="020B0604020202020204" pitchFamily="34" charset="0"/>
            </a:endParaRPr>
          </a:p>
          <a:p>
            <a:pPr fontAlgn="base">
              <a:spcBef>
                <a:spcPct val="0"/>
              </a:spcBef>
              <a:spcAft>
                <a:spcPct val="0"/>
              </a:spcAft>
              <a:buFont typeface="Arial" charset="0"/>
              <a:buNone/>
            </a:pPr>
            <a:r>
              <a:rPr lang="en-GB" altLang="en-US" sz="2000" b="1" dirty="0" smtClean="0">
                <a:solidFill>
                  <a:schemeClr val="bg2"/>
                </a:solidFill>
                <a:cs typeface="Arial" panose="020B0604020202020204" pitchFamily="34" charset="0"/>
              </a:rPr>
              <a:t>Issue </a:t>
            </a:r>
            <a:r>
              <a:rPr lang="en-GB" altLang="en-US" sz="2000" b="1" dirty="0">
                <a:solidFill>
                  <a:schemeClr val="bg2"/>
                </a:solidFill>
                <a:cs typeface="Arial" panose="020B0604020202020204" pitchFamily="34" charset="0"/>
              </a:rPr>
              <a:t>Date</a:t>
            </a:r>
            <a:r>
              <a:rPr lang="en-GB" altLang="en-US" sz="2000" b="1" dirty="0" smtClean="0">
                <a:solidFill>
                  <a:schemeClr val="bg2"/>
                </a:solidFill>
                <a:cs typeface="Arial" panose="020B0604020202020204" pitchFamily="34" charset="0"/>
              </a:rPr>
              <a:t>: July 2018</a:t>
            </a:r>
            <a:endParaRPr lang="en-GB" altLang="en-US" sz="2000" b="1" dirty="0">
              <a:solidFill>
                <a:schemeClr val="bg2"/>
              </a:solidFill>
              <a:cs typeface="Arial" panose="020B0604020202020204" pitchFamily="34"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991" t="24802" r="11204" b="14015"/>
          <a:stretch/>
        </p:blipFill>
        <p:spPr bwMode="auto">
          <a:xfrm>
            <a:off x="7452320" y="999946"/>
            <a:ext cx="1106438" cy="109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02315"/>
      </p:ext>
    </p:extLst>
  </p:cSld>
  <p:clrMapOvr>
    <a:masterClrMapping/>
  </p:clrMapOvr>
  <p:transition spd="slow"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Calibri" panose="020F0502020204030204" pitchFamily="34" charset="0"/>
              </a:rPr>
              <a:t>Tender Submission  </a:t>
            </a:r>
            <a:endParaRPr lang="en-GB" sz="3200" dirty="0">
              <a:latin typeface="Calibri" panose="020F0502020204030204" pitchFamily="34" charset="0"/>
            </a:endParaRPr>
          </a:p>
        </p:txBody>
      </p:sp>
      <p:sp>
        <p:nvSpPr>
          <p:cNvPr id="3" name="Content Placeholder 2"/>
          <p:cNvSpPr>
            <a:spLocks noGrp="1"/>
          </p:cNvSpPr>
          <p:nvPr>
            <p:ph idx="1"/>
          </p:nvPr>
        </p:nvSpPr>
        <p:spPr>
          <a:xfrm>
            <a:off x="467544" y="1340768"/>
            <a:ext cx="8229600" cy="4032448"/>
          </a:xfrm>
        </p:spPr>
        <p:txBody>
          <a:bodyPr/>
          <a:lstStyle/>
          <a:p>
            <a:pPr lvl="0">
              <a:buClr>
                <a:srgbClr val="808080"/>
              </a:buClr>
              <a:buFont typeface="Arial" panose="020B0604020202020204" pitchFamily="34" charset="0"/>
              <a:buChar char="•"/>
            </a:pPr>
            <a:r>
              <a:rPr lang="en-US" sz="2000" dirty="0" smtClean="0">
                <a:solidFill>
                  <a:schemeClr val="bg2">
                    <a:lumMod val="50000"/>
                  </a:schemeClr>
                </a:solidFill>
                <a:latin typeface="Calibri" panose="020F0502020204030204" pitchFamily="34" charset="0"/>
                <a:cs typeface="Arial" panose="020B0604020202020204" pitchFamily="34" charset="0"/>
              </a:rPr>
              <a:t>Research </a:t>
            </a:r>
            <a:r>
              <a:rPr lang="en-US" sz="2000" dirty="0">
                <a:solidFill>
                  <a:schemeClr val="bg2">
                    <a:lumMod val="50000"/>
                  </a:schemeClr>
                </a:solidFill>
                <a:latin typeface="Calibri" panose="020F0502020204030204" pitchFamily="34" charset="0"/>
                <a:cs typeface="Arial" panose="020B0604020202020204" pitchFamily="34" charset="0"/>
              </a:rPr>
              <a:t>into Worcestershire and the local market can help with </a:t>
            </a:r>
            <a:r>
              <a:rPr lang="en-US" sz="2000" dirty="0" smtClean="0">
                <a:solidFill>
                  <a:schemeClr val="bg2">
                    <a:lumMod val="50000"/>
                  </a:schemeClr>
                </a:solidFill>
                <a:latin typeface="Calibri" panose="020F0502020204030204" pitchFamily="34" charset="0"/>
                <a:cs typeface="Arial" panose="020B0604020202020204" pitchFamily="34" charset="0"/>
              </a:rPr>
              <a:t>submissions</a:t>
            </a:r>
          </a:p>
          <a:p>
            <a:pPr lvl="0">
              <a:buClr>
                <a:srgbClr val="808080"/>
              </a:buClr>
              <a:buFont typeface="Arial" panose="020B0604020202020204" pitchFamily="34" charset="0"/>
              <a:buChar char="•"/>
            </a:pPr>
            <a:endParaRPr lang="en-US" sz="2000" dirty="0">
              <a:solidFill>
                <a:schemeClr val="bg2">
                  <a:lumMod val="50000"/>
                </a:schemeClr>
              </a:solidFill>
              <a:latin typeface="Calibri" panose="020F0502020204030204" pitchFamily="34" charset="0"/>
              <a:cs typeface="Arial" panose="020B0604020202020204" pitchFamily="34" charset="0"/>
            </a:endParaRPr>
          </a:p>
          <a:p>
            <a:pPr lvl="0">
              <a:buClr>
                <a:srgbClr val="808080"/>
              </a:buClr>
              <a:buFont typeface="Arial" panose="020B0604020202020204" pitchFamily="34" charset="0"/>
              <a:buChar char="•"/>
            </a:pPr>
            <a:r>
              <a:rPr lang="en-US" sz="2000" dirty="0">
                <a:solidFill>
                  <a:schemeClr val="bg2">
                    <a:lumMod val="50000"/>
                  </a:schemeClr>
                </a:solidFill>
                <a:latin typeface="Calibri" panose="020F0502020204030204" pitchFamily="34" charset="0"/>
                <a:cs typeface="Arial" panose="020B0604020202020204" pitchFamily="34" charset="0"/>
              </a:rPr>
              <a:t>Watch content around the internet that can help you win contracts </a:t>
            </a:r>
            <a:r>
              <a:rPr lang="en-US" sz="2000" dirty="0" smtClean="0">
                <a:solidFill>
                  <a:schemeClr val="bg2">
                    <a:lumMod val="50000"/>
                  </a:schemeClr>
                </a:solidFill>
                <a:latin typeface="Calibri" panose="020F0502020204030204" pitchFamily="34" charset="0"/>
                <a:cs typeface="Arial" panose="020B0604020202020204" pitchFamily="34" charset="0"/>
                <a:hlinkClick r:id="rId2"/>
              </a:rPr>
              <a:t>https</a:t>
            </a:r>
            <a:r>
              <a:rPr lang="en-US" sz="2000" dirty="0">
                <a:solidFill>
                  <a:schemeClr val="bg2">
                    <a:lumMod val="50000"/>
                  </a:schemeClr>
                </a:solidFill>
                <a:latin typeface="Calibri" panose="020F0502020204030204" pitchFamily="34" charset="0"/>
                <a:cs typeface="Arial" panose="020B0604020202020204" pitchFamily="34" charset="0"/>
                <a:hlinkClick r:id="rId2"/>
              </a:rPr>
              <a:t>://www.gov.uk/government/news/top-tips-to-help-small-organisations-win-government-contracts</a:t>
            </a:r>
            <a:r>
              <a:rPr lang="en-US" sz="2000" dirty="0" smtClean="0">
                <a:solidFill>
                  <a:schemeClr val="bg2">
                    <a:lumMod val="50000"/>
                  </a:schemeClr>
                </a:solidFill>
                <a:latin typeface="Calibri" panose="020F0502020204030204" pitchFamily="34" charset="0"/>
                <a:cs typeface="Arial" panose="020B0604020202020204" pitchFamily="34" charset="0"/>
              </a:rPr>
              <a:t>)</a:t>
            </a:r>
          </a:p>
          <a:p>
            <a:pPr lvl="0">
              <a:buClr>
                <a:srgbClr val="808080"/>
              </a:buClr>
              <a:buFont typeface="Arial" panose="020B0604020202020204" pitchFamily="34" charset="0"/>
              <a:buChar char="•"/>
            </a:pPr>
            <a:endParaRPr lang="en-US" sz="2000" dirty="0">
              <a:solidFill>
                <a:schemeClr val="bg2">
                  <a:lumMod val="50000"/>
                </a:schemeClr>
              </a:solidFill>
              <a:latin typeface="Calibri" panose="020F0502020204030204" pitchFamily="34" charset="0"/>
              <a:cs typeface="Arial" panose="020B0604020202020204" pitchFamily="34" charset="0"/>
            </a:endParaRPr>
          </a:p>
          <a:p>
            <a:pPr lvl="0">
              <a:buClr>
                <a:srgbClr val="808080"/>
              </a:buClr>
              <a:buFont typeface="Arial" panose="020B0604020202020204" pitchFamily="34" charset="0"/>
              <a:buChar char="•"/>
            </a:pPr>
            <a:r>
              <a:rPr lang="en-US" sz="2000" dirty="0">
                <a:solidFill>
                  <a:schemeClr val="bg2">
                    <a:lumMod val="50000"/>
                  </a:schemeClr>
                </a:solidFill>
                <a:latin typeface="Calibri" panose="020F0502020204030204" pitchFamily="34" charset="0"/>
                <a:cs typeface="Arial" panose="020B0604020202020204" pitchFamily="34" charset="0"/>
              </a:rPr>
              <a:t>Check the criteria that will be used to evaluate the tender and ensure your submission covers all necessary </a:t>
            </a:r>
            <a:r>
              <a:rPr lang="en-US" sz="2000" dirty="0" smtClean="0">
                <a:solidFill>
                  <a:schemeClr val="bg2">
                    <a:lumMod val="50000"/>
                  </a:schemeClr>
                </a:solidFill>
                <a:latin typeface="Calibri" panose="020F0502020204030204" pitchFamily="34" charset="0"/>
                <a:cs typeface="Arial" panose="020B0604020202020204" pitchFamily="34" charset="0"/>
              </a:rPr>
              <a:t>criteria</a:t>
            </a:r>
          </a:p>
          <a:p>
            <a:pPr lvl="0">
              <a:buClr>
                <a:srgbClr val="808080"/>
              </a:buClr>
              <a:buFont typeface="Arial" panose="020B0604020202020204" pitchFamily="34" charset="0"/>
              <a:buChar char="•"/>
            </a:pPr>
            <a:endParaRPr lang="en-US" sz="2000" dirty="0">
              <a:solidFill>
                <a:schemeClr val="bg2">
                  <a:lumMod val="50000"/>
                </a:schemeClr>
              </a:solidFill>
              <a:latin typeface="Calibri" panose="020F0502020204030204" pitchFamily="34" charset="0"/>
              <a:cs typeface="Arial" panose="020B0604020202020204" pitchFamily="34" charset="0"/>
            </a:endParaRPr>
          </a:p>
          <a:p>
            <a:pPr lvl="0">
              <a:buClr>
                <a:srgbClr val="808080"/>
              </a:buClr>
              <a:buFont typeface="Arial" panose="020B0604020202020204" pitchFamily="34" charset="0"/>
              <a:buChar char="•"/>
            </a:pPr>
            <a:r>
              <a:rPr lang="en-US" sz="2000" dirty="0">
                <a:solidFill>
                  <a:schemeClr val="bg2">
                    <a:lumMod val="50000"/>
                  </a:schemeClr>
                </a:solidFill>
                <a:latin typeface="Calibri" panose="020F0502020204030204" pitchFamily="34" charset="0"/>
                <a:cs typeface="Arial" panose="020B0604020202020204" pitchFamily="34" charset="0"/>
              </a:rPr>
              <a:t>Read any Council feedback – if you are unsuccessful, it will help you to understand how you can improve future tender applications</a:t>
            </a:r>
          </a:p>
          <a:p>
            <a:endParaRPr lang="en-GB" dirty="0">
              <a:solidFill>
                <a:schemeClr val="bg2">
                  <a:lumMod val="50000"/>
                </a:schemeClr>
              </a:solidFill>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pPr>
                <a:defRPr/>
              </a:pPr>
              <a:t>10</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p>
            <a:pPr>
              <a:defRPr/>
            </a:pPr>
            <a:r>
              <a:rPr lang="en-US" smtClean="0"/>
              <a:t>[Slideshow Title - edit in Headers &amp; Footers] </a:t>
            </a:r>
            <a:endParaRPr lang="en-US" dirty="0"/>
          </a:p>
        </p:txBody>
      </p:sp>
    </p:spTree>
    <p:extLst>
      <p:ext uri="{BB962C8B-B14F-4D97-AF65-F5344CB8AC3E}">
        <p14:creationId xmlns:p14="http://schemas.microsoft.com/office/powerpoint/2010/main" val="2297003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5144"/>
          </a:xfrm>
        </p:spPr>
        <p:txBody>
          <a:bodyPr/>
          <a:lstStyle/>
          <a:p>
            <a:r>
              <a:rPr lang="en-GB" sz="2800" dirty="0" smtClean="0">
                <a:latin typeface="Calibri" panose="020F0502020204030204" pitchFamily="34" charset="0"/>
              </a:rPr>
              <a:t>Tender Submission </a:t>
            </a:r>
            <a:endParaRPr lang="en-GB" sz="2800" dirty="0">
              <a:latin typeface="Calibri" panose="020F0502020204030204" pitchFamily="34" charset="0"/>
            </a:endParaRPr>
          </a:p>
        </p:txBody>
      </p:sp>
      <p:sp>
        <p:nvSpPr>
          <p:cNvPr id="3" name="Content Placeholder 2"/>
          <p:cNvSpPr>
            <a:spLocks noGrp="1"/>
          </p:cNvSpPr>
          <p:nvPr>
            <p:ph idx="1"/>
          </p:nvPr>
        </p:nvSpPr>
        <p:spPr>
          <a:xfrm>
            <a:off x="467544" y="1196752"/>
            <a:ext cx="8229600" cy="4536504"/>
          </a:xfrm>
        </p:spPr>
        <p:txBody>
          <a:bodyPr/>
          <a:lstStyle/>
          <a:p>
            <a:pPr marL="0" indent="0">
              <a:buNone/>
            </a:pPr>
            <a:r>
              <a:rPr lang="en-GB" sz="2000" b="1" dirty="0">
                <a:solidFill>
                  <a:schemeClr val="bg2">
                    <a:lumMod val="75000"/>
                  </a:schemeClr>
                </a:solidFill>
                <a:latin typeface="Calibri" panose="020F0502020204030204" pitchFamily="34" charset="0"/>
                <a:cs typeface="Arial" panose="020B0604020202020204" pitchFamily="34" charset="0"/>
              </a:rPr>
              <a:t>Tops tips when Tendering</a:t>
            </a:r>
            <a:r>
              <a:rPr lang="en-GB" sz="2000" b="1" dirty="0" smtClean="0">
                <a:solidFill>
                  <a:schemeClr val="bg2">
                    <a:lumMod val="75000"/>
                  </a:schemeClr>
                </a:solidFill>
                <a:latin typeface="Calibri" panose="020F0502020204030204" pitchFamily="34" charset="0"/>
                <a:cs typeface="Arial" panose="020B0604020202020204" pitchFamily="34" charset="0"/>
              </a:rPr>
              <a:t>:</a:t>
            </a:r>
          </a:p>
          <a:p>
            <a:pPr marL="0" indent="0">
              <a:buNone/>
            </a:pPr>
            <a:endParaRPr lang="en-GB" sz="1600" b="1" dirty="0">
              <a:latin typeface="Calibri" panose="020F0502020204030204" pitchFamily="34" charset="0"/>
            </a:endParaRPr>
          </a:p>
          <a:p>
            <a:pPr marL="0" indent="0">
              <a:buNone/>
            </a:pPr>
            <a:endParaRPr lang="en-GB" sz="1600" b="1" dirty="0">
              <a:latin typeface="Calibri" panose="020F0502020204030204" pitchFamily="34" charset="0"/>
            </a:endParaRPr>
          </a:p>
          <a:p>
            <a:pPr>
              <a:buFont typeface="Arial" panose="020B0604020202020204" pitchFamily="34" charset="0"/>
              <a:buChar char="•"/>
            </a:pPr>
            <a:endParaRPr lang="en-GB" sz="1200" dirty="0">
              <a:latin typeface="Calibri" panose="020F0502020204030204" pitchFamily="34" charset="0"/>
            </a:endParaRPr>
          </a:p>
          <a:p>
            <a:endParaRPr lang="en-GB" sz="1600" b="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solidFill>
                  <a:srgbClr val="FFFFFF"/>
                </a:solidFill>
              </a:rPr>
              <a:pPr>
                <a:defRPr/>
              </a:pPr>
              <a:t>11</a:t>
            </a:fld>
            <a:endParaRPr lang="en-US" sz="1400" b="0">
              <a:solidFill>
                <a:srgbClr val="000000"/>
              </a:solidFill>
              <a:latin typeface="Times"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1314699"/>
              </p:ext>
            </p:extLst>
          </p:nvPr>
        </p:nvGraphicFramePr>
        <p:xfrm>
          <a:off x="683568" y="1700808"/>
          <a:ext cx="7632848" cy="4124031"/>
        </p:xfrm>
        <a:graphic>
          <a:graphicData uri="http://schemas.openxmlformats.org/drawingml/2006/table">
            <a:tbl>
              <a:tblPr firstRow="1" bandRow="1">
                <a:tableStyleId>{5C22544A-7EE6-4342-B048-85BDC9FD1C3A}</a:tableStyleId>
              </a:tblPr>
              <a:tblGrid>
                <a:gridCol w="3816424"/>
                <a:gridCol w="3816424"/>
              </a:tblGrid>
              <a:tr h="346186">
                <a:tc>
                  <a:txBody>
                    <a:bodyPr/>
                    <a:lstStyle/>
                    <a:p>
                      <a:r>
                        <a:rPr lang="en-GB" dirty="0" smtClean="0">
                          <a:latin typeface="Calibri" panose="020F0502020204030204" pitchFamily="34" charset="0"/>
                        </a:rPr>
                        <a:t>DO</a:t>
                      </a:r>
                      <a:endParaRPr lang="en-GB" dirty="0">
                        <a:latin typeface="Calibri" panose="020F0502020204030204" pitchFamily="34" charset="0"/>
                      </a:endParaRPr>
                    </a:p>
                  </a:txBody>
                  <a:tcPr/>
                </a:tc>
                <a:tc>
                  <a:txBody>
                    <a:bodyPr/>
                    <a:lstStyle/>
                    <a:p>
                      <a:r>
                        <a:rPr lang="en-GB" dirty="0" smtClean="0">
                          <a:latin typeface="Calibri" panose="020F0502020204030204" pitchFamily="34" charset="0"/>
                        </a:rPr>
                        <a:t>DON’T</a:t>
                      </a:r>
                      <a:endParaRPr lang="en-GB" dirty="0">
                        <a:latin typeface="Calibri" panose="020F0502020204030204" pitchFamily="34" charset="0"/>
                      </a:endParaRPr>
                    </a:p>
                  </a:txBody>
                  <a:tcPr/>
                </a:tc>
              </a:tr>
              <a:tr h="9520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bg2">
                              <a:lumMod val="75000"/>
                            </a:schemeClr>
                          </a:solidFill>
                          <a:latin typeface="Calibri" panose="020F0502020204030204" pitchFamily="34" charset="0"/>
                        </a:rPr>
                        <a:t>Do keep an eye on Intend. Make sure your change your settings so automated documents are not classed as spam.</a:t>
                      </a:r>
                    </a:p>
                  </a:txBody>
                  <a:tcPr/>
                </a:tc>
                <a:tc>
                  <a:txBody>
                    <a:bodyPr/>
                    <a:lstStyle/>
                    <a:p>
                      <a:r>
                        <a:rPr lang="en-GB" sz="1400" dirty="0" smtClean="0">
                          <a:solidFill>
                            <a:schemeClr val="bg2">
                              <a:lumMod val="75000"/>
                            </a:schemeClr>
                          </a:solidFill>
                          <a:latin typeface="Calibri" panose="020F0502020204030204" pitchFamily="34" charset="0"/>
                        </a:rPr>
                        <a:t>Don’t Leave it too late to submit your bid</a:t>
                      </a:r>
                      <a:endParaRPr lang="en-GB" sz="1400" dirty="0">
                        <a:solidFill>
                          <a:schemeClr val="bg2">
                            <a:lumMod val="75000"/>
                          </a:schemeClr>
                        </a:solidFill>
                        <a:latin typeface="Calibri" panose="020F0502020204030204" pitchFamily="34" charset="0"/>
                      </a:endParaRPr>
                    </a:p>
                  </a:txBody>
                  <a:tcPr/>
                </a:tc>
              </a:tr>
              <a:tr h="701565">
                <a:tc>
                  <a:txBody>
                    <a:bodyPr/>
                    <a:lstStyle/>
                    <a:p>
                      <a:r>
                        <a:rPr lang="en-GB" sz="1400" dirty="0" smtClean="0">
                          <a:solidFill>
                            <a:schemeClr val="bg2">
                              <a:lumMod val="75000"/>
                            </a:schemeClr>
                          </a:solidFill>
                          <a:latin typeface="Calibri" panose="020F0502020204030204" pitchFamily="34" charset="0"/>
                        </a:rPr>
                        <a:t>Do</a:t>
                      </a:r>
                      <a:r>
                        <a:rPr lang="en-GB" sz="1400" baseline="0" dirty="0" smtClean="0">
                          <a:solidFill>
                            <a:schemeClr val="bg2">
                              <a:lumMod val="75000"/>
                            </a:schemeClr>
                          </a:solidFill>
                          <a:latin typeface="Calibri" panose="020F0502020204030204" pitchFamily="34" charset="0"/>
                        </a:rPr>
                        <a:t> read the tender guidance to ensure your submission is compliant</a:t>
                      </a:r>
                      <a:endParaRPr lang="en-GB" sz="1400" dirty="0">
                        <a:solidFill>
                          <a:schemeClr val="bg2">
                            <a:lumMod val="75000"/>
                          </a:schemeClr>
                        </a:solidFill>
                        <a:latin typeface="Calibri" panose="020F0502020204030204" pitchFamily="34" charset="0"/>
                      </a:endParaRPr>
                    </a:p>
                  </a:txBody>
                  <a:tcPr/>
                </a:tc>
                <a:tc>
                  <a:txBody>
                    <a:bodyPr/>
                    <a:lstStyle/>
                    <a:p>
                      <a:r>
                        <a:rPr lang="en-GB" sz="1400" dirty="0" smtClean="0">
                          <a:solidFill>
                            <a:schemeClr val="bg2">
                              <a:lumMod val="75000"/>
                            </a:schemeClr>
                          </a:solidFill>
                          <a:latin typeface="Calibri" panose="020F0502020204030204" pitchFamily="34" charset="0"/>
                        </a:rPr>
                        <a:t>Don’t Make any assumptions that the Council have prior knowledge of your organisation</a:t>
                      </a:r>
                      <a:endParaRPr lang="en-GB" sz="1400" dirty="0">
                        <a:solidFill>
                          <a:schemeClr val="bg2">
                            <a:lumMod val="75000"/>
                          </a:schemeClr>
                        </a:solidFill>
                        <a:latin typeface="Calibri" panose="020F0502020204030204" pitchFamily="34" charset="0"/>
                      </a:endParaRPr>
                    </a:p>
                  </a:txBody>
                  <a:tcPr/>
                </a:tc>
              </a:tr>
              <a:tr h="701565">
                <a:tc>
                  <a:txBody>
                    <a:bodyPr/>
                    <a:lstStyle/>
                    <a:p>
                      <a:r>
                        <a:rPr lang="en-GB" sz="1400" dirty="0" smtClean="0">
                          <a:solidFill>
                            <a:schemeClr val="bg2">
                              <a:lumMod val="75000"/>
                            </a:schemeClr>
                          </a:solidFill>
                          <a:latin typeface="Calibri" panose="020F0502020204030204" pitchFamily="34" charset="0"/>
                        </a:rPr>
                        <a:t>Do keep your answer clear ,concise and innovative</a:t>
                      </a:r>
                      <a:endParaRPr lang="en-GB" sz="1400" dirty="0">
                        <a:solidFill>
                          <a:schemeClr val="bg2">
                            <a:lumMod val="75000"/>
                          </a:schemeClr>
                        </a:solidFill>
                        <a:latin typeface="Calibri" panose="020F0502020204030204" pitchFamily="34" charset="0"/>
                      </a:endParaRPr>
                    </a:p>
                  </a:txBody>
                  <a:tcPr/>
                </a:tc>
                <a:tc>
                  <a:txBody>
                    <a:bodyPr/>
                    <a:lstStyle/>
                    <a:p>
                      <a:r>
                        <a:rPr lang="en-GB" sz="1400" dirty="0" smtClean="0">
                          <a:solidFill>
                            <a:schemeClr val="bg2">
                              <a:lumMod val="75000"/>
                            </a:schemeClr>
                          </a:solidFill>
                          <a:latin typeface="Calibri" panose="020F0502020204030204" pitchFamily="34" charset="0"/>
                        </a:rPr>
                        <a:t>Don’t Cross reference your answers</a:t>
                      </a:r>
                      <a:endParaRPr lang="en-GB" sz="1400" dirty="0">
                        <a:solidFill>
                          <a:schemeClr val="bg2">
                            <a:lumMod val="75000"/>
                          </a:schemeClr>
                        </a:solidFill>
                        <a:latin typeface="Calibri" panose="020F0502020204030204" pitchFamily="34" charset="0"/>
                      </a:endParaRPr>
                    </a:p>
                  </a:txBody>
                  <a:tcPr/>
                </a:tc>
              </a:tr>
              <a:tr h="701565">
                <a:tc>
                  <a:txBody>
                    <a:bodyPr/>
                    <a:lstStyle/>
                    <a:p>
                      <a:r>
                        <a:rPr lang="en-GB" sz="1400" dirty="0" smtClean="0">
                          <a:solidFill>
                            <a:schemeClr val="bg2">
                              <a:lumMod val="75000"/>
                            </a:schemeClr>
                          </a:solidFill>
                          <a:latin typeface="Calibri" panose="020F0502020204030204" pitchFamily="34" charset="0"/>
                        </a:rPr>
                        <a:t>Do evidence you responses</a:t>
                      </a:r>
                      <a:r>
                        <a:rPr lang="en-GB" sz="1400" baseline="0" dirty="0" smtClean="0">
                          <a:solidFill>
                            <a:schemeClr val="bg2">
                              <a:lumMod val="75000"/>
                            </a:schemeClr>
                          </a:solidFill>
                          <a:latin typeface="Calibri" panose="020F0502020204030204" pitchFamily="34" charset="0"/>
                        </a:rPr>
                        <a:t> where you are able and is appropriate</a:t>
                      </a:r>
                      <a:endParaRPr lang="en-GB" sz="1400" dirty="0">
                        <a:solidFill>
                          <a:schemeClr val="bg2">
                            <a:lumMod val="75000"/>
                          </a:schemeClr>
                        </a:solidFill>
                        <a:latin typeface="Calibri" panose="020F0502020204030204" pitchFamily="34" charset="0"/>
                      </a:endParaRPr>
                    </a:p>
                  </a:txBody>
                  <a:tcPr/>
                </a:tc>
                <a:tc>
                  <a:txBody>
                    <a:bodyPr/>
                    <a:lstStyle/>
                    <a:p>
                      <a:r>
                        <a:rPr lang="en-GB" sz="1400" dirty="0" smtClean="0">
                          <a:solidFill>
                            <a:schemeClr val="bg2">
                              <a:lumMod val="75000"/>
                            </a:schemeClr>
                          </a:solidFill>
                          <a:latin typeface="Calibri" panose="020F0502020204030204" pitchFamily="34" charset="0"/>
                        </a:rPr>
                        <a:t>Don’t mistake</a:t>
                      </a:r>
                      <a:r>
                        <a:rPr lang="en-GB" sz="1400" baseline="0" dirty="0" smtClean="0">
                          <a:solidFill>
                            <a:schemeClr val="bg2">
                              <a:lumMod val="75000"/>
                            </a:schemeClr>
                          </a:solidFill>
                          <a:latin typeface="Calibri" panose="020F0502020204030204" pitchFamily="34" charset="0"/>
                        </a:rPr>
                        <a:t> “Expressing an Interest” is the same as applying for a tender.</a:t>
                      </a:r>
                      <a:endParaRPr lang="en-GB" sz="1400" dirty="0">
                        <a:solidFill>
                          <a:schemeClr val="bg2">
                            <a:lumMod val="75000"/>
                          </a:schemeClr>
                        </a:solidFill>
                        <a:latin typeface="Calibri" panose="020F0502020204030204" pitchFamily="34" charset="0"/>
                      </a:endParaRPr>
                    </a:p>
                  </a:txBody>
                  <a:tcPr/>
                </a:tc>
              </a:tr>
              <a:tr h="701565">
                <a:tc>
                  <a:txBody>
                    <a:bodyPr/>
                    <a:lstStyle/>
                    <a:p>
                      <a:r>
                        <a:rPr lang="en-GB" sz="1400" dirty="0" smtClean="0">
                          <a:solidFill>
                            <a:schemeClr val="bg2">
                              <a:lumMod val="75000"/>
                            </a:schemeClr>
                          </a:solidFill>
                          <a:latin typeface="Calibri" panose="020F0502020204030204" pitchFamily="34" charset="0"/>
                        </a:rPr>
                        <a:t>Offer added value, at no extra cost</a:t>
                      </a:r>
                      <a:endParaRPr lang="en-GB" sz="1400" dirty="0">
                        <a:solidFill>
                          <a:schemeClr val="bg2">
                            <a:lumMod val="75000"/>
                          </a:schemeClr>
                        </a:solidFill>
                        <a:latin typeface="Calibri" panose="020F0502020204030204" pitchFamily="34" charset="0"/>
                      </a:endParaRPr>
                    </a:p>
                  </a:txBody>
                  <a:tcPr/>
                </a:tc>
                <a:tc>
                  <a:txBody>
                    <a:bodyPr/>
                    <a:lstStyle/>
                    <a:p>
                      <a:r>
                        <a:rPr lang="en-GB" sz="1400" dirty="0" smtClean="0">
                          <a:solidFill>
                            <a:schemeClr val="bg2">
                              <a:lumMod val="75000"/>
                            </a:schemeClr>
                          </a:solidFill>
                          <a:latin typeface="Calibri" panose="020F0502020204030204" pitchFamily="34" charset="0"/>
                        </a:rPr>
                        <a:t>Offer conditional prices</a:t>
                      </a:r>
                      <a:endParaRPr lang="en-GB" sz="1400" dirty="0">
                        <a:solidFill>
                          <a:schemeClr val="bg2">
                            <a:lumMod val="75000"/>
                          </a:schemeClr>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353450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Calibri" panose="020F0502020204030204" pitchFamily="34" charset="0"/>
              </a:rPr>
              <a:t>Tender Submission  </a:t>
            </a:r>
            <a:endParaRPr lang="en-GB" sz="3200" dirty="0">
              <a:latin typeface="Calibri" panose="020F0502020204030204" pitchFamily="34" charset="0"/>
            </a:endParaRPr>
          </a:p>
        </p:txBody>
      </p:sp>
      <p:sp>
        <p:nvSpPr>
          <p:cNvPr id="3" name="Content Placeholder 2"/>
          <p:cNvSpPr>
            <a:spLocks noGrp="1"/>
          </p:cNvSpPr>
          <p:nvPr>
            <p:ph idx="1"/>
          </p:nvPr>
        </p:nvSpPr>
        <p:spPr>
          <a:xfrm>
            <a:off x="467544" y="1268760"/>
            <a:ext cx="8229600" cy="4680520"/>
          </a:xfrm>
        </p:spPr>
        <p:txBody>
          <a:bodyPr/>
          <a:lstStyle/>
          <a:p>
            <a:pPr marL="0" lvl="0" indent="0">
              <a:buClr>
                <a:srgbClr val="808080"/>
              </a:buClr>
              <a:buNone/>
            </a:pPr>
            <a:r>
              <a:rPr lang="en-GB" sz="2000" b="1" dirty="0" smtClean="0">
                <a:solidFill>
                  <a:schemeClr val="bg2">
                    <a:lumMod val="50000"/>
                  </a:schemeClr>
                </a:solidFill>
                <a:latin typeface="Calibri" panose="020F0502020204030204" pitchFamily="34" charset="0"/>
                <a:cs typeface="Arial" panose="020B0604020202020204" pitchFamily="34" charset="0"/>
              </a:rPr>
              <a:t>Queries </a:t>
            </a:r>
            <a:r>
              <a:rPr lang="en-GB" sz="2000" b="1" dirty="0">
                <a:solidFill>
                  <a:schemeClr val="bg2">
                    <a:lumMod val="50000"/>
                  </a:schemeClr>
                </a:solidFill>
                <a:latin typeface="Calibri" panose="020F0502020204030204" pitchFamily="34" charset="0"/>
                <a:cs typeface="Arial" panose="020B0604020202020204" pitchFamily="34" charset="0"/>
              </a:rPr>
              <a:t>during Tendering process</a:t>
            </a:r>
          </a:p>
          <a:p>
            <a:pPr algn="just">
              <a:buClr>
                <a:srgbClr val="808080"/>
              </a:buClr>
            </a:pPr>
            <a:r>
              <a:rPr lang="en-GB" sz="2000" dirty="0">
                <a:solidFill>
                  <a:schemeClr val="bg2">
                    <a:lumMod val="50000"/>
                  </a:schemeClr>
                </a:solidFill>
                <a:latin typeface="Calibri" panose="020F0502020204030204" pitchFamily="34" charset="0"/>
                <a:cs typeface="Arial" panose="020B0604020202020204" pitchFamily="34" charset="0"/>
              </a:rPr>
              <a:t>During the tender period, questions can be asked through our e-tendering </a:t>
            </a:r>
            <a:r>
              <a:rPr lang="en-GB" sz="2000" dirty="0" smtClean="0">
                <a:solidFill>
                  <a:schemeClr val="bg2">
                    <a:lumMod val="50000"/>
                  </a:schemeClr>
                </a:solidFill>
                <a:latin typeface="Calibri" panose="020F0502020204030204" pitchFamily="34" charset="0"/>
                <a:cs typeface="Arial" panose="020B0604020202020204" pitchFamily="34" charset="0"/>
              </a:rPr>
              <a:t>system – </a:t>
            </a:r>
            <a:r>
              <a:rPr lang="en-GB" sz="2000" dirty="0" err="1" smtClean="0">
                <a:solidFill>
                  <a:schemeClr val="bg2">
                    <a:lumMod val="50000"/>
                  </a:schemeClr>
                </a:solidFill>
                <a:latin typeface="Calibri" panose="020F0502020204030204" pitchFamily="34" charset="0"/>
                <a:cs typeface="Arial" panose="020B0604020202020204" pitchFamily="34" charset="0"/>
              </a:rPr>
              <a:t>InTend</a:t>
            </a:r>
            <a:r>
              <a:rPr lang="en-GB" sz="2000" dirty="0" smtClean="0">
                <a:solidFill>
                  <a:schemeClr val="bg2">
                    <a:lumMod val="50000"/>
                  </a:schemeClr>
                </a:solidFill>
                <a:latin typeface="Calibri" panose="020F0502020204030204" pitchFamily="34" charset="0"/>
                <a:cs typeface="Arial" panose="020B0604020202020204" pitchFamily="34" charset="0"/>
              </a:rPr>
              <a:t>. </a:t>
            </a:r>
            <a:r>
              <a:rPr lang="en-GB" sz="2000" dirty="0">
                <a:solidFill>
                  <a:schemeClr val="bg2">
                    <a:lumMod val="50000"/>
                  </a:schemeClr>
                </a:solidFill>
                <a:latin typeface="Calibri" panose="020F0502020204030204" pitchFamily="34" charset="0"/>
                <a:cs typeface="Arial" panose="020B0604020202020204" pitchFamily="34" charset="0"/>
              </a:rPr>
              <a:t>However, there are certain defined periods of time when questions can’t be asked, this will depend on the individual  tender but if in doubt please ask and we will let you know if it is a question we can answer or </a:t>
            </a:r>
            <a:r>
              <a:rPr lang="en-GB" sz="2000" dirty="0" smtClean="0">
                <a:solidFill>
                  <a:schemeClr val="bg2">
                    <a:lumMod val="50000"/>
                  </a:schemeClr>
                </a:solidFill>
                <a:latin typeface="Calibri" panose="020F0502020204030204" pitchFamily="34" charset="0"/>
                <a:cs typeface="Arial" panose="020B0604020202020204" pitchFamily="34" charset="0"/>
              </a:rPr>
              <a:t>not</a:t>
            </a:r>
          </a:p>
          <a:p>
            <a:pPr algn="just">
              <a:buClr>
                <a:srgbClr val="808080"/>
              </a:buClr>
            </a:pPr>
            <a:endParaRPr lang="en-GB" sz="2000" dirty="0">
              <a:solidFill>
                <a:schemeClr val="bg2">
                  <a:lumMod val="50000"/>
                </a:schemeClr>
              </a:solidFill>
              <a:latin typeface="Calibri" panose="020F0502020204030204" pitchFamily="34" charset="0"/>
              <a:cs typeface="Arial" panose="020B0604020202020204" pitchFamily="34" charset="0"/>
            </a:endParaRPr>
          </a:p>
          <a:p>
            <a:pPr algn="just">
              <a:buClr>
                <a:srgbClr val="808080"/>
              </a:buClr>
            </a:pPr>
            <a:r>
              <a:rPr lang="en-GB" sz="2000" dirty="0">
                <a:solidFill>
                  <a:schemeClr val="bg2">
                    <a:lumMod val="50000"/>
                  </a:schemeClr>
                </a:solidFill>
                <a:latin typeface="Calibri" panose="020F0502020204030204" pitchFamily="34" charset="0"/>
                <a:cs typeface="Arial" panose="020B0604020202020204" pitchFamily="34" charset="0"/>
              </a:rPr>
              <a:t>All bidders will be treated equally. All questions and answers will be shared with every bidder (unless the council agrees the question to be commercially confidential)</a:t>
            </a:r>
          </a:p>
          <a:p>
            <a:pPr marL="0" lvl="0" indent="0">
              <a:buClr>
                <a:srgbClr val="808080"/>
              </a:buClr>
              <a:buNone/>
            </a:pPr>
            <a:endParaRPr lang="en-US" sz="2000" b="1" dirty="0" smtClean="0">
              <a:solidFill>
                <a:schemeClr val="bg2">
                  <a:lumMod val="50000"/>
                </a:schemeClr>
              </a:solidFill>
              <a:latin typeface="Calibri" panose="020F0502020204030204" pitchFamily="34" charset="0"/>
              <a:cs typeface="Arial" panose="020B0604020202020204" pitchFamily="34" charset="0"/>
            </a:endParaRPr>
          </a:p>
          <a:p>
            <a:pPr marL="0" lvl="0" indent="0">
              <a:buClr>
                <a:srgbClr val="808080"/>
              </a:buClr>
              <a:buNone/>
            </a:pPr>
            <a:r>
              <a:rPr lang="en-US" sz="2000" b="1" dirty="0" smtClean="0">
                <a:solidFill>
                  <a:schemeClr val="bg2">
                    <a:lumMod val="50000"/>
                  </a:schemeClr>
                </a:solidFill>
                <a:latin typeface="Calibri" panose="020F0502020204030204" pitchFamily="34" charset="0"/>
                <a:cs typeface="Arial" panose="020B0604020202020204" pitchFamily="34" charset="0"/>
              </a:rPr>
              <a:t>Key </a:t>
            </a:r>
            <a:r>
              <a:rPr lang="en-US" sz="2000" b="1" dirty="0">
                <a:solidFill>
                  <a:schemeClr val="bg2">
                    <a:lumMod val="50000"/>
                  </a:schemeClr>
                </a:solidFill>
                <a:latin typeface="Calibri" panose="020F0502020204030204" pitchFamily="34" charset="0"/>
                <a:cs typeface="Arial" panose="020B0604020202020204" pitchFamily="34" charset="0"/>
              </a:rPr>
              <a:t>Contacts</a:t>
            </a:r>
          </a:p>
          <a:p>
            <a:pPr>
              <a:buClr>
                <a:schemeClr val="bg1">
                  <a:lumMod val="50000"/>
                </a:schemeClr>
              </a:buClr>
            </a:pPr>
            <a:r>
              <a:rPr lang="en-US" sz="2000" dirty="0">
                <a:solidFill>
                  <a:schemeClr val="bg2">
                    <a:lumMod val="50000"/>
                  </a:schemeClr>
                </a:solidFill>
                <a:latin typeface="Calibri" panose="020F0502020204030204" pitchFamily="34" charset="0"/>
                <a:cs typeface="Arial" panose="020B0604020202020204" pitchFamily="34" charset="0"/>
              </a:rPr>
              <a:t>For all procurement enquiries </a:t>
            </a:r>
            <a:r>
              <a:rPr lang="en-US" sz="2000" dirty="0" smtClean="0">
                <a:solidFill>
                  <a:schemeClr val="bg2">
                    <a:lumMod val="50000"/>
                  </a:schemeClr>
                </a:solidFill>
                <a:latin typeface="Calibri" panose="020F0502020204030204" pitchFamily="34" charset="0"/>
                <a:cs typeface="Arial" panose="020B0604020202020204" pitchFamily="34" charset="0"/>
              </a:rPr>
              <a:t>contact </a:t>
            </a:r>
            <a:r>
              <a:rPr lang="en-US" sz="2000" dirty="0" smtClean="0">
                <a:solidFill>
                  <a:schemeClr val="bg2">
                    <a:lumMod val="50000"/>
                  </a:schemeClr>
                </a:solidFill>
                <a:latin typeface="Calibri" panose="020F0502020204030204" pitchFamily="34" charset="0"/>
                <a:cs typeface="Arial" panose="020B0604020202020204" pitchFamily="34" charset="0"/>
                <a:hlinkClick r:id="rId2"/>
              </a:rPr>
              <a:t>procurement@worcestershire.gov.uk</a:t>
            </a:r>
            <a:endParaRPr lang="en-US" sz="2000" dirty="0">
              <a:solidFill>
                <a:schemeClr val="bg2">
                  <a:lumMod val="50000"/>
                </a:schemeClr>
              </a:solidFill>
              <a:latin typeface="Calibri" panose="020F0502020204030204" pitchFamily="34" charset="0"/>
              <a:cs typeface="Arial" panose="020B0604020202020204" pitchFamily="34" charset="0"/>
            </a:endParaRPr>
          </a:p>
          <a:p>
            <a:pPr>
              <a:buClr>
                <a:schemeClr val="bg1">
                  <a:lumMod val="50000"/>
                </a:schemeClr>
              </a:buClr>
            </a:pPr>
            <a:r>
              <a:rPr lang="en-US" sz="2000" dirty="0">
                <a:solidFill>
                  <a:schemeClr val="bg2">
                    <a:lumMod val="50000"/>
                  </a:schemeClr>
                </a:solidFill>
                <a:latin typeface="Calibri" panose="020F0502020204030204" pitchFamily="34" charset="0"/>
                <a:cs typeface="Arial" panose="020B0604020202020204" pitchFamily="34" charset="0"/>
              </a:rPr>
              <a:t>For all market engagement enquiries</a:t>
            </a:r>
            <a:r>
              <a:rPr lang="en-GB" sz="2000" dirty="0">
                <a:solidFill>
                  <a:schemeClr val="bg2">
                    <a:lumMod val="50000"/>
                  </a:schemeClr>
                </a:solidFill>
                <a:latin typeface="Calibri" panose="020F0502020204030204" pitchFamily="34" charset="0"/>
                <a:cs typeface="Arial" panose="020B0604020202020204" pitchFamily="34" charset="0"/>
              </a:rPr>
              <a:t> contact </a:t>
            </a:r>
            <a:r>
              <a:rPr lang="en-US" sz="2000" dirty="0">
                <a:solidFill>
                  <a:schemeClr val="bg2">
                    <a:lumMod val="50000"/>
                  </a:schemeClr>
                </a:solidFill>
                <a:latin typeface="Calibri" panose="020F0502020204030204" pitchFamily="34" charset="0"/>
                <a:cs typeface="Arial" panose="020B0604020202020204" pitchFamily="34" charset="0"/>
                <a:hlinkClick r:id="rId3"/>
              </a:rPr>
              <a:t>tous@worcestershire.gov.uk</a:t>
            </a:r>
            <a:endParaRPr lang="en-US" sz="2000" dirty="0">
              <a:solidFill>
                <a:schemeClr val="bg2">
                  <a:lumMod val="50000"/>
                </a:schemeClr>
              </a:solidFill>
              <a:latin typeface="Calibri" panose="020F0502020204030204" pitchFamily="34" charset="0"/>
              <a:cs typeface="Arial" panose="020B0604020202020204" pitchFamily="34" charset="0"/>
            </a:endParaRPr>
          </a:p>
          <a:p>
            <a:pPr marL="0" indent="0">
              <a:buClr>
                <a:schemeClr val="bg1">
                  <a:lumMod val="50000"/>
                </a:schemeClr>
              </a:buClr>
              <a:buNone/>
            </a:pPr>
            <a:endParaRPr lang="en-GB" sz="3600" dirty="0">
              <a:solidFill>
                <a:schemeClr val="bg2">
                  <a:lumMod val="50000"/>
                </a:schemeClr>
              </a:solidFill>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pPr>
                <a:defRPr/>
              </a:pPr>
              <a:t>12</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p>
            <a:pPr>
              <a:defRPr/>
            </a:pPr>
            <a:r>
              <a:rPr lang="en-US" smtClean="0"/>
              <a:t>[Slideshow Title - edit in Headers &amp; Footers] </a:t>
            </a:r>
            <a:endParaRPr lang="en-US" dirty="0"/>
          </a:p>
        </p:txBody>
      </p:sp>
    </p:spTree>
    <p:extLst>
      <p:ext uri="{BB962C8B-B14F-4D97-AF65-F5344CB8AC3E}">
        <p14:creationId xmlns:p14="http://schemas.microsoft.com/office/powerpoint/2010/main" val="125770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0952"/>
            <a:ext cx="7848872" cy="685800"/>
          </a:xfrm>
        </p:spPr>
        <p:txBody>
          <a:bodyPr/>
          <a:lstStyle/>
          <a:p>
            <a:r>
              <a:rPr lang="en-GB" sz="3200" dirty="0" smtClean="0">
                <a:latin typeface="Calibri" panose="020F0502020204030204" pitchFamily="34" charset="0"/>
              </a:rPr>
              <a:t>The Evaluation Process</a:t>
            </a:r>
            <a:endParaRPr lang="en-GB" sz="3200" dirty="0">
              <a:latin typeface="Calibri" panose="020F0502020204030204" pitchFamily="34" charset="0"/>
            </a:endParaRPr>
          </a:p>
        </p:txBody>
      </p:sp>
      <p:sp>
        <p:nvSpPr>
          <p:cNvPr id="3" name="Content Placeholder 2"/>
          <p:cNvSpPr>
            <a:spLocks noGrp="1"/>
          </p:cNvSpPr>
          <p:nvPr>
            <p:ph idx="1"/>
          </p:nvPr>
        </p:nvSpPr>
        <p:spPr>
          <a:xfrm>
            <a:off x="467544" y="1556792"/>
            <a:ext cx="8085584" cy="3658344"/>
          </a:xfrm>
        </p:spPr>
        <p:txBody>
          <a:bodyPr/>
          <a:lstStyle/>
          <a:p>
            <a:pPr marL="0" indent="0" algn="just">
              <a:buNone/>
            </a:pPr>
            <a:r>
              <a:rPr lang="en-GB" sz="2000" b="1" dirty="0" smtClean="0">
                <a:solidFill>
                  <a:schemeClr val="bg2">
                    <a:lumMod val="50000"/>
                  </a:schemeClr>
                </a:solidFill>
                <a:latin typeface="Calibri" panose="020F0502020204030204" pitchFamily="34" charset="0"/>
              </a:rPr>
              <a:t>What happens after I submit my quote/tender?</a:t>
            </a:r>
          </a:p>
          <a:p>
            <a:pPr marL="0" indent="0" algn="just">
              <a:buNone/>
            </a:pPr>
            <a:endParaRPr lang="en-GB" sz="2000" b="1" dirty="0" smtClean="0">
              <a:solidFill>
                <a:schemeClr val="bg2">
                  <a:lumMod val="50000"/>
                </a:schemeClr>
              </a:solidFill>
              <a:latin typeface="Calibri" panose="020F0502020204030204" pitchFamily="34" charset="0"/>
            </a:endParaRPr>
          </a:p>
          <a:p>
            <a:pPr algn="just">
              <a:buClr>
                <a:schemeClr val="bg1">
                  <a:lumMod val="50000"/>
                </a:schemeClr>
              </a:buClr>
            </a:pPr>
            <a:r>
              <a:rPr lang="en-GB" sz="2000" dirty="0" smtClean="0">
                <a:solidFill>
                  <a:schemeClr val="bg2">
                    <a:lumMod val="50000"/>
                  </a:schemeClr>
                </a:solidFill>
                <a:latin typeface="Calibri" panose="020F0502020204030204" pitchFamily="34" charset="0"/>
              </a:rPr>
              <a:t>Using the tender evaluation criteria we will assess potential suppliers</a:t>
            </a:r>
          </a:p>
          <a:p>
            <a:pPr marL="0" indent="0" algn="just">
              <a:buClr>
                <a:schemeClr val="bg1">
                  <a:lumMod val="50000"/>
                </a:schemeClr>
              </a:buClr>
              <a:buNone/>
            </a:pPr>
            <a:endParaRPr lang="en-GB" sz="2000" dirty="0" smtClean="0">
              <a:solidFill>
                <a:schemeClr val="bg2">
                  <a:lumMod val="50000"/>
                </a:schemeClr>
              </a:solidFill>
              <a:latin typeface="Calibri" panose="020F0502020204030204" pitchFamily="34" charset="0"/>
            </a:endParaRPr>
          </a:p>
          <a:p>
            <a:pPr algn="just">
              <a:buClr>
                <a:schemeClr val="bg1">
                  <a:lumMod val="50000"/>
                </a:schemeClr>
              </a:buClr>
            </a:pPr>
            <a:r>
              <a:rPr lang="en-GB" sz="2000" dirty="0" smtClean="0">
                <a:solidFill>
                  <a:schemeClr val="bg2">
                    <a:lumMod val="50000"/>
                  </a:schemeClr>
                </a:solidFill>
                <a:latin typeface="Calibri" panose="020F0502020204030204" pitchFamily="34" charset="0"/>
              </a:rPr>
              <a:t>Bidders will be notified of the outcome (via </a:t>
            </a:r>
            <a:r>
              <a:rPr lang="en-GB" sz="2000" dirty="0" err="1" smtClean="0">
                <a:solidFill>
                  <a:schemeClr val="bg2">
                    <a:lumMod val="50000"/>
                  </a:schemeClr>
                </a:solidFill>
                <a:latin typeface="Calibri" panose="020F0502020204030204" pitchFamily="34" charset="0"/>
              </a:rPr>
              <a:t>InTend</a:t>
            </a:r>
            <a:r>
              <a:rPr lang="en-GB" sz="2000" dirty="0" smtClean="0">
                <a:solidFill>
                  <a:schemeClr val="bg2">
                    <a:lumMod val="50000"/>
                  </a:schemeClr>
                </a:solidFill>
                <a:latin typeface="Calibri" panose="020F0502020204030204" pitchFamily="34" charset="0"/>
              </a:rPr>
              <a:t> for tenders)</a:t>
            </a:r>
          </a:p>
          <a:p>
            <a:pPr marL="0" indent="0" algn="just">
              <a:buClr>
                <a:schemeClr val="bg1">
                  <a:lumMod val="50000"/>
                </a:schemeClr>
              </a:buClr>
              <a:buNone/>
            </a:pPr>
            <a:endParaRPr lang="en-GB" sz="2000" dirty="0" smtClean="0">
              <a:solidFill>
                <a:schemeClr val="bg2">
                  <a:lumMod val="50000"/>
                </a:schemeClr>
              </a:solidFill>
              <a:latin typeface="Calibri" panose="020F0502020204030204" pitchFamily="34" charset="0"/>
            </a:endParaRPr>
          </a:p>
          <a:p>
            <a:pPr algn="just">
              <a:buClr>
                <a:schemeClr val="bg1">
                  <a:lumMod val="50000"/>
                </a:schemeClr>
              </a:buClr>
            </a:pPr>
            <a:r>
              <a:rPr lang="en-US" sz="2000" dirty="0" smtClean="0">
                <a:solidFill>
                  <a:schemeClr val="bg2">
                    <a:lumMod val="50000"/>
                  </a:schemeClr>
                </a:solidFill>
                <a:latin typeface="Calibri" panose="020F0502020204030204" pitchFamily="34" charset="0"/>
              </a:rPr>
              <a:t>There may be a 10 day standstill period dependent on the contract value, after which the contract(s) will be awarded if the decision has not been challenged</a:t>
            </a:r>
          </a:p>
          <a:p>
            <a:pPr marL="0" indent="0" algn="just">
              <a:buClr>
                <a:schemeClr val="tx1"/>
              </a:buClr>
              <a:buNone/>
            </a:pPr>
            <a:endParaRPr lang="en-US" sz="1800" dirty="0" smtClean="0">
              <a:solidFill>
                <a:schemeClr val="bg2">
                  <a:lumMod val="5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solidFill>
                  <a:srgbClr val="FFFFFF"/>
                </a:solidFill>
              </a:rPr>
              <a:pPr>
                <a:defRPr/>
              </a:pPr>
              <a:t>13</a:t>
            </a:fld>
            <a:endParaRPr lang="en-US" sz="1400" b="0">
              <a:solidFill>
                <a:srgbClr val="000000"/>
              </a:solidFill>
              <a:latin typeface="Times" charset="0"/>
            </a:endParaRPr>
          </a:p>
        </p:txBody>
      </p:sp>
    </p:spTree>
    <p:extLst>
      <p:ext uri="{BB962C8B-B14F-4D97-AF65-F5344CB8AC3E}">
        <p14:creationId xmlns:p14="http://schemas.microsoft.com/office/powerpoint/2010/main" val="3081860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Calibri" panose="020F0502020204030204" pitchFamily="34" charset="0"/>
              </a:rPr>
              <a:t>Guidelines for </a:t>
            </a:r>
            <a:r>
              <a:rPr lang="en-GB" sz="3200" dirty="0" smtClean="0">
                <a:latin typeface="Calibri" panose="020F0502020204030204" pitchFamily="34" charset="0"/>
              </a:rPr>
              <a:t>Registration on </a:t>
            </a:r>
            <a:r>
              <a:rPr lang="en-GB" sz="3200" dirty="0" err="1" smtClean="0">
                <a:latin typeface="Calibri" panose="020F0502020204030204" pitchFamily="34" charset="0"/>
              </a:rPr>
              <a:t>InTend</a:t>
            </a:r>
            <a:r>
              <a:rPr lang="en-GB" sz="3200" dirty="0">
                <a:latin typeface="Calibri" panose="020F0502020204030204" pitchFamily="34" charset="0"/>
              </a:rPr>
              <a:t/>
            </a:r>
            <a:br>
              <a:rPr lang="en-GB" sz="3200" dirty="0">
                <a:latin typeface="Calibri" panose="020F0502020204030204" pitchFamily="34" charset="0"/>
              </a:rPr>
            </a:br>
            <a:endParaRPr lang="en-GB" sz="3200" dirty="0">
              <a:latin typeface="Calibri" panose="020F0502020204030204" pitchFamily="34" charset="0"/>
            </a:endParaRPr>
          </a:p>
        </p:txBody>
      </p:sp>
      <p:sp>
        <p:nvSpPr>
          <p:cNvPr id="3" name="Content Placeholder 2"/>
          <p:cNvSpPr>
            <a:spLocks noGrp="1"/>
          </p:cNvSpPr>
          <p:nvPr>
            <p:ph idx="1"/>
          </p:nvPr>
        </p:nvSpPr>
        <p:spPr>
          <a:xfrm>
            <a:off x="457200" y="1447800"/>
            <a:ext cx="8229600" cy="4501480"/>
          </a:xfrm>
        </p:spPr>
        <p:txBody>
          <a:bodyPr/>
          <a:lstStyle/>
          <a:p>
            <a:pPr marL="457200" indent="-457200">
              <a:buFont typeface="Arial" panose="020B0604020202020204" pitchFamily="34" charset="0"/>
              <a:buChar char="•"/>
            </a:pPr>
            <a:r>
              <a:rPr lang="en-US" sz="2000" dirty="0">
                <a:solidFill>
                  <a:schemeClr val="bg2">
                    <a:lumMod val="50000"/>
                  </a:schemeClr>
                </a:solidFill>
                <a:latin typeface="Calibri" panose="020F0502020204030204" pitchFamily="34" charset="0"/>
              </a:rPr>
              <a:t>Becoming a Supplier with Worcestershire County Council is easier than you might </a:t>
            </a:r>
            <a:r>
              <a:rPr lang="en-US" sz="2000" dirty="0" smtClean="0">
                <a:solidFill>
                  <a:schemeClr val="bg2">
                    <a:lumMod val="50000"/>
                  </a:schemeClr>
                </a:solidFill>
                <a:latin typeface="Calibri" panose="020F0502020204030204" pitchFamily="34" charset="0"/>
              </a:rPr>
              <a:t>think</a:t>
            </a:r>
            <a:endParaRPr lang="en-US" sz="2000" dirty="0">
              <a:solidFill>
                <a:schemeClr val="bg2">
                  <a:lumMod val="50000"/>
                </a:schemeClr>
              </a:solidFill>
              <a:latin typeface="Calibri" panose="020F0502020204030204" pitchFamily="34" charset="0"/>
            </a:endParaRPr>
          </a:p>
          <a:p>
            <a:pPr marL="457200" indent="-457200">
              <a:buFont typeface="Arial" panose="020B0604020202020204" pitchFamily="34" charset="0"/>
              <a:buChar char="•"/>
            </a:pPr>
            <a:r>
              <a:rPr lang="en-US" sz="2000" dirty="0">
                <a:solidFill>
                  <a:schemeClr val="bg2">
                    <a:lumMod val="50000"/>
                  </a:schemeClr>
                </a:solidFill>
                <a:latin typeface="Calibri" panose="020F0502020204030204" pitchFamily="34" charset="0"/>
              </a:rPr>
              <a:t>If you are not registered with </a:t>
            </a:r>
            <a:r>
              <a:rPr lang="en-US" sz="2000" dirty="0" err="1" smtClean="0">
                <a:solidFill>
                  <a:schemeClr val="bg2">
                    <a:lumMod val="50000"/>
                  </a:schemeClr>
                </a:solidFill>
                <a:latin typeface="Calibri" panose="020F0502020204030204" pitchFamily="34" charset="0"/>
              </a:rPr>
              <a:t>InTend</a:t>
            </a:r>
            <a:r>
              <a:rPr lang="en-US" sz="2000" dirty="0" smtClean="0">
                <a:solidFill>
                  <a:schemeClr val="bg2">
                    <a:lumMod val="50000"/>
                  </a:schemeClr>
                </a:solidFill>
                <a:latin typeface="Calibri" panose="020F0502020204030204" pitchFamily="34" charset="0"/>
              </a:rPr>
              <a:t> </a:t>
            </a:r>
            <a:r>
              <a:rPr lang="en-US" sz="2000" dirty="0">
                <a:solidFill>
                  <a:schemeClr val="bg2">
                    <a:lumMod val="50000"/>
                  </a:schemeClr>
                </a:solidFill>
                <a:latin typeface="Calibri" panose="020F0502020204030204" pitchFamily="34" charset="0"/>
              </a:rPr>
              <a:t>you </a:t>
            </a:r>
            <a:r>
              <a:rPr lang="en-US" sz="2000" b="1" dirty="0">
                <a:solidFill>
                  <a:schemeClr val="bg2">
                    <a:lumMod val="50000"/>
                  </a:schemeClr>
                </a:solidFill>
                <a:latin typeface="Calibri" panose="020F0502020204030204" pitchFamily="34" charset="0"/>
              </a:rPr>
              <a:t>do need to register </a:t>
            </a:r>
            <a:r>
              <a:rPr lang="en-US" sz="2000" dirty="0">
                <a:solidFill>
                  <a:schemeClr val="bg2">
                    <a:lumMod val="50000"/>
                  </a:schemeClr>
                </a:solidFill>
                <a:latin typeface="Calibri" panose="020F0502020204030204" pitchFamily="34" charset="0"/>
              </a:rPr>
              <a:t>your organisation in order to get alerts and download </a:t>
            </a:r>
            <a:r>
              <a:rPr lang="en-US" sz="2000" dirty="0" smtClean="0">
                <a:solidFill>
                  <a:schemeClr val="bg2">
                    <a:lumMod val="50000"/>
                  </a:schemeClr>
                </a:solidFill>
                <a:latin typeface="Calibri" panose="020F0502020204030204" pitchFamily="34" charset="0"/>
              </a:rPr>
              <a:t>tender </a:t>
            </a:r>
            <a:r>
              <a:rPr lang="en-US" sz="2000" dirty="0">
                <a:solidFill>
                  <a:schemeClr val="bg2">
                    <a:lumMod val="50000"/>
                  </a:schemeClr>
                </a:solidFill>
                <a:latin typeface="Calibri" panose="020F0502020204030204" pitchFamily="34" charset="0"/>
              </a:rPr>
              <a:t>documents.  Access directly here: </a:t>
            </a:r>
            <a:endParaRPr lang="en-US" sz="2000" dirty="0" smtClean="0">
              <a:solidFill>
                <a:schemeClr val="bg2">
                  <a:lumMod val="50000"/>
                </a:schemeClr>
              </a:solidFill>
              <a:latin typeface="Calibri" panose="020F0502020204030204" pitchFamily="34" charset="0"/>
            </a:endParaRPr>
          </a:p>
          <a:p>
            <a:pPr marL="0" indent="0" algn="ctr">
              <a:buNone/>
            </a:pPr>
            <a:r>
              <a:rPr lang="en-US" sz="2000" dirty="0" smtClean="0">
                <a:solidFill>
                  <a:schemeClr val="bg2">
                    <a:lumMod val="50000"/>
                  </a:schemeClr>
                </a:solidFill>
                <a:latin typeface="Calibri" panose="020F0502020204030204" pitchFamily="34" charset="0"/>
                <a:hlinkClick r:id="rId2"/>
              </a:rPr>
              <a:t>https</a:t>
            </a:r>
            <a:r>
              <a:rPr lang="en-US" sz="2000" dirty="0">
                <a:solidFill>
                  <a:schemeClr val="bg2">
                    <a:lumMod val="50000"/>
                  </a:schemeClr>
                </a:solidFill>
                <a:latin typeface="Calibri" panose="020F0502020204030204" pitchFamily="34" charset="0"/>
                <a:hlinkClick r:id="rId2"/>
              </a:rPr>
              <a:t>://</a:t>
            </a:r>
            <a:r>
              <a:rPr lang="en-US" sz="2000" dirty="0" smtClean="0">
                <a:solidFill>
                  <a:schemeClr val="bg2">
                    <a:lumMod val="50000"/>
                  </a:schemeClr>
                </a:solidFill>
                <a:latin typeface="Calibri" panose="020F0502020204030204" pitchFamily="34" charset="0"/>
                <a:hlinkClick r:id="rId2"/>
              </a:rPr>
              <a:t>www.in-tendhost.co.uk/worcestershire/aspx/Registration</a:t>
            </a:r>
            <a:endParaRPr lang="en-US" sz="2000" dirty="0" smtClean="0">
              <a:solidFill>
                <a:schemeClr val="bg2">
                  <a:lumMod val="50000"/>
                </a:schemeClr>
              </a:solidFill>
              <a:latin typeface="Calibri" panose="020F0502020204030204" pitchFamily="34" charset="0"/>
            </a:endParaRPr>
          </a:p>
          <a:p>
            <a:pPr marL="0" indent="0">
              <a:buNone/>
            </a:pPr>
            <a:r>
              <a:rPr lang="en-US" sz="2000" dirty="0" smtClean="0">
                <a:solidFill>
                  <a:schemeClr val="bg2">
                    <a:lumMod val="50000"/>
                  </a:schemeClr>
                </a:solidFill>
                <a:latin typeface="Calibri" panose="020F0502020204030204" pitchFamily="34" charset="0"/>
              </a:rPr>
              <a:t>TOP TIPS: </a:t>
            </a:r>
          </a:p>
          <a:p>
            <a:pPr lvl="0"/>
            <a:r>
              <a:rPr lang="en-GB" sz="2000" dirty="0" smtClean="0">
                <a:solidFill>
                  <a:schemeClr val="bg2">
                    <a:lumMod val="50000"/>
                  </a:schemeClr>
                </a:solidFill>
                <a:latin typeface="Calibri" panose="020F0502020204030204" pitchFamily="34" charset="0"/>
              </a:rPr>
              <a:t>There </a:t>
            </a:r>
            <a:r>
              <a:rPr lang="en-GB" sz="2000" dirty="0">
                <a:solidFill>
                  <a:schemeClr val="bg2">
                    <a:lumMod val="50000"/>
                  </a:schemeClr>
                </a:solidFill>
                <a:latin typeface="Calibri" panose="020F0502020204030204" pitchFamily="34" charset="0"/>
              </a:rPr>
              <a:t>are three tabs across the top:</a:t>
            </a:r>
          </a:p>
          <a:p>
            <a:pPr lvl="1"/>
            <a:r>
              <a:rPr lang="en-GB" sz="1600" dirty="0">
                <a:solidFill>
                  <a:schemeClr val="bg2">
                    <a:lumMod val="50000"/>
                  </a:schemeClr>
                </a:solidFill>
                <a:latin typeface="Calibri" panose="020F0502020204030204" pitchFamily="34" charset="0"/>
              </a:rPr>
              <a:t>Company details</a:t>
            </a:r>
          </a:p>
          <a:p>
            <a:pPr lvl="1"/>
            <a:r>
              <a:rPr lang="en-GB" sz="1600" dirty="0">
                <a:solidFill>
                  <a:schemeClr val="bg2">
                    <a:lumMod val="50000"/>
                  </a:schemeClr>
                </a:solidFill>
                <a:latin typeface="Calibri" panose="020F0502020204030204" pitchFamily="34" charset="0"/>
              </a:rPr>
              <a:t>Business Classification</a:t>
            </a:r>
          </a:p>
          <a:p>
            <a:pPr lvl="1"/>
            <a:r>
              <a:rPr lang="en-GB" sz="1600" dirty="0">
                <a:solidFill>
                  <a:schemeClr val="bg2">
                    <a:lumMod val="50000"/>
                  </a:schemeClr>
                </a:solidFill>
                <a:latin typeface="Calibri" panose="020F0502020204030204" pitchFamily="34" charset="0"/>
              </a:rPr>
              <a:t>Company Categories</a:t>
            </a:r>
          </a:p>
          <a:p>
            <a:pPr lvl="0"/>
            <a:r>
              <a:rPr lang="en-GB" sz="2000" dirty="0">
                <a:solidFill>
                  <a:schemeClr val="bg2">
                    <a:lumMod val="50000"/>
                  </a:schemeClr>
                </a:solidFill>
                <a:latin typeface="Calibri" panose="020F0502020204030204" pitchFamily="34" charset="0"/>
              </a:rPr>
              <a:t>Please ensure you complete all mandatory </a:t>
            </a:r>
            <a:r>
              <a:rPr lang="en-GB" sz="2000" dirty="0" smtClean="0">
                <a:solidFill>
                  <a:schemeClr val="bg2">
                    <a:lumMod val="50000"/>
                  </a:schemeClr>
                </a:solidFill>
                <a:latin typeface="Calibri" panose="020F0502020204030204" pitchFamily="34" charset="0"/>
              </a:rPr>
              <a:t>(yellow) fields </a:t>
            </a:r>
            <a:r>
              <a:rPr lang="en-GB" sz="2000" dirty="0">
                <a:solidFill>
                  <a:schemeClr val="bg2">
                    <a:lumMod val="50000"/>
                  </a:schemeClr>
                </a:solidFill>
                <a:latin typeface="Calibri" panose="020F0502020204030204" pitchFamily="34" charset="0"/>
              </a:rPr>
              <a:t>in each of these tabs before you click the "Register my Company" </a:t>
            </a:r>
            <a:r>
              <a:rPr lang="en-GB" sz="2000" dirty="0" smtClean="0">
                <a:solidFill>
                  <a:schemeClr val="bg2">
                    <a:lumMod val="50000"/>
                  </a:schemeClr>
                </a:solidFill>
                <a:latin typeface="Calibri" panose="020F0502020204030204" pitchFamily="34" charset="0"/>
              </a:rPr>
              <a:t>button</a:t>
            </a:r>
            <a:endParaRPr lang="en-GB" sz="2000" dirty="0">
              <a:solidFill>
                <a:schemeClr val="bg2">
                  <a:lumMod val="50000"/>
                </a:schemeClr>
              </a:solidFill>
              <a:latin typeface="Calibri" panose="020F0502020204030204" pitchFamily="34" charset="0"/>
            </a:endParaRPr>
          </a:p>
          <a:p>
            <a:pPr>
              <a:buFont typeface="Wingdings" panose="05000000000000000000" pitchFamily="2" charset="2"/>
              <a:buChar char="Ø"/>
            </a:pPr>
            <a:endParaRPr lang="en-US" sz="20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US" sz="2000" dirty="0" smtClean="0">
              <a:solidFill>
                <a:schemeClr val="bg2">
                  <a:lumMod val="50000"/>
                </a:schemeClr>
              </a:solidFill>
              <a:latin typeface="Calibri" panose="020F0502020204030204" pitchFamily="34" charset="0"/>
            </a:endParaRPr>
          </a:p>
          <a:p>
            <a:pPr marL="457200" indent="-457200">
              <a:buFont typeface="Arial" panose="020B0604020202020204" pitchFamily="34" charset="0"/>
              <a:buChar char="•"/>
            </a:pPr>
            <a:endParaRPr lang="en-US" sz="2400" dirty="0" smtClean="0">
              <a:solidFill>
                <a:schemeClr val="bg2">
                  <a:lumMod val="50000"/>
                </a:schemeClr>
              </a:solidFill>
              <a:latin typeface="Calibri" panose="020F0502020204030204" pitchFamily="34" charset="0"/>
            </a:endParaRPr>
          </a:p>
          <a:p>
            <a:pPr marL="0" indent="0">
              <a:buNone/>
            </a:pPr>
            <a:endParaRPr lang="en-US" sz="2400" dirty="0">
              <a:solidFill>
                <a:schemeClr val="bg2">
                  <a:lumMod val="50000"/>
                </a:schemeClr>
              </a:solidFill>
              <a:latin typeface="Calibri" panose="020F0502020204030204" pitchFamily="34" charset="0"/>
            </a:endParaRPr>
          </a:p>
          <a:p>
            <a:endParaRPr lang="en-GB" dirty="0">
              <a:solidFill>
                <a:schemeClr val="bg2">
                  <a:lumMod val="5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pPr>
                <a:defRPr/>
              </a:pPr>
              <a:t>14</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p>
            <a:pPr>
              <a:defRPr/>
            </a:pPr>
            <a:r>
              <a:rPr lang="en-US" smtClean="0"/>
              <a:t>[Slideshow Title - edit in Headers &amp; Footers] </a:t>
            </a:r>
            <a:endParaRPr lang="en-US" dirty="0"/>
          </a:p>
        </p:txBody>
      </p:sp>
    </p:spTree>
    <p:extLst>
      <p:ext uri="{BB962C8B-B14F-4D97-AF65-F5344CB8AC3E}">
        <p14:creationId xmlns:p14="http://schemas.microsoft.com/office/powerpoint/2010/main" val="219447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Calibri" panose="020F0502020204030204" pitchFamily="34" charset="0"/>
              </a:rPr>
              <a:t>InTend</a:t>
            </a:r>
            <a:r>
              <a:rPr lang="en-GB" dirty="0" smtClean="0">
                <a:latin typeface="Calibri" panose="020F0502020204030204" pitchFamily="34" charset="0"/>
              </a:rPr>
              <a:t> Registration Front Page</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pPr>
                <a:defRPr/>
              </a:pPr>
              <a:t>15</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p>
            <a:pPr>
              <a:defRPr/>
            </a:pPr>
            <a:r>
              <a:rPr lang="en-US" smtClean="0"/>
              <a:t>[Slideshow Title - edit in Headers &amp; Footers] </a:t>
            </a:r>
            <a:endParaRPr lang="en-US" dirty="0"/>
          </a:p>
        </p:txBody>
      </p:sp>
      <p:pic>
        <p:nvPicPr>
          <p:cNvPr id="6" name="Content Placeholder 5"/>
          <p:cNvPicPr>
            <a:picLocks noGrp="1"/>
          </p:cNvPicPr>
          <p:nvPr>
            <p:ph idx="1"/>
          </p:nvPr>
        </p:nvPicPr>
        <p:blipFill>
          <a:blip r:embed="rId2"/>
          <a:stretch>
            <a:fillRect/>
          </a:stretch>
        </p:blipFill>
        <p:spPr>
          <a:xfrm>
            <a:off x="1676400" y="1447800"/>
            <a:ext cx="5791200" cy="4343400"/>
          </a:xfrm>
          <a:prstGeom prst="rect">
            <a:avLst/>
          </a:prstGeom>
        </p:spPr>
      </p:pic>
    </p:spTree>
    <p:extLst>
      <p:ext uri="{BB962C8B-B14F-4D97-AF65-F5344CB8AC3E}">
        <p14:creationId xmlns:p14="http://schemas.microsoft.com/office/powerpoint/2010/main" val="2661719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5144"/>
          </a:xfrm>
        </p:spPr>
        <p:txBody>
          <a:bodyPr/>
          <a:lstStyle/>
          <a:p>
            <a:r>
              <a:rPr lang="en-GB" sz="3200" dirty="0">
                <a:latin typeface="Calibri" panose="020F0502020204030204" pitchFamily="34" charset="0"/>
              </a:rPr>
              <a:t>Finding </a:t>
            </a:r>
            <a:r>
              <a:rPr lang="en-GB" sz="3200" dirty="0" smtClean="0">
                <a:latin typeface="Calibri" panose="020F0502020204030204" pitchFamily="34" charset="0"/>
              </a:rPr>
              <a:t>Opportunities</a:t>
            </a:r>
            <a:endParaRPr lang="en-GB" sz="3200" dirty="0">
              <a:latin typeface="Calibri" panose="020F0502020204030204" pitchFamily="34" charset="0"/>
            </a:endParaRPr>
          </a:p>
        </p:txBody>
      </p:sp>
      <p:sp>
        <p:nvSpPr>
          <p:cNvPr id="3" name="Content Placeholder 2"/>
          <p:cNvSpPr>
            <a:spLocks noGrp="1"/>
          </p:cNvSpPr>
          <p:nvPr>
            <p:ph idx="1"/>
          </p:nvPr>
        </p:nvSpPr>
        <p:spPr>
          <a:xfrm>
            <a:off x="539552" y="1268760"/>
            <a:ext cx="8064896" cy="4680520"/>
          </a:xfrm>
        </p:spPr>
        <p:txBody>
          <a:bodyPr/>
          <a:lstStyle/>
          <a:p>
            <a:pPr algn="just">
              <a:buClr>
                <a:schemeClr val="bg1">
                  <a:lumMod val="50000"/>
                </a:schemeClr>
              </a:buClr>
            </a:pPr>
            <a:r>
              <a:rPr lang="en-US" sz="1800" dirty="0">
                <a:solidFill>
                  <a:schemeClr val="bg2">
                    <a:lumMod val="50000"/>
                  </a:schemeClr>
                </a:solidFill>
                <a:latin typeface="Calibri" panose="020F0502020204030204" pitchFamily="34" charset="0"/>
              </a:rPr>
              <a:t>In order to </a:t>
            </a:r>
            <a:r>
              <a:rPr lang="en-US" sz="1800" dirty="0" smtClean="0">
                <a:solidFill>
                  <a:schemeClr val="bg2">
                    <a:lumMod val="50000"/>
                  </a:schemeClr>
                </a:solidFill>
                <a:latin typeface="Calibri" panose="020F0502020204030204" pitchFamily="34" charset="0"/>
              </a:rPr>
              <a:t>bid and find any </a:t>
            </a:r>
            <a:r>
              <a:rPr lang="en-US" sz="1800" dirty="0">
                <a:solidFill>
                  <a:schemeClr val="bg2">
                    <a:lumMod val="50000"/>
                  </a:schemeClr>
                </a:solidFill>
                <a:latin typeface="Calibri" panose="020F0502020204030204" pitchFamily="34" charset="0"/>
              </a:rPr>
              <a:t>opportunity with the Council you must register </a:t>
            </a:r>
            <a:r>
              <a:rPr lang="en-US" sz="1800" dirty="0" smtClean="0">
                <a:solidFill>
                  <a:schemeClr val="bg2">
                    <a:lumMod val="50000"/>
                  </a:schemeClr>
                </a:solidFill>
                <a:latin typeface="Calibri" panose="020F0502020204030204" pitchFamily="34" charset="0"/>
              </a:rPr>
              <a:t>with </a:t>
            </a:r>
            <a:r>
              <a:rPr lang="en-US" sz="1800" b="1" dirty="0" err="1" smtClean="0">
                <a:solidFill>
                  <a:schemeClr val="bg2">
                    <a:lumMod val="50000"/>
                  </a:schemeClr>
                </a:solidFill>
                <a:latin typeface="Calibri" panose="020F0502020204030204" pitchFamily="34" charset="0"/>
                <a:hlinkClick r:id="rId3"/>
              </a:rPr>
              <a:t>InTEND</a:t>
            </a:r>
            <a:endParaRPr lang="en-US" sz="1800" dirty="0" smtClean="0">
              <a:solidFill>
                <a:schemeClr val="bg2">
                  <a:lumMod val="50000"/>
                </a:schemeClr>
              </a:solidFill>
              <a:latin typeface="Calibri" panose="020F0502020204030204" pitchFamily="34" charset="0"/>
            </a:endParaRPr>
          </a:p>
          <a:p>
            <a:pPr algn="just">
              <a:buClr>
                <a:schemeClr val="bg1">
                  <a:lumMod val="50000"/>
                </a:schemeClr>
              </a:buClr>
            </a:pPr>
            <a:endParaRPr lang="en-US" sz="1800" u="sng" dirty="0" smtClean="0">
              <a:solidFill>
                <a:schemeClr val="bg2">
                  <a:lumMod val="50000"/>
                </a:schemeClr>
              </a:solidFill>
              <a:latin typeface="Calibri" panose="020F0502020204030204" pitchFamily="34" charset="0"/>
            </a:endParaRPr>
          </a:p>
          <a:p>
            <a:pPr algn="just">
              <a:buClr>
                <a:schemeClr val="bg1">
                  <a:lumMod val="50000"/>
                </a:schemeClr>
              </a:buClr>
            </a:pPr>
            <a:r>
              <a:rPr lang="en-US" sz="1800" dirty="0">
                <a:solidFill>
                  <a:schemeClr val="bg2">
                    <a:lumMod val="50000"/>
                  </a:schemeClr>
                </a:solidFill>
                <a:latin typeface="Calibri" panose="020F0502020204030204" pitchFamily="34" charset="0"/>
              </a:rPr>
              <a:t>Register with </a:t>
            </a:r>
            <a:r>
              <a:rPr lang="en-US" sz="1800" b="1" dirty="0" err="1">
                <a:solidFill>
                  <a:schemeClr val="bg2">
                    <a:lumMod val="50000"/>
                  </a:schemeClr>
                </a:solidFill>
                <a:latin typeface="Calibri" panose="020F0502020204030204" pitchFamily="34" charset="0"/>
                <a:hlinkClick r:id="rId4"/>
              </a:rPr>
              <a:t>FindItInWorcestershire</a:t>
            </a:r>
            <a:r>
              <a:rPr lang="en-US" sz="1800" dirty="0">
                <a:solidFill>
                  <a:schemeClr val="bg2">
                    <a:lumMod val="50000"/>
                  </a:schemeClr>
                </a:solidFill>
                <a:latin typeface="Calibri" panose="020F0502020204030204" pitchFamily="34" charset="0"/>
              </a:rPr>
              <a:t> to find local businesses, local business opportunities, networking opportunities and other business </a:t>
            </a:r>
            <a:r>
              <a:rPr lang="en-US" sz="1800" dirty="0" smtClean="0">
                <a:solidFill>
                  <a:schemeClr val="bg2">
                    <a:lumMod val="50000"/>
                  </a:schemeClr>
                </a:solidFill>
                <a:latin typeface="Calibri" panose="020F0502020204030204" pitchFamily="34" charset="0"/>
              </a:rPr>
              <a:t>events</a:t>
            </a:r>
          </a:p>
          <a:p>
            <a:pPr algn="just">
              <a:buClr>
                <a:schemeClr val="bg1">
                  <a:lumMod val="50000"/>
                </a:schemeClr>
              </a:buClr>
            </a:pPr>
            <a:r>
              <a:rPr lang="en-US" sz="1800" dirty="0" smtClean="0">
                <a:solidFill>
                  <a:schemeClr val="bg2">
                    <a:lumMod val="50000"/>
                  </a:schemeClr>
                </a:solidFill>
                <a:latin typeface="Calibri" panose="020F0502020204030204" pitchFamily="34" charset="0"/>
              </a:rPr>
              <a:t>Subscribe to Contracts Finder this is particularly aimed at SME’s and </a:t>
            </a:r>
            <a:r>
              <a:rPr lang="en-US" sz="1800" dirty="0">
                <a:solidFill>
                  <a:schemeClr val="bg2">
                    <a:lumMod val="50000"/>
                  </a:schemeClr>
                </a:solidFill>
                <a:latin typeface="Calibri" panose="020F0502020204030204" pitchFamily="34" charset="0"/>
              </a:rPr>
              <a:t>Sole Traders </a:t>
            </a:r>
            <a:r>
              <a:rPr lang="en-US" sz="1800" dirty="0">
                <a:solidFill>
                  <a:schemeClr val="bg2">
                    <a:lumMod val="50000"/>
                  </a:schemeClr>
                </a:solidFill>
                <a:latin typeface="Calibri" panose="020F0502020204030204" pitchFamily="34" charset="0"/>
                <a:hlinkClick r:id="rId5"/>
              </a:rPr>
              <a:t>https://</a:t>
            </a:r>
            <a:r>
              <a:rPr lang="en-US" sz="1800" dirty="0" smtClean="0">
                <a:solidFill>
                  <a:schemeClr val="bg2">
                    <a:lumMod val="50000"/>
                  </a:schemeClr>
                </a:solidFill>
                <a:latin typeface="Calibri" panose="020F0502020204030204" pitchFamily="34" charset="0"/>
                <a:hlinkClick r:id="rId5"/>
              </a:rPr>
              <a:t>www.gov.uk/contracts-finder</a:t>
            </a:r>
            <a:endParaRPr lang="en-US" sz="1800" dirty="0">
              <a:solidFill>
                <a:schemeClr val="bg2">
                  <a:lumMod val="50000"/>
                </a:schemeClr>
              </a:solidFill>
              <a:latin typeface="Calibri" panose="020F0502020204030204" pitchFamily="34" charset="0"/>
            </a:endParaRPr>
          </a:p>
          <a:p>
            <a:pPr algn="just">
              <a:buClr>
                <a:schemeClr val="bg1">
                  <a:lumMod val="50000"/>
                </a:schemeClr>
              </a:buClr>
            </a:pPr>
            <a:endParaRPr lang="en-US" sz="1800" u="sng" dirty="0">
              <a:solidFill>
                <a:schemeClr val="bg2">
                  <a:lumMod val="50000"/>
                </a:schemeClr>
              </a:solidFill>
              <a:latin typeface="Calibri" panose="020F0502020204030204" pitchFamily="34" charset="0"/>
            </a:endParaRPr>
          </a:p>
          <a:p>
            <a:pPr algn="just">
              <a:buClr>
                <a:schemeClr val="bg1">
                  <a:lumMod val="50000"/>
                </a:schemeClr>
              </a:buClr>
            </a:pPr>
            <a:r>
              <a:rPr lang="en-US" sz="1800" dirty="0" smtClean="0">
                <a:solidFill>
                  <a:schemeClr val="bg2">
                    <a:lumMod val="50000"/>
                  </a:schemeClr>
                </a:solidFill>
                <a:latin typeface="Calibri" panose="020F0502020204030204" pitchFamily="34" charset="0"/>
              </a:rPr>
              <a:t>Subscribe </a:t>
            </a:r>
            <a:r>
              <a:rPr lang="en-US" sz="1800" dirty="0">
                <a:solidFill>
                  <a:schemeClr val="bg2">
                    <a:lumMod val="50000"/>
                  </a:schemeClr>
                </a:solidFill>
                <a:latin typeface="Calibri" panose="020F0502020204030204" pitchFamily="34" charset="0"/>
              </a:rPr>
              <a:t>to Tenders Electronic Daily and receive notifications of contracts within your specified field of interest </a:t>
            </a:r>
            <a:r>
              <a:rPr lang="en-US" sz="1800" b="1" dirty="0">
                <a:solidFill>
                  <a:schemeClr val="bg2">
                    <a:lumMod val="50000"/>
                  </a:schemeClr>
                </a:solidFill>
                <a:latin typeface="Calibri" panose="020F0502020204030204" pitchFamily="34" charset="0"/>
                <a:hlinkClick r:id="rId6"/>
              </a:rPr>
              <a:t>https://</a:t>
            </a:r>
            <a:r>
              <a:rPr lang="en-US" sz="1800" b="1" dirty="0" smtClean="0">
                <a:solidFill>
                  <a:schemeClr val="bg2">
                    <a:lumMod val="50000"/>
                  </a:schemeClr>
                </a:solidFill>
                <a:latin typeface="Calibri" panose="020F0502020204030204" pitchFamily="34" charset="0"/>
                <a:hlinkClick r:id="rId6"/>
              </a:rPr>
              <a:t>ted.europa.eu/TED/main/HomePage.do</a:t>
            </a:r>
            <a:r>
              <a:rPr lang="en-US" sz="1800" b="1" dirty="0" smtClean="0">
                <a:solidFill>
                  <a:schemeClr val="bg2">
                    <a:lumMod val="50000"/>
                  </a:schemeClr>
                </a:solidFill>
                <a:latin typeface="Calibri" panose="020F0502020204030204" pitchFamily="34" charset="0"/>
              </a:rPr>
              <a:t> </a:t>
            </a:r>
          </a:p>
          <a:p>
            <a:pPr marL="0" indent="0" algn="just">
              <a:buClr>
                <a:schemeClr val="bg1">
                  <a:lumMod val="50000"/>
                </a:schemeClr>
              </a:buClr>
              <a:buNone/>
            </a:pPr>
            <a:endParaRPr lang="en-US" sz="1800" dirty="0">
              <a:solidFill>
                <a:schemeClr val="bg2">
                  <a:lumMod val="50000"/>
                </a:schemeClr>
              </a:solidFill>
              <a:latin typeface="Calibri" panose="020F0502020204030204" pitchFamily="34" charset="0"/>
            </a:endParaRPr>
          </a:p>
          <a:p>
            <a:pPr algn="just">
              <a:buClr>
                <a:schemeClr val="bg1">
                  <a:lumMod val="50000"/>
                </a:schemeClr>
              </a:buClr>
            </a:pPr>
            <a:r>
              <a:rPr lang="en-US" sz="1800" dirty="0" smtClean="0">
                <a:solidFill>
                  <a:schemeClr val="bg2">
                    <a:lumMod val="50000"/>
                  </a:schemeClr>
                </a:solidFill>
                <a:latin typeface="Calibri" panose="020F0502020204030204" pitchFamily="34" charset="0"/>
              </a:rPr>
              <a:t>Understand our </a:t>
            </a:r>
            <a:r>
              <a:rPr lang="en-US" sz="1800" b="1" dirty="0">
                <a:solidFill>
                  <a:schemeClr val="bg2">
                    <a:lumMod val="50000"/>
                  </a:schemeClr>
                </a:solidFill>
                <a:latin typeface="Calibri" panose="020F0502020204030204" pitchFamily="34" charset="0"/>
                <a:hlinkClick r:id="rId7"/>
              </a:rPr>
              <a:t>Social Value </a:t>
            </a:r>
            <a:r>
              <a:rPr lang="en-US" sz="1800" b="1" dirty="0" smtClean="0">
                <a:solidFill>
                  <a:schemeClr val="bg2">
                    <a:lumMod val="50000"/>
                  </a:schemeClr>
                </a:solidFill>
                <a:latin typeface="Calibri" panose="020F0502020204030204" pitchFamily="34" charset="0"/>
                <a:hlinkClick r:id="rId7"/>
              </a:rPr>
              <a:t>Policy</a:t>
            </a:r>
            <a:endParaRPr lang="en-US" sz="1800" b="1" dirty="0" smtClean="0">
              <a:solidFill>
                <a:schemeClr val="bg2">
                  <a:lumMod val="50000"/>
                </a:schemeClr>
              </a:solidFill>
              <a:latin typeface="Calibri" panose="020F0502020204030204" pitchFamily="34" charset="0"/>
            </a:endParaRPr>
          </a:p>
          <a:p>
            <a:pPr algn="just">
              <a:buClr>
                <a:schemeClr val="bg1">
                  <a:lumMod val="50000"/>
                </a:schemeClr>
              </a:buClr>
            </a:pPr>
            <a:endParaRPr lang="en-US" sz="1800" b="1" dirty="0">
              <a:solidFill>
                <a:schemeClr val="bg2">
                  <a:lumMod val="50000"/>
                </a:schemeClr>
              </a:solidFill>
              <a:latin typeface="Calibri" panose="020F0502020204030204" pitchFamily="34" charset="0"/>
            </a:endParaRPr>
          </a:p>
          <a:p>
            <a:pPr algn="just">
              <a:buClr>
                <a:schemeClr val="bg1">
                  <a:lumMod val="50000"/>
                </a:schemeClr>
              </a:buClr>
            </a:pPr>
            <a:r>
              <a:rPr lang="en-US" sz="1800" dirty="0" smtClean="0">
                <a:solidFill>
                  <a:schemeClr val="bg2">
                    <a:lumMod val="50000"/>
                  </a:schemeClr>
                </a:solidFill>
                <a:latin typeface="Calibri" panose="020F0502020204030204" pitchFamily="34" charset="0"/>
              </a:rPr>
              <a:t>Look at Worcestershire </a:t>
            </a:r>
            <a:r>
              <a:rPr lang="en-US" sz="1800" dirty="0">
                <a:solidFill>
                  <a:schemeClr val="bg2">
                    <a:lumMod val="50000"/>
                  </a:schemeClr>
                </a:solidFill>
                <a:latin typeface="Calibri" panose="020F0502020204030204" pitchFamily="34" charset="0"/>
              </a:rPr>
              <a:t>County </a:t>
            </a:r>
            <a:r>
              <a:rPr lang="en-US" sz="1800" dirty="0" smtClean="0">
                <a:solidFill>
                  <a:schemeClr val="bg2">
                    <a:lumMod val="50000"/>
                  </a:schemeClr>
                </a:solidFill>
                <a:latin typeface="Calibri" panose="020F0502020204030204" pitchFamily="34" charset="0"/>
              </a:rPr>
              <a:t>Council’s </a:t>
            </a:r>
            <a:r>
              <a:rPr lang="en-US" sz="1800" dirty="0">
                <a:solidFill>
                  <a:schemeClr val="bg2">
                    <a:lumMod val="50000"/>
                  </a:schemeClr>
                </a:solidFill>
                <a:latin typeface="Calibri" panose="020F0502020204030204" pitchFamily="34" charset="0"/>
              </a:rPr>
              <a:t>dedicated Procurement website called </a:t>
            </a:r>
            <a:r>
              <a:rPr lang="en-US" sz="1800" b="1" dirty="0">
                <a:solidFill>
                  <a:schemeClr val="bg2">
                    <a:lumMod val="50000"/>
                  </a:schemeClr>
                </a:solidFill>
                <a:latin typeface="Calibri" panose="020F0502020204030204" pitchFamily="34" charset="0"/>
                <a:hlinkClick r:id="rId8"/>
                <a:hlinkMouseOver r:id="rId8"/>
              </a:rPr>
              <a:t>Business &amp; Contract </a:t>
            </a:r>
            <a:r>
              <a:rPr lang="en-US" sz="1800" b="1" dirty="0" smtClean="0">
                <a:solidFill>
                  <a:schemeClr val="bg2">
                    <a:lumMod val="50000"/>
                  </a:schemeClr>
                </a:solidFill>
                <a:latin typeface="Calibri" panose="020F0502020204030204" pitchFamily="34" charset="0"/>
                <a:hlinkClick r:id="rId8"/>
                <a:hlinkMouseOver r:id="rId8"/>
              </a:rPr>
              <a:t>Opportunities</a:t>
            </a:r>
            <a:endParaRPr lang="en-US" sz="1800" b="1" dirty="0">
              <a:solidFill>
                <a:schemeClr val="bg2">
                  <a:lumMod val="50000"/>
                </a:schemeClr>
              </a:solidFill>
              <a:latin typeface="Calibri" panose="020F0502020204030204" pitchFamily="34" charset="0"/>
            </a:endParaRPr>
          </a:p>
          <a:p>
            <a:pPr marL="0" indent="0" algn="just">
              <a:buClr>
                <a:schemeClr val="tx1"/>
              </a:buClr>
              <a:buNone/>
            </a:pPr>
            <a:endParaRPr lang="en-GB" dirty="0">
              <a:solidFill>
                <a:schemeClr val="bg2">
                  <a:lumMod val="50000"/>
                </a:schemeClr>
              </a:solidFill>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solidFill>
                  <a:srgbClr val="FFFFFF"/>
                </a:solidFill>
              </a:rPr>
              <a:pPr>
                <a:defRPr/>
              </a:pPr>
              <a:t>16</a:t>
            </a:fld>
            <a:endParaRPr lang="en-US" sz="1400" b="0">
              <a:solidFill>
                <a:srgbClr val="000000"/>
              </a:solidFill>
              <a:latin typeface="Times" charset="0"/>
            </a:endParaRPr>
          </a:p>
        </p:txBody>
      </p:sp>
    </p:spTree>
    <p:extLst>
      <p:ext uri="{BB962C8B-B14F-4D97-AF65-F5344CB8AC3E}">
        <p14:creationId xmlns:p14="http://schemas.microsoft.com/office/powerpoint/2010/main" val="1846302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692696"/>
            <a:ext cx="8229600" cy="685800"/>
          </a:xfrm>
        </p:spPr>
        <p:txBody>
          <a:bodyPr/>
          <a:lstStyle/>
          <a:p>
            <a:r>
              <a:rPr lang="en-GB" sz="3200" dirty="0" smtClean="0">
                <a:latin typeface="Calibri" panose="020F0502020204030204" pitchFamily="34" charset="0"/>
              </a:rPr>
              <a:t>Contents</a:t>
            </a:r>
            <a:endParaRPr lang="en-GB" sz="3200" dirty="0">
              <a:latin typeface="Calibri" panose="020F0502020204030204" pitchFamily="34" charset="0"/>
            </a:endParaRPr>
          </a:p>
        </p:txBody>
      </p:sp>
      <p:sp>
        <p:nvSpPr>
          <p:cNvPr id="3" name="Content Placeholder 2"/>
          <p:cNvSpPr>
            <a:spLocks noGrp="1"/>
          </p:cNvSpPr>
          <p:nvPr>
            <p:ph idx="1"/>
          </p:nvPr>
        </p:nvSpPr>
        <p:spPr>
          <a:xfrm>
            <a:off x="683568" y="1412776"/>
            <a:ext cx="7920880" cy="4536504"/>
          </a:xfrm>
        </p:spPr>
        <p:txBody>
          <a:bodyPr lIns="72000" rIns="72000" numCol="1"/>
          <a:lstStyle/>
          <a:p>
            <a:pPr>
              <a:buClr>
                <a:schemeClr val="bg1">
                  <a:lumMod val="50000"/>
                </a:schemeClr>
              </a:buClr>
            </a:pPr>
            <a:r>
              <a:rPr lang="en-GB" sz="2000" dirty="0" smtClean="0">
                <a:solidFill>
                  <a:schemeClr val="bg2">
                    <a:lumMod val="50000"/>
                  </a:schemeClr>
                </a:solidFill>
                <a:latin typeface="Calibri" panose="020F0502020204030204" pitchFamily="34" charset="0"/>
              </a:rPr>
              <a:t>Introduction</a:t>
            </a:r>
          </a:p>
          <a:p>
            <a:pPr>
              <a:buClr>
                <a:schemeClr val="bg1">
                  <a:lumMod val="50000"/>
                </a:schemeClr>
              </a:buClr>
            </a:pPr>
            <a:r>
              <a:rPr lang="en-GB" sz="2000" dirty="0" smtClean="0">
                <a:solidFill>
                  <a:schemeClr val="bg2">
                    <a:lumMod val="50000"/>
                  </a:schemeClr>
                </a:solidFill>
                <a:latin typeface="Calibri" panose="020F0502020204030204" pitchFamily="34" charset="0"/>
              </a:rPr>
              <a:t>Council Priorities &amp; </a:t>
            </a:r>
            <a:r>
              <a:rPr lang="en-GB" sz="2000" dirty="0">
                <a:solidFill>
                  <a:schemeClr val="bg2">
                    <a:lumMod val="50000"/>
                  </a:schemeClr>
                </a:solidFill>
                <a:latin typeface="Calibri" panose="020F0502020204030204" pitchFamily="34" charset="0"/>
              </a:rPr>
              <a:t>Social </a:t>
            </a:r>
            <a:r>
              <a:rPr lang="en-GB" sz="2000" dirty="0" smtClean="0">
                <a:solidFill>
                  <a:schemeClr val="bg2">
                    <a:lumMod val="50000"/>
                  </a:schemeClr>
                </a:solidFill>
                <a:latin typeface="Calibri" panose="020F0502020204030204" pitchFamily="34" charset="0"/>
              </a:rPr>
              <a:t>Value</a:t>
            </a:r>
          </a:p>
          <a:p>
            <a:pPr>
              <a:buClr>
                <a:schemeClr val="bg1">
                  <a:lumMod val="50000"/>
                </a:schemeClr>
              </a:buClr>
            </a:pPr>
            <a:r>
              <a:rPr lang="en-GB" sz="2000" dirty="0" smtClean="0">
                <a:solidFill>
                  <a:schemeClr val="bg2">
                    <a:lumMod val="50000"/>
                  </a:schemeClr>
                </a:solidFill>
                <a:latin typeface="Calibri" panose="020F0502020204030204" pitchFamily="34" charset="0"/>
              </a:rPr>
              <a:t>How we buy </a:t>
            </a:r>
          </a:p>
          <a:p>
            <a:pPr lvl="1">
              <a:buClr>
                <a:schemeClr val="bg1">
                  <a:lumMod val="50000"/>
                </a:schemeClr>
              </a:buClr>
            </a:pPr>
            <a:r>
              <a:rPr lang="en-GB" sz="1600" dirty="0" smtClean="0">
                <a:solidFill>
                  <a:schemeClr val="bg2">
                    <a:lumMod val="50000"/>
                  </a:schemeClr>
                </a:solidFill>
                <a:latin typeface="Calibri" panose="020F0502020204030204" pitchFamily="34" charset="0"/>
              </a:rPr>
              <a:t>The process</a:t>
            </a:r>
          </a:p>
          <a:p>
            <a:pPr lvl="1">
              <a:buClr>
                <a:schemeClr val="bg1">
                  <a:lumMod val="50000"/>
                </a:schemeClr>
              </a:buClr>
            </a:pPr>
            <a:r>
              <a:rPr lang="en-GB" sz="1600" dirty="0" smtClean="0">
                <a:solidFill>
                  <a:schemeClr val="bg2">
                    <a:lumMod val="50000"/>
                  </a:schemeClr>
                </a:solidFill>
                <a:latin typeface="Calibri" panose="020F0502020204030204" pitchFamily="34" charset="0"/>
              </a:rPr>
              <a:t>Supplier Engagement</a:t>
            </a:r>
          </a:p>
          <a:p>
            <a:pPr lvl="1">
              <a:buClr>
                <a:schemeClr val="bg1">
                  <a:lumMod val="50000"/>
                </a:schemeClr>
              </a:buClr>
            </a:pPr>
            <a:r>
              <a:rPr lang="en-GB" sz="1600" dirty="0">
                <a:solidFill>
                  <a:schemeClr val="bg2">
                    <a:lumMod val="50000"/>
                  </a:schemeClr>
                </a:solidFill>
                <a:latin typeface="Calibri" panose="020F0502020204030204" pitchFamily="34" charset="0"/>
              </a:rPr>
              <a:t>D</a:t>
            </a:r>
            <a:r>
              <a:rPr lang="en-GB" sz="1600" dirty="0" smtClean="0">
                <a:solidFill>
                  <a:schemeClr val="bg2">
                    <a:lumMod val="50000"/>
                  </a:schemeClr>
                </a:solidFill>
                <a:latin typeface="Calibri" panose="020F0502020204030204" pitchFamily="34" charset="0"/>
              </a:rPr>
              <a:t>ynamic Purchasing Systems</a:t>
            </a:r>
          </a:p>
          <a:p>
            <a:pPr lvl="1">
              <a:buClr>
                <a:schemeClr val="bg1">
                  <a:lumMod val="50000"/>
                </a:schemeClr>
              </a:buClr>
            </a:pPr>
            <a:r>
              <a:rPr lang="en-GB" sz="1600" dirty="0" smtClean="0">
                <a:solidFill>
                  <a:schemeClr val="bg2">
                    <a:lumMod val="50000"/>
                  </a:schemeClr>
                </a:solidFill>
                <a:latin typeface="Calibri" panose="020F0502020204030204" pitchFamily="34" charset="0"/>
              </a:rPr>
              <a:t>The request to tender and </a:t>
            </a:r>
            <a:r>
              <a:rPr lang="en-GB" sz="1600" dirty="0" err="1" smtClean="0">
                <a:solidFill>
                  <a:schemeClr val="bg2">
                    <a:lumMod val="50000"/>
                  </a:schemeClr>
                </a:solidFill>
                <a:latin typeface="Calibri" panose="020F0502020204030204" pitchFamily="34" charset="0"/>
              </a:rPr>
              <a:t>InTend</a:t>
            </a:r>
            <a:endParaRPr lang="en-GB" sz="1600" dirty="0" smtClean="0">
              <a:solidFill>
                <a:schemeClr val="bg2">
                  <a:lumMod val="50000"/>
                </a:schemeClr>
              </a:solidFill>
              <a:latin typeface="Calibri" panose="020F0502020204030204" pitchFamily="34" charset="0"/>
            </a:endParaRPr>
          </a:p>
          <a:p>
            <a:pPr lvl="1">
              <a:buClr>
                <a:schemeClr val="bg1">
                  <a:lumMod val="50000"/>
                </a:schemeClr>
              </a:buClr>
            </a:pPr>
            <a:r>
              <a:rPr lang="en-GB" sz="1600" dirty="0" smtClean="0">
                <a:solidFill>
                  <a:schemeClr val="bg2">
                    <a:lumMod val="50000"/>
                  </a:schemeClr>
                </a:solidFill>
                <a:latin typeface="Calibri" panose="020F0502020204030204" pitchFamily="34" charset="0"/>
              </a:rPr>
              <a:t>The tender submission – Do’s and Don’ts, dealing with queries</a:t>
            </a:r>
          </a:p>
          <a:p>
            <a:pPr lvl="1">
              <a:buClr>
                <a:schemeClr val="bg1">
                  <a:lumMod val="50000"/>
                </a:schemeClr>
              </a:buClr>
            </a:pPr>
            <a:r>
              <a:rPr lang="en-GB" sz="1600" dirty="0" smtClean="0">
                <a:solidFill>
                  <a:schemeClr val="bg2">
                    <a:lumMod val="50000"/>
                  </a:schemeClr>
                </a:solidFill>
                <a:latin typeface="Calibri" panose="020F0502020204030204" pitchFamily="34" charset="0"/>
              </a:rPr>
              <a:t>The Evaluation process</a:t>
            </a:r>
          </a:p>
          <a:p>
            <a:pPr lvl="1">
              <a:buClr>
                <a:schemeClr val="bg1">
                  <a:lumMod val="50000"/>
                </a:schemeClr>
              </a:buClr>
            </a:pPr>
            <a:r>
              <a:rPr lang="en-GB" sz="1600" dirty="0" smtClean="0">
                <a:solidFill>
                  <a:schemeClr val="bg2">
                    <a:lumMod val="50000"/>
                  </a:schemeClr>
                </a:solidFill>
                <a:latin typeface="Calibri" panose="020F0502020204030204" pitchFamily="34" charset="0"/>
              </a:rPr>
              <a:t>How you find out if you are successful</a:t>
            </a:r>
            <a:endParaRPr lang="en-GB" sz="1600" dirty="0">
              <a:solidFill>
                <a:schemeClr val="bg2">
                  <a:lumMod val="50000"/>
                </a:schemeClr>
              </a:solidFill>
              <a:latin typeface="Calibri" panose="020F0502020204030204" pitchFamily="34" charset="0"/>
            </a:endParaRPr>
          </a:p>
          <a:p>
            <a:pPr>
              <a:buClr>
                <a:schemeClr val="bg1">
                  <a:lumMod val="50000"/>
                </a:schemeClr>
              </a:buClr>
            </a:pPr>
            <a:r>
              <a:rPr lang="en-GB" sz="2000" dirty="0">
                <a:solidFill>
                  <a:schemeClr val="bg2">
                    <a:lumMod val="50000"/>
                  </a:schemeClr>
                </a:solidFill>
                <a:latin typeface="Calibri" panose="020F0502020204030204" pitchFamily="34" charset="0"/>
              </a:rPr>
              <a:t>Guidelines for </a:t>
            </a:r>
            <a:r>
              <a:rPr lang="en-GB" sz="2000" dirty="0" smtClean="0">
                <a:solidFill>
                  <a:schemeClr val="bg2">
                    <a:lumMod val="50000"/>
                  </a:schemeClr>
                </a:solidFill>
                <a:latin typeface="Calibri" panose="020F0502020204030204" pitchFamily="34" charset="0"/>
              </a:rPr>
              <a:t>registration </a:t>
            </a:r>
            <a:r>
              <a:rPr lang="en-GB" sz="2000" dirty="0">
                <a:solidFill>
                  <a:schemeClr val="bg2">
                    <a:lumMod val="50000"/>
                  </a:schemeClr>
                </a:solidFill>
                <a:latin typeface="Calibri" panose="020F0502020204030204" pitchFamily="34" charset="0"/>
              </a:rPr>
              <a:t>on </a:t>
            </a:r>
            <a:r>
              <a:rPr lang="en-GB" sz="2000" dirty="0" err="1">
                <a:solidFill>
                  <a:schemeClr val="bg2">
                    <a:lumMod val="50000"/>
                  </a:schemeClr>
                </a:solidFill>
                <a:latin typeface="Calibri" panose="020F0502020204030204" pitchFamily="34" charset="0"/>
              </a:rPr>
              <a:t>InTend</a:t>
            </a:r>
            <a:endParaRPr lang="en-GB" sz="2000" dirty="0" smtClean="0">
              <a:solidFill>
                <a:schemeClr val="bg2">
                  <a:lumMod val="50000"/>
                </a:schemeClr>
              </a:solidFill>
              <a:latin typeface="Calibri" panose="020F0502020204030204" pitchFamily="34" charset="0"/>
            </a:endParaRPr>
          </a:p>
          <a:p>
            <a:pPr>
              <a:buClr>
                <a:schemeClr val="bg1">
                  <a:lumMod val="50000"/>
                </a:schemeClr>
              </a:buClr>
            </a:pPr>
            <a:r>
              <a:rPr lang="en-GB" sz="2000" dirty="0" smtClean="0">
                <a:solidFill>
                  <a:schemeClr val="bg2">
                    <a:lumMod val="50000"/>
                  </a:schemeClr>
                </a:solidFill>
                <a:latin typeface="Calibri" panose="020F0502020204030204" pitchFamily="34" charset="0"/>
              </a:rPr>
              <a:t>Finding Opportunities</a:t>
            </a: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solidFill>
                  <a:srgbClr val="FFFFFF"/>
                </a:solidFill>
              </a:rPr>
              <a:pPr>
                <a:defRPr/>
              </a:pPr>
              <a:t>2</a:t>
            </a:fld>
            <a:endParaRPr lang="en-US" sz="1400" b="0">
              <a:solidFill>
                <a:srgbClr val="000000"/>
              </a:solidFill>
              <a:latin typeface="Times" charset="0"/>
            </a:endParaRPr>
          </a:p>
        </p:txBody>
      </p:sp>
    </p:spTree>
    <p:extLst>
      <p:ext uri="{BB962C8B-B14F-4D97-AF65-F5344CB8AC3E}">
        <p14:creationId xmlns:p14="http://schemas.microsoft.com/office/powerpoint/2010/main" val="2806215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83568" y="2204864"/>
            <a:ext cx="7560840" cy="3024336"/>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827584" y="654968"/>
            <a:ext cx="8064896" cy="685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3200" dirty="0">
                <a:latin typeface="Calibri" panose="020F0502020204030204" pitchFamily="34" charset="0"/>
              </a:rPr>
              <a:t>Introduction</a:t>
            </a:r>
          </a:p>
        </p:txBody>
      </p:sp>
      <p:sp>
        <p:nvSpPr>
          <p:cNvPr id="3" name="Content Placeholder 2"/>
          <p:cNvSpPr>
            <a:spLocks noGrp="1"/>
          </p:cNvSpPr>
          <p:nvPr>
            <p:ph idx="1"/>
          </p:nvPr>
        </p:nvSpPr>
        <p:spPr>
          <a:xfrm>
            <a:off x="755576" y="1412776"/>
            <a:ext cx="7344816" cy="3816424"/>
          </a:xfrm>
        </p:spPr>
        <p:txBody>
          <a:bodyPr/>
          <a:lstStyle/>
          <a:p>
            <a:pPr marL="0" indent="0" algn="just">
              <a:buClr>
                <a:schemeClr val="tx1"/>
              </a:buClr>
              <a:buNone/>
            </a:pPr>
            <a:r>
              <a:rPr lang="en-GB" sz="1800" dirty="0" smtClean="0">
                <a:solidFill>
                  <a:schemeClr val="bg2">
                    <a:lumMod val="50000"/>
                  </a:schemeClr>
                </a:solidFill>
                <a:latin typeface="Calibri" panose="020F0502020204030204" pitchFamily="34" charset="0"/>
              </a:rPr>
              <a:t>This </a:t>
            </a:r>
            <a:r>
              <a:rPr lang="en-GB" sz="1800" dirty="0">
                <a:solidFill>
                  <a:schemeClr val="bg2">
                    <a:lumMod val="50000"/>
                  </a:schemeClr>
                </a:solidFill>
                <a:latin typeface="Calibri" panose="020F0502020204030204" pitchFamily="34" charset="0"/>
              </a:rPr>
              <a:t>guide is </a:t>
            </a:r>
            <a:r>
              <a:rPr lang="en-GB" sz="1800" dirty="0" smtClean="0">
                <a:solidFill>
                  <a:schemeClr val="bg2">
                    <a:lumMod val="50000"/>
                  </a:schemeClr>
                </a:solidFill>
                <a:latin typeface="Calibri" panose="020F0502020204030204" pitchFamily="34" charset="0"/>
              </a:rPr>
              <a:t>to help suppliers submit a bid for work with Worcestershire County Council and know where to get further help and support</a:t>
            </a:r>
          </a:p>
          <a:p>
            <a:pPr marL="0" indent="0" algn="just">
              <a:buClr>
                <a:schemeClr val="tx1"/>
              </a:buClr>
              <a:buNone/>
            </a:pPr>
            <a:endParaRPr lang="en-GB" sz="1800" dirty="0">
              <a:solidFill>
                <a:schemeClr val="bg2">
                  <a:lumMod val="50000"/>
                </a:schemeClr>
              </a:solidFill>
              <a:latin typeface="Calibri" panose="020F0502020204030204" pitchFamily="34" charset="0"/>
            </a:endParaRPr>
          </a:p>
          <a:p>
            <a:pPr marL="0" indent="0" algn="just">
              <a:buClr>
                <a:schemeClr val="tx1"/>
              </a:buClr>
              <a:buNone/>
            </a:pPr>
            <a:r>
              <a:rPr lang="en-GB" sz="1600" dirty="0" smtClean="0">
                <a:solidFill>
                  <a:schemeClr val="bg2">
                    <a:lumMod val="50000"/>
                  </a:schemeClr>
                </a:solidFill>
                <a:latin typeface="Calibri" panose="020F0502020204030204" pitchFamily="34" charset="0"/>
              </a:rPr>
              <a:t>By the term supplier we </a:t>
            </a:r>
            <a:r>
              <a:rPr lang="en-GB" sz="1600" dirty="0">
                <a:solidFill>
                  <a:schemeClr val="bg2">
                    <a:lumMod val="50000"/>
                  </a:schemeClr>
                </a:solidFill>
                <a:latin typeface="Calibri" panose="020F0502020204030204" pitchFamily="34" charset="0"/>
              </a:rPr>
              <a:t>mean organisations, companies or individuals that can either provide goods, services or works to or on behalf of the </a:t>
            </a:r>
            <a:r>
              <a:rPr lang="en-GB" sz="1600" dirty="0" smtClean="0">
                <a:solidFill>
                  <a:schemeClr val="bg2">
                    <a:lumMod val="50000"/>
                  </a:schemeClr>
                </a:solidFill>
                <a:latin typeface="Calibri" panose="020F0502020204030204" pitchFamily="34" charset="0"/>
              </a:rPr>
              <a:t>Council</a:t>
            </a:r>
          </a:p>
          <a:p>
            <a:pPr marL="0" indent="0" algn="just">
              <a:buClr>
                <a:schemeClr val="tx1"/>
              </a:buClr>
              <a:buNone/>
            </a:pPr>
            <a:endParaRPr lang="en-GB" sz="1600" dirty="0">
              <a:solidFill>
                <a:schemeClr val="bg2">
                  <a:lumMod val="50000"/>
                </a:schemeClr>
              </a:solidFill>
              <a:latin typeface="Calibri" panose="020F0502020204030204" pitchFamily="34" charset="0"/>
            </a:endParaRPr>
          </a:p>
          <a:p>
            <a:pPr marL="0" indent="0" algn="just">
              <a:buClr>
                <a:schemeClr val="tx1"/>
              </a:buClr>
              <a:buNone/>
            </a:pPr>
            <a:r>
              <a:rPr lang="en-GB" sz="1600" dirty="0" smtClean="0">
                <a:solidFill>
                  <a:schemeClr val="bg2">
                    <a:lumMod val="50000"/>
                  </a:schemeClr>
                </a:solidFill>
                <a:latin typeface="Calibri" panose="020F0502020204030204" pitchFamily="34" charset="0"/>
              </a:rPr>
              <a:t>A supplier could be an SME, a large multi-national organisation, VCS or professional individuals </a:t>
            </a:r>
          </a:p>
          <a:p>
            <a:pPr marL="57150" indent="0" algn="just">
              <a:buClr>
                <a:schemeClr val="tx1"/>
              </a:buClr>
              <a:buNone/>
            </a:pPr>
            <a:endParaRPr lang="en-GB" sz="1600" dirty="0" smtClean="0">
              <a:solidFill>
                <a:schemeClr val="bg2">
                  <a:lumMod val="50000"/>
                </a:schemeClr>
              </a:solidFill>
              <a:latin typeface="Calibri" panose="020F0502020204030204" pitchFamily="34" charset="0"/>
            </a:endParaRPr>
          </a:p>
          <a:p>
            <a:pPr marL="0" indent="0" algn="just">
              <a:buClr>
                <a:schemeClr val="tx1"/>
              </a:buClr>
              <a:buNone/>
            </a:pPr>
            <a:r>
              <a:rPr lang="en-GB" sz="1600" dirty="0" smtClean="0">
                <a:solidFill>
                  <a:schemeClr val="bg2">
                    <a:lumMod val="50000"/>
                  </a:schemeClr>
                </a:solidFill>
                <a:latin typeface="Calibri" panose="020F0502020204030204" pitchFamily="34" charset="0"/>
              </a:rPr>
              <a:t>The range of services, works and goods that the Council buys will cater for all supplier types</a:t>
            </a:r>
          </a:p>
          <a:p>
            <a:pPr marL="342900" lvl="1" algn="just">
              <a:buFont typeface="Arial" panose="020B0604020202020204" pitchFamily="34" charset="0"/>
              <a:buChar char="•"/>
            </a:pPr>
            <a:r>
              <a:rPr lang="en-US" sz="1400" b="1" dirty="0">
                <a:solidFill>
                  <a:schemeClr val="bg2">
                    <a:lumMod val="50000"/>
                  </a:schemeClr>
                </a:solidFill>
                <a:latin typeface="Calibri" panose="020F0502020204030204" pitchFamily="34" charset="0"/>
              </a:rPr>
              <a:t>services </a:t>
            </a:r>
            <a:r>
              <a:rPr lang="en-US" sz="1400" dirty="0">
                <a:solidFill>
                  <a:schemeClr val="bg2">
                    <a:lumMod val="50000"/>
                  </a:schemeClr>
                </a:solidFill>
                <a:latin typeface="Calibri" panose="020F0502020204030204" pitchFamily="34" charset="0"/>
              </a:rPr>
              <a:t>including the provision of any services such as social care, advertising and insurance</a:t>
            </a:r>
          </a:p>
          <a:p>
            <a:pPr marL="342900" lvl="1" algn="just">
              <a:buFont typeface="Arial" panose="020B0604020202020204" pitchFamily="34" charset="0"/>
              <a:buChar char="•"/>
            </a:pPr>
            <a:r>
              <a:rPr lang="en-US" sz="1400" b="1" dirty="0">
                <a:solidFill>
                  <a:schemeClr val="bg2">
                    <a:lumMod val="50000"/>
                  </a:schemeClr>
                </a:solidFill>
                <a:latin typeface="Calibri" panose="020F0502020204030204" pitchFamily="34" charset="0"/>
              </a:rPr>
              <a:t>works</a:t>
            </a:r>
            <a:r>
              <a:rPr lang="en-US" sz="1400" dirty="0">
                <a:solidFill>
                  <a:schemeClr val="bg2">
                    <a:lumMod val="50000"/>
                  </a:schemeClr>
                </a:solidFill>
                <a:latin typeface="Calibri" panose="020F0502020204030204" pitchFamily="34" charset="0"/>
              </a:rPr>
              <a:t> including the carrying out of a building, maintenance and engineering works</a:t>
            </a:r>
          </a:p>
          <a:p>
            <a:pPr marL="342900" lvl="1" algn="just">
              <a:buFont typeface="Arial" panose="020B0604020202020204" pitchFamily="34" charset="0"/>
              <a:buChar char="•"/>
            </a:pPr>
            <a:r>
              <a:rPr lang="en-US" sz="1400" b="1" dirty="0">
                <a:solidFill>
                  <a:schemeClr val="bg2">
                    <a:lumMod val="50000"/>
                  </a:schemeClr>
                </a:solidFill>
                <a:latin typeface="Calibri" panose="020F0502020204030204" pitchFamily="34" charset="0"/>
              </a:rPr>
              <a:t>goods </a:t>
            </a:r>
            <a:r>
              <a:rPr lang="en-US" sz="1400" dirty="0">
                <a:solidFill>
                  <a:schemeClr val="bg2">
                    <a:lumMod val="50000"/>
                  </a:schemeClr>
                </a:solidFill>
                <a:latin typeface="Calibri" panose="020F0502020204030204" pitchFamily="34" charset="0"/>
              </a:rPr>
              <a:t>including the supply of any goods or materials such as catering, software and technology</a:t>
            </a:r>
          </a:p>
          <a:p>
            <a:pPr lvl="1" algn="just">
              <a:buClr>
                <a:schemeClr val="tx1"/>
              </a:buClr>
            </a:pPr>
            <a:endParaRPr lang="en-GB" sz="1400" dirty="0" smtClean="0">
              <a:solidFill>
                <a:schemeClr val="bg2">
                  <a:lumMod val="50000"/>
                </a:schemeClr>
              </a:solidFill>
              <a:latin typeface="Calibri" panose="020F0502020204030204" pitchFamily="34" charset="0"/>
            </a:endParaRPr>
          </a:p>
          <a:p>
            <a:pPr marL="0" indent="0" algn="just">
              <a:buClr>
                <a:schemeClr val="tx1"/>
              </a:buClr>
              <a:buNone/>
            </a:pPr>
            <a:endParaRPr lang="en-GB" sz="1800" dirty="0">
              <a:solidFill>
                <a:schemeClr val="bg2">
                  <a:lumMod val="50000"/>
                </a:schemeClr>
              </a:solidFill>
              <a:latin typeface="Calibri" panose="020F0502020204030204" pitchFamily="34" charset="0"/>
            </a:endParaRPr>
          </a:p>
          <a:p>
            <a:pPr marL="0" indent="0" algn="just">
              <a:buClr>
                <a:schemeClr val="tx1"/>
              </a:buClr>
              <a:buNone/>
            </a:pPr>
            <a:endParaRPr lang="en-US" sz="2200" dirty="0">
              <a:solidFill>
                <a:schemeClr val="bg2">
                  <a:lumMod val="50000"/>
                </a:schemeClr>
              </a:solidFill>
              <a:latin typeface="Calibri" panose="020F0502020204030204" pitchFamily="34" charset="0"/>
            </a:endParaRPr>
          </a:p>
          <a:p>
            <a:pPr marL="0" indent="0" algn="just">
              <a:buClr>
                <a:schemeClr val="tx1"/>
              </a:buClr>
              <a:buNone/>
            </a:pPr>
            <a:endParaRPr lang="en-US" sz="2200" dirty="0">
              <a:solidFill>
                <a:schemeClr val="bg2">
                  <a:lumMod val="5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solidFill>
                  <a:srgbClr val="FFFFFF"/>
                </a:solidFill>
              </a:rPr>
              <a:pPr>
                <a:defRPr/>
              </a:pPr>
              <a:t>3</a:t>
            </a:fld>
            <a:endParaRPr lang="en-US" sz="1400" b="0">
              <a:solidFill>
                <a:srgbClr val="000000"/>
              </a:solidFill>
              <a:latin typeface="Times" charset="0"/>
            </a:endParaRPr>
          </a:p>
        </p:txBody>
      </p:sp>
    </p:spTree>
    <p:extLst>
      <p:ext uri="{BB962C8B-B14F-4D97-AF65-F5344CB8AC3E}">
        <p14:creationId xmlns:p14="http://schemas.microsoft.com/office/powerpoint/2010/main" val="85831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960"/>
            <a:ext cx="8229600" cy="541784"/>
          </a:xfrm>
        </p:spPr>
        <p:txBody>
          <a:bodyPr/>
          <a:lstStyle/>
          <a:p>
            <a:r>
              <a:rPr lang="en-GB" sz="3200" dirty="0" smtClean="0">
                <a:latin typeface="Calibri" panose="020F0502020204030204" pitchFamily="34" charset="0"/>
              </a:rPr>
              <a:t>Our Council Priorities and Social Value</a:t>
            </a:r>
            <a:endParaRPr lang="en-GB" sz="3200" dirty="0">
              <a:latin typeface="Calibri" panose="020F0502020204030204" pitchFamily="34" charset="0"/>
            </a:endParaRPr>
          </a:p>
        </p:txBody>
      </p:sp>
      <p:sp>
        <p:nvSpPr>
          <p:cNvPr id="3" name="Content Placeholder 2"/>
          <p:cNvSpPr>
            <a:spLocks noGrp="1"/>
          </p:cNvSpPr>
          <p:nvPr>
            <p:ph idx="1"/>
          </p:nvPr>
        </p:nvSpPr>
        <p:spPr>
          <a:xfrm>
            <a:off x="395536" y="1268760"/>
            <a:ext cx="8229600" cy="4392488"/>
          </a:xfrm>
          <a:ln>
            <a:noFill/>
          </a:ln>
        </p:spPr>
        <p:txBody>
          <a:bodyPr/>
          <a:lstStyle/>
          <a:p>
            <a:pPr marL="0" indent="0" algn="just">
              <a:buClr>
                <a:schemeClr val="tx1"/>
              </a:buClr>
              <a:buNone/>
            </a:pPr>
            <a:endParaRPr lang="en-GB" sz="1800" dirty="0" smtClean="0">
              <a:solidFill>
                <a:schemeClr val="bg2">
                  <a:lumMod val="50000"/>
                </a:schemeClr>
              </a:solidFill>
              <a:latin typeface="Calibri" panose="020F0502020204030204" pitchFamily="34" charset="0"/>
            </a:endParaRPr>
          </a:p>
          <a:p>
            <a:pPr lvl="1">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Open </a:t>
            </a:r>
            <a:r>
              <a:rPr lang="en-GB" sz="1400" dirty="0">
                <a:solidFill>
                  <a:schemeClr val="bg2">
                    <a:lumMod val="50000"/>
                  </a:schemeClr>
                </a:solidFill>
                <a:latin typeface="Calibri" panose="020F0502020204030204" pitchFamily="34" charset="0"/>
              </a:rPr>
              <a:t>for </a:t>
            </a:r>
            <a:r>
              <a:rPr lang="en-GB" sz="1400" dirty="0" smtClean="0">
                <a:solidFill>
                  <a:schemeClr val="bg2">
                    <a:lumMod val="50000"/>
                  </a:schemeClr>
                </a:solidFill>
                <a:latin typeface="Calibri" panose="020F0502020204030204" pitchFamily="34" charset="0"/>
              </a:rPr>
              <a:t>Business</a:t>
            </a:r>
          </a:p>
          <a:p>
            <a:pPr lvl="2">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Grow the local economy; Improve transport and digital networks; Increase jobs</a:t>
            </a:r>
            <a:endParaRPr lang="en-GB" sz="1400" dirty="0">
              <a:solidFill>
                <a:schemeClr val="bg2">
                  <a:lumMod val="50000"/>
                </a:schemeClr>
              </a:solidFill>
              <a:latin typeface="Calibri" panose="020F0502020204030204" pitchFamily="34" charset="0"/>
            </a:endParaRPr>
          </a:p>
          <a:p>
            <a:pPr lvl="1">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Children and Families </a:t>
            </a:r>
          </a:p>
          <a:p>
            <a:pPr lvl="2">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Improve outcomes for the vulnerable and disadvantaged; Ensure a positive care experience; Keep safe and stable</a:t>
            </a:r>
          </a:p>
          <a:p>
            <a:pPr lvl="1">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The Environment </a:t>
            </a:r>
          </a:p>
          <a:p>
            <a:pPr lvl="2">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Reduce, re-use, recycle; Flood protection; Improving roads and paths; Less waste to landfill</a:t>
            </a:r>
          </a:p>
          <a:p>
            <a:pPr lvl="1">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Health and Well-Being </a:t>
            </a:r>
          </a:p>
          <a:p>
            <a:pPr lvl="2">
              <a:lnSpc>
                <a:spcPct val="100000"/>
              </a:lnSpc>
              <a:buClr>
                <a:schemeClr val="bg1">
                  <a:lumMod val="50000"/>
                </a:schemeClr>
              </a:buClr>
              <a:buSzPct val="103000"/>
            </a:pPr>
            <a:r>
              <a:rPr lang="en-GB" sz="1400" dirty="0" smtClean="0">
                <a:solidFill>
                  <a:schemeClr val="bg2">
                    <a:lumMod val="50000"/>
                  </a:schemeClr>
                </a:solidFill>
                <a:latin typeface="Calibri" panose="020F0502020204030204" pitchFamily="34" charset="0"/>
              </a:rPr>
              <a:t>Our residents to live independently and safely with support from family, friends and community</a:t>
            </a:r>
          </a:p>
          <a:p>
            <a:pPr marL="914400" lvl="2" indent="0">
              <a:lnSpc>
                <a:spcPct val="100000"/>
              </a:lnSpc>
              <a:buClr>
                <a:schemeClr val="tx1"/>
              </a:buClr>
              <a:buNone/>
            </a:pPr>
            <a:endParaRPr lang="en-GB" sz="1400" dirty="0">
              <a:solidFill>
                <a:schemeClr val="bg2">
                  <a:lumMod val="50000"/>
                </a:schemeClr>
              </a:solidFill>
              <a:latin typeface="Calibri" panose="020F0502020204030204" pitchFamily="34" charset="0"/>
            </a:endParaRPr>
          </a:p>
          <a:p>
            <a:pPr marL="114300" indent="0" algn="ctr">
              <a:lnSpc>
                <a:spcPct val="100000"/>
              </a:lnSpc>
              <a:buClr>
                <a:schemeClr val="tx1"/>
              </a:buClr>
              <a:buNone/>
            </a:pPr>
            <a:r>
              <a:rPr lang="en-GB" sz="1400" dirty="0">
                <a:solidFill>
                  <a:schemeClr val="bg2">
                    <a:lumMod val="50000"/>
                  </a:schemeClr>
                </a:solidFill>
                <a:latin typeface="Calibri" panose="020F0502020204030204" pitchFamily="34" charset="0"/>
                <a:hlinkClick r:id="rId3"/>
              </a:rPr>
              <a:t>http://www.worcestershire.gov.uk/info/20088/about_your_council/109/our_plan_for_worcestershire</a:t>
            </a:r>
            <a:endParaRPr lang="en-GB" sz="1400" dirty="0">
              <a:solidFill>
                <a:schemeClr val="bg2">
                  <a:lumMod val="50000"/>
                </a:schemeClr>
              </a:solidFill>
              <a:latin typeface="Calibri" panose="020F0502020204030204" pitchFamily="34" charset="0"/>
            </a:endParaRPr>
          </a:p>
          <a:p>
            <a:pPr lvl="2">
              <a:lnSpc>
                <a:spcPct val="100000"/>
              </a:lnSpc>
              <a:buClr>
                <a:schemeClr val="tx1"/>
              </a:buClr>
              <a:buFont typeface="Wingdings" panose="05000000000000000000" pitchFamily="2" charset="2"/>
              <a:buChar char="ü"/>
            </a:pPr>
            <a:endParaRPr lang="en-US" sz="1400" dirty="0" smtClean="0">
              <a:solidFill>
                <a:schemeClr val="bg2">
                  <a:lumMod val="50000"/>
                </a:schemeClr>
              </a:solidFill>
              <a:latin typeface="Calibri" panose="020F0502020204030204" pitchFamily="34" charset="0"/>
            </a:endParaRPr>
          </a:p>
          <a:p>
            <a:pPr algn="just">
              <a:buClr>
                <a:schemeClr val="bg1">
                  <a:lumMod val="50000"/>
                </a:schemeClr>
              </a:buClr>
            </a:pPr>
            <a:r>
              <a:rPr lang="en-US" sz="1400" dirty="0" smtClean="0">
                <a:solidFill>
                  <a:schemeClr val="bg2">
                    <a:lumMod val="50000"/>
                  </a:schemeClr>
                </a:solidFill>
                <a:latin typeface="Calibri" panose="020F0502020204030204" pitchFamily="34" charset="0"/>
              </a:rPr>
              <a:t>In addition the Public </a:t>
            </a:r>
            <a:r>
              <a:rPr lang="en-US" sz="1400" dirty="0">
                <a:solidFill>
                  <a:schemeClr val="bg2">
                    <a:lumMod val="50000"/>
                  </a:schemeClr>
                </a:solidFill>
                <a:latin typeface="Calibri" panose="020F0502020204030204" pitchFamily="34" charset="0"/>
              </a:rPr>
              <a:t>Services (</a:t>
            </a:r>
            <a:r>
              <a:rPr lang="en-US" sz="1400" b="1" dirty="0">
                <a:solidFill>
                  <a:schemeClr val="bg2">
                    <a:lumMod val="50000"/>
                  </a:schemeClr>
                </a:solidFill>
                <a:latin typeface="Calibri" panose="020F0502020204030204" pitchFamily="34" charset="0"/>
              </a:rPr>
              <a:t>Social Value</a:t>
            </a:r>
            <a:r>
              <a:rPr lang="en-US" sz="1400" dirty="0">
                <a:solidFill>
                  <a:schemeClr val="bg2">
                    <a:lumMod val="50000"/>
                  </a:schemeClr>
                </a:solidFill>
                <a:latin typeface="Calibri" panose="020F0502020204030204" pitchFamily="34" charset="0"/>
              </a:rPr>
              <a:t>) Act 2012 requires us to consider how the services we commission and procure might improve the economic, social and environmental well-being of the local area. </a:t>
            </a:r>
            <a:r>
              <a:rPr lang="en-US" sz="1400" dirty="0" smtClean="0">
                <a:solidFill>
                  <a:schemeClr val="bg2">
                    <a:lumMod val="50000"/>
                  </a:schemeClr>
                </a:solidFill>
                <a:latin typeface="Calibri" panose="020F0502020204030204" pitchFamily="34" charset="0"/>
              </a:rPr>
              <a:t>Refer </a:t>
            </a:r>
            <a:r>
              <a:rPr lang="en-US" sz="1400" dirty="0">
                <a:solidFill>
                  <a:schemeClr val="bg2">
                    <a:lumMod val="50000"/>
                  </a:schemeClr>
                </a:solidFill>
                <a:latin typeface="Calibri" panose="020F0502020204030204" pitchFamily="34" charset="0"/>
              </a:rPr>
              <a:t>to </a:t>
            </a:r>
            <a:r>
              <a:rPr lang="en-US" sz="1400" b="1" dirty="0" smtClean="0">
                <a:solidFill>
                  <a:schemeClr val="bg2">
                    <a:lumMod val="50000"/>
                  </a:schemeClr>
                </a:solidFill>
                <a:latin typeface="Calibri" panose="020F0502020204030204" pitchFamily="34" charset="0"/>
                <a:hlinkClick r:id="rId4"/>
              </a:rPr>
              <a:t>Social </a:t>
            </a:r>
            <a:r>
              <a:rPr lang="en-US" sz="1400" b="1" dirty="0">
                <a:solidFill>
                  <a:schemeClr val="bg2">
                    <a:lumMod val="50000"/>
                  </a:schemeClr>
                </a:solidFill>
                <a:latin typeface="Calibri" panose="020F0502020204030204" pitchFamily="34" charset="0"/>
                <a:hlinkClick r:id="rId4"/>
              </a:rPr>
              <a:t>Value Guidance for </a:t>
            </a:r>
            <a:r>
              <a:rPr lang="en-US" sz="1400" b="1" dirty="0" smtClean="0">
                <a:solidFill>
                  <a:schemeClr val="bg2">
                    <a:lumMod val="50000"/>
                  </a:schemeClr>
                </a:solidFill>
                <a:latin typeface="Calibri" panose="020F0502020204030204" pitchFamily="34" charset="0"/>
                <a:hlinkClick r:id="rId4"/>
              </a:rPr>
              <a:t>Suppliers</a:t>
            </a:r>
            <a:endParaRPr lang="en-GB" sz="1400" b="1" dirty="0">
              <a:solidFill>
                <a:schemeClr val="bg2">
                  <a:lumMod val="50000"/>
                </a:schemeClr>
              </a:solidFill>
              <a:latin typeface="Calibri" panose="020F0502020204030204" pitchFamily="34" charset="0"/>
            </a:endParaRPr>
          </a:p>
          <a:p>
            <a:pPr marL="0" indent="0">
              <a:lnSpc>
                <a:spcPct val="100000"/>
              </a:lnSpc>
              <a:buClr>
                <a:schemeClr val="tx1"/>
              </a:buClr>
              <a:buNone/>
            </a:pPr>
            <a:endParaRPr lang="en-GB" sz="1800" dirty="0">
              <a:solidFill>
                <a:schemeClr val="bg2">
                  <a:lumMod val="5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ED2688D-57F9-014B-A5EC-73A92ABCB0E5}" type="slidenum">
              <a:rPr lang="en-US" smtClean="0">
                <a:solidFill>
                  <a:srgbClr val="FFFFFF"/>
                </a:solidFill>
              </a:rPr>
              <a:pPr>
                <a:defRPr/>
              </a:pPr>
              <a:t>4</a:t>
            </a:fld>
            <a:endParaRPr lang="en-US" sz="1400" b="0">
              <a:solidFill>
                <a:srgbClr val="000000"/>
              </a:solidFill>
              <a:latin typeface="Times" charset="0"/>
            </a:endParaRPr>
          </a:p>
        </p:txBody>
      </p:sp>
    </p:spTree>
    <p:extLst>
      <p:ext uri="{BB962C8B-B14F-4D97-AF65-F5344CB8AC3E}">
        <p14:creationId xmlns:p14="http://schemas.microsoft.com/office/powerpoint/2010/main" val="72453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24" y="689999"/>
            <a:ext cx="8229600" cy="685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3200" dirty="0">
                <a:latin typeface="Calibri" panose="020F0502020204030204" pitchFamily="34" charset="0"/>
              </a:rPr>
              <a:t>How we buy</a:t>
            </a:r>
          </a:p>
        </p:txBody>
      </p:sp>
      <p:sp>
        <p:nvSpPr>
          <p:cNvPr id="3" name="Slide Number Placeholder 2"/>
          <p:cNvSpPr>
            <a:spLocks noGrp="1"/>
          </p:cNvSpPr>
          <p:nvPr>
            <p:ph type="sldNum" sz="quarter" idx="10"/>
          </p:nvPr>
        </p:nvSpPr>
        <p:spPr/>
        <p:txBody>
          <a:bodyPr/>
          <a:lstStyle/>
          <a:p>
            <a:pPr>
              <a:defRPr/>
            </a:pPr>
            <a:fld id="{F46ACD5C-53BA-D540-846F-28DDCA2F7BBA}" type="slidenum">
              <a:rPr lang="en-US" smtClean="0">
                <a:solidFill>
                  <a:srgbClr val="FFFFFF"/>
                </a:solidFill>
              </a:rPr>
              <a:pPr>
                <a:defRPr/>
              </a:pPr>
              <a:t>5</a:t>
            </a:fld>
            <a:endParaRPr lang="en-US" sz="1400" b="0">
              <a:solidFill>
                <a:srgbClr val="000000"/>
              </a:solidFill>
              <a:latin typeface="Times" charset="0"/>
            </a:endParaRPr>
          </a:p>
        </p:txBody>
      </p:sp>
      <p:sp>
        <p:nvSpPr>
          <p:cNvPr id="7" name="Rounded Rectangle 6"/>
          <p:cNvSpPr/>
          <p:nvPr/>
        </p:nvSpPr>
        <p:spPr>
          <a:xfrm>
            <a:off x="2925940" y="1853624"/>
            <a:ext cx="1547985" cy="187220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bg2">
                    <a:lumMod val="50000"/>
                  </a:schemeClr>
                </a:solidFill>
                <a:ea typeface="Segoe UI" panose="020B0502040204020203" pitchFamily="34" charset="0"/>
                <a:cs typeface="Segoe UI" panose="020B0502040204020203" pitchFamily="34" charset="0"/>
              </a:rPr>
              <a:t>DESIGN THE SERVICE TO MEET THE NEED</a:t>
            </a:r>
          </a:p>
          <a:p>
            <a:endParaRPr lang="en-GB" sz="1000" b="1" dirty="0" smtClean="0">
              <a:solidFill>
                <a:schemeClr val="bg2">
                  <a:lumMod val="50000"/>
                </a:schemeClr>
              </a:solidFill>
              <a:ea typeface="Segoe UI" panose="020B0502040204020203" pitchFamily="34" charset="0"/>
              <a:cs typeface="Segoe UI" panose="020B0502040204020203" pitchFamily="34" charset="0"/>
            </a:endParaRPr>
          </a:p>
          <a:p>
            <a:pPr algn="ctr"/>
            <a:r>
              <a:rPr lang="en-US" sz="1000" dirty="0">
                <a:solidFill>
                  <a:schemeClr val="bg2">
                    <a:lumMod val="50000"/>
                  </a:schemeClr>
                </a:solidFill>
                <a:ea typeface="Segoe UI" panose="020B0502040204020203" pitchFamily="34" charset="0"/>
                <a:cs typeface="Segoe UI" panose="020B0502040204020203" pitchFamily="34" charset="0"/>
              </a:rPr>
              <a:t>S</a:t>
            </a:r>
            <a:r>
              <a:rPr lang="en-US" sz="1000" dirty="0" smtClean="0">
                <a:solidFill>
                  <a:schemeClr val="bg2">
                    <a:lumMod val="50000"/>
                  </a:schemeClr>
                </a:solidFill>
                <a:ea typeface="Segoe UI" panose="020B0502040204020203" pitchFamily="34" charset="0"/>
                <a:cs typeface="Segoe UI" panose="020B0502040204020203" pitchFamily="34" charset="0"/>
              </a:rPr>
              <a:t>et </a:t>
            </a:r>
            <a:r>
              <a:rPr lang="en-US" sz="1000" dirty="0">
                <a:solidFill>
                  <a:schemeClr val="bg2">
                    <a:lumMod val="50000"/>
                  </a:schemeClr>
                </a:solidFill>
                <a:ea typeface="Segoe UI" panose="020B0502040204020203" pitchFamily="34" charset="0"/>
                <a:cs typeface="Segoe UI" panose="020B0502040204020203" pitchFamily="34" charset="0"/>
              </a:rPr>
              <a:t>out what we want from the service/product and how it will be </a:t>
            </a:r>
            <a:r>
              <a:rPr lang="en-US" sz="1000" dirty="0" smtClean="0">
                <a:solidFill>
                  <a:schemeClr val="bg2">
                    <a:lumMod val="50000"/>
                  </a:schemeClr>
                </a:solidFill>
                <a:ea typeface="Segoe UI" panose="020B0502040204020203" pitchFamily="34" charset="0"/>
                <a:cs typeface="Segoe UI" panose="020B0502040204020203" pitchFamily="34" charset="0"/>
              </a:rPr>
              <a:t>delivered </a:t>
            </a:r>
            <a:endParaRPr lang="en-US" sz="1000" dirty="0">
              <a:solidFill>
                <a:schemeClr val="bg2">
                  <a:lumMod val="50000"/>
                </a:schemeClr>
              </a:solidFill>
              <a:ea typeface="Segoe UI" panose="020B0502040204020203" pitchFamily="34" charset="0"/>
              <a:cs typeface="Segoe UI" panose="020B0502040204020203" pitchFamily="34" charset="0"/>
            </a:endParaRPr>
          </a:p>
        </p:txBody>
      </p:sp>
      <p:sp>
        <p:nvSpPr>
          <p:cNvPr id="8" name="Rounded Rectangle 7"/>
          <p:cNvSpPr/>
          <p:nvPr/>
        </p:nvSpPr>
        <p:spPr>
          <a:xfrm>
            <a:off x="4657024" y="1857712"/>
            <a:ext cx="1547985" cy="1864033"/>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bg2">
                    <a:lumMod val="50000"/>
                  </a:schemeClr>
                </a:solidFill>
                <a:ea typeface="Segoe UI" panose="020B0502040204020203" pitchFamily="34" charset="0"/>
                <a:cs typeface="Segoe UI" panose="020B0502040204020203" pitchFamily="34" charset="0"/>
              </a:rPr>
              <a:t>SOURCE THE PROVIDER TO DELIVER THE SERVICE</a:t>
            </a:r>
          </a:p>
          <a:p>
            <a:endParaRPr lang="en-GB" sz="1000" b="1" dirty="0">
              <a:solidFill>
                <a:schemeClr val="bg2">
                  <a:lumMod val="50000"/>
                </a:schemeClr>
              </a:solidFill>
              <a:ea typeface="Segoe UI" panose="020B0502040204020203" pitchFamily="34" charset="0"/>
              <a:cs typeface="Segoe UI" panose="020B0502040204020203" pitchFamily="34" charset="0"/>
            </a:endParaRPr>
          </a:p>
          <a:p>
            <a:pPr algn="ctr"/>
            <a:r>
              <a:rPr lang="en-US" sz="1000" dirty="0" smtClean="0">
                <a:solidFill>
                  <a:schemeClr val="bg2">
                    <a:lumMod val="50000"/>
                  </a:schemeClr>
                </a:solidFill>
                <a:ea typeface="Segoe UI" panose="020B0502040204020203" pitchFamily="34" charset="0"/>
                <a:cs typeface="Segoe UI" panose="020B0502040204020203" pitchFamily="34" charset="0"/>
              </a:rPr>
              <a:t>Procure the </a:t>
            </a:r>
            <a:r>
              <a:rPr lang="en-US" sz="1000" dirty="0">
                <a:solidFill>
                  <a:schemeClr val="bg2">
                    <a:lumMod val="50000"/>
                  </a:schemeClr>
                </a:solidFill>
                <a:ea typeface="Segoe UI" panose="020B0502040204020203" pitchFamily="34" charset="0"/>
                <a:cs typeface="Segoe UI" panose="020B0502040204020203" pitchFamily="34" charset="0"/>
              </a:rPr>
              <a:t>product or service that best meets the </a:t>
            </a:r>
            <a:r>
              <a:rPr lang="en-US" sz="1000" dirty="0" smtClean="0">
                <a:solidFill>
                  <a:schemeClr val="bg2">
                    <a:lumMod val="50000"/>
                  </a:schemeClr>
                </a:solidFill>
                <a:ea typeface="Segoe UI" panose="020B0502040204020203" pitchFamily="34" charset="0"/>
                <a:cs typeface="Segoe UI" panose="020B0502040204020203" pitchFamily="34" charset="0"/>
              </a:rPr>
              <a:t>design</a:t>
            </a:r>
          </a:p>
          <a:p>
            <a:pPr algn="ctr"/>
            <a:endParaRPr lang="en-GB" sz="1000" dirty="0">
              <a:solidFill>
                <a:schemeClr val="bg2">
                  <a:lumMod val="50000"/>
                </a:schemeClr>
              </a:solidFill>
              <a:ea typeface="Segoe UI" panose="020B0502040204020203" pitchFamily="34" charset="0"/>
              <a:cs typeface="Segoe UI" panose="020B0502040204020203" pitchFamily="34" charset="0"/>
            </a:endParaRPr>
          </a:p>
        </p:txBody>
      </p:sp>
      <p:sp>
        <p:nvSpPr>
          <p:cNvPr id="9" name="Rounded Rectangle 8"/>
          <p:cNvSpPr/>
          <p:nvPr/>
        </p:nvSpPr>
        <p:spPr>
          <a:xfrm>
            <a:off x="1194856" y="1853624"/>
            <a:ext cx="1547985" cy="187220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smtClean="0">
              <a:solidFill>
                <a:schemeClr val="bg2">
                  <a:lumMod val="50000"/>
                </a:schemeClr>
              </a:solidFill>
              <a:ea typeface="Segoe UI" panose="020B0502040204020203" pitchFamily="34" charset="0"/>
              <a:cs typeface="Segoe UI" panose="020B0502040204020203" pitchFamily="34" charset="0"/>
            </a:endParaRPr>
          </a:p>
          <a:p>
            <a:pPr algn="ctr"/>
            <a:r>
              <a:rPr lang="en-GB" sz="1000" b="1" dirty="0" smtClean="0">
                <a:solidFill>
                  <a:schemeClr val="bg2">
                    <a:lumMod val="50000"/>
                  </a:schemeClr>
                </a:solidFill>
                <a:ea typeface="Segoe UI" panose="020B0502040204020203" pitchFamily="34" charset="0"/>
                <a:cs typeface="Segoe UI" panose="020B0502040204020203" pitchFamily="34" charset="0"/>
              </a:rPr>
              <a:t>EVALUATE THE NEED</a:t>
            </a:r>
          </a:p>
          <a:p>
            <a:pPr algn="ctr"/>
            <a:endParaRPr lang="en-GB" sz="1000" b="1" dirty="0" smtClean="0">
              <a:solidFill>
                <a:schemeClr val="bg2">
                  <a:lumMod val="50000"/>
                </a:schemeClr>
              </a:solidFill>
              <a:ea typeface="Segoe UI" panose="020B0502040204020203" pitchFamily="34" charset="0"/>
              <a:cs typeface="Segoe UI" panose="020B0502040204020203" pitchFamily="34" charset="0"/>
            </a:endParaRPr>
          </a:p>
          <a:p>
            <a:pPr algn="ctr"/>
            <a:r>
              <a:rPr lang="en-US" sz="1000" dirty="0" smtClean="0">
                <a:solidFill>
                  <a:schemeClr val="bg2">
                    <a:lumMod val="50000"/>
                  </a:schemeClr>
                </a:solidFill>
                <a:ea typeface="Segoe UI" panose="020B0502040204020203" pitchFamily="34" charset="0"/>
                <a:cs typeface="Segoe UI" panose="020B0502040204020203" pitchFamily="34" charset="0"/>
              </a:rPr>
              <a:t>Assess </a:t>
            </a:r>
            <a:r>
              <a:rPr lang="en-US" sz="1000" dirty="0">
                <a:solidFill>
                  <a:schemeClr val="bg2">
                    <a:lumMod val="50000"/>
                  </a:schemeClr>
                </a:solidFill>
                <a:ea typeface="Segoe UI" panose="020B0502040204020203" pitchFamily="34" charset="0"/>
                <a:cs typeface="Segoe UI" panose="020B0502040204020203" pitchFamily="34" charset="0"/>
              </a:rPr>
              <a:t>the </a:t>
            </a:r>
            <a:r>
              <a:rPr lang="en-US" sz="1000" dirty="0" smtClean="0">
                <a:solidFill>
                  <a:schemeClr val="bg2">
                    <a:lumMod val="50000"/>
                  </a:schemeClr>
                </a:solidFill>
                <a:ea typeface="Segoe UI" panose="020B0502040204020203" pitchFamily="34" charset="0"/>
                <a:cs typeface="Segoe UI" panose="020B0502040204020203" pitchFamily="34" charset="0"/>
              </a:rPr>
              <a:t>needs </a:t>
            </a:r>
            <a:r>
              <a:rPr lang="en-US" sz="1000" dirty="0">
                <a:solidFill>
                  <a:schemeClr val="bg2">
                    <a:lumMod val="50000"/>
                  </a:schemeClr>
                </a:solidFill>
                <a:ea typeface="Segoe UI" panose="020B0502040204020203" pitchFamily="34" charset="0"/>
                <a:cs typeface="Segoe UI" panose="020B0502040204020203" pitchFamily="34" charset="0"/>
              </a:rPr>
              <a:t>for the service/product  whilst talking with the </a:t>
            </a:r>
            <a:r>
              <a:rPr lang="en-US" sz="1000" dirty="0" smtClean="0">
                <a:solidFill>
                  <a:schemeClr val="bg2">
                    <a:lumMod val="50000"/>
                  </a:schemeClr>
                </a:solidFill>
                <a:ea typeface="Segoe UI" panose="020B0502040204020203" pitchFamily="34" charset="0"/>
                <a:cs typeface="Segoe UI" panose="020B0502040204020203" pitchFamily="34" charset="0"/>
              </a:rPr>
              <a:t>suppliers and users </a:t>
            </a:r>
            <a:r>
              <a:rPr lang="en-US" sz="1000" dirty="0">
                <a:solidFill>
                  <a:schemeClr val="bg2">
                    <a:lumMod val="50000"/>
                  </a:schemeClr>
                </a:solidFill>
                <a:ea typeface="Segoe UI" panose="020B0502040204020203" pitchFamily="34" charset="0"/>
                <a:cs typeface="Segoe UI" panose="020B0502040204020203" pitchFamily="34" charset="0"/>
              </a:rPr>
              <a:t>about expected outcomes</a:t>
            </a:r>
            <a:endParaRPr lang="en-GB" sz="1000" dirty="0">
              <a:solidFill>
                <a:schemeClr val="bg2">
                  <a:lumMod val="50000"/>
                </a:schemeClr>
              </a:solidFill>
              <a:ea typeface="Segoe UI" panose="020B0502040204020203" pitchFamily="34" charset="0"/>
              <a:cs typeface="Segoe UI" panose="020B0502040204020203" pitchFamily="34" charset="0"/>
            </a:endParaRPr>
          </a:p>
          <a:p>
            <a:pPr algn="ctr"/>
            <a:endParaRPr lang="en-GB" sz="1000" b="1" dirty="0">
              <a:solidFill>
                <a:schemeClr val="bg2">
                  <a:lumMod val="50000"/>
                </a:schemeClr>
              </a:solidFill>
              <a:ea typeface="Segoe UI" panose="020B0502040204020203" pitchFamily="34" charset="0"/>
              <a:cs typeface="Segoe UI" panose="020B0502040204020203" pitchFamily="34" charset="0"/>
            </a:endParaRPr>
          </a:p>
        </p:txBody>
      </p:sp>
      <p:sp>
        <p:nvSpPr>
          <p:cNvPr id="10" name="Rounded Rectangle 9"/>
          <p:cNvSpPr/>
          <p:nvPr/>
        </p:nvSpPr>
        <p:spPr>
          <a:xfrm>
            <a:off x="6388108" y="1853624"/>
            <a:ext cx="1568268" cy="187220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bg2">
                    <a:lumMod val="50000"/>
                  </a:schemeClr>
                </a:solidFill>
                <a:ea typeface="Segoe UI" panose="020B0502040204020203" pitchFamily="34" charset="0"/>
                <a:cs typeface="Segoe UI" panose="020B0502040204020203" pitchFamily="34" charset="0"/>
              </a:rPr>
              <a:t>REVIEW THE DELIVERY</a:t>
            </a:r>
          </a:p>
          <a:p>
            <a:pPr algn="ctr"/>
            <a:endParaRPr lang="en-GB" sz="1000" b="1" dirty="0" smtClean="0">
              <a:solidFill>
                <a:schemeClr val="bg2">
                  <a:lumMod val="50000"/>
                </a:schemeClr>
              </a:solidFill>
              <a:ea typeface="Segoe UI" panose="020B0502040204020203" pitchFamily="34" charset="0"/>
              <a:cs typeface="Segoe UI" panose="020B0502040204020203" pitchFamily="34" charset="0"/>
            </a:endParaRPr>
          </a:p>
          <a:p>
            <a:pPr algn="ctr"/>
            <a:r>
              <a:rPr lang="en-GB" sz="1000" dirty="0" smtClean="0">
                <a:solidFill>
                  <a:schemeClr val="bg2">
                    <a:lumMod val="50000"/>
                  </a:schemeClr>
                </a:solidFill>
                <a:ea typeface="Segoe UI" panose="020B0502040204020203" pitchFamily="34" charset="0"/>
                <a:cs typeface="Segoe UI" panose="020B0502040204020203" pitchFamily="34" charset="0"/>
              </a:rPr>
              <a:t>Actively </a:t>
            </a:r>
            <a:r>
              <a:rPr lang="en-US" sz="1000" dirty="0" smtClean="0">
                <a:solidFill>
                  <a:schemeClr val="bg2">
                    <a:lumMod val="50000"/>
                  </a:schemeClr>
                </a:solidFill>
                <a:ea typeface="Segoe UI" panose="020B0502040204020203" pitchFamily="34" charset="0"/>
                <a:cs typeface="Segoe UI" panose="020B0502040204020203" pitchFamily="34" charset="0"/>
              </a:rPr>
              <a:t>monitor </a:t>
            </a:r>
            <a:r>
              <a:rPr lang="en-US" sz="1000" dirty="0">
                <a:solidFill>
                  <a:schemeClr val="bg2">
                    <a:lumMod val="50000"/>
                  </a:schemeClr>
                </a:solidFill>
                <a:ea typeface="Segoe UI" panose="020B0502040204020203" pitchFamily="34" charset="0"/>
                <a:cs typeface="Segoe UI" panose="020B0502040204020203" pitchFamily="34" charset="0"/>
              </a:rPr>
              <a:t>and manage performance to ensure outcomes are being met </a:t>
            </a:r>
            <a:endParaRPr lang="en-GB" sz="1000" dirty="0">
              <a:solidFill>
                <a:schemeClr val="bg2">
                  <a:lumMod val="50000"/>
                </a:schemeClr>
              </a:solidFill>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00" dirty="0">
              <a:solidFill>
                <a:schemeClr val="bg2">
                  <a:lumMod val="50000"/>
                </a:schemeClr>
              </a:solidFill>
              <a:ea typeface="Segoe UI" panose="020B0502040204020203" pitchFamily="34" charset="0"/>
              <a:cs typeface="Segoe UI" panose="020B0502040204020203" pitchFamily="34" charset="0"/>
            </a:endParaRPr>
          </a:p>
        </p:txBody>
      </p:sp>
      <p:sp>
        <p:nvSpPr>
          <p:cNvPr id="14" name="Rounded Rectangle 13"/>
          <p:cNvSpPr/>
          <p:nvPr/>
        </p:nvSpPr>
        <p:spPr bwMode="auto">
          <a:xfrm>
            <a:off x="611560" y="4661936"/>
            <a:ext cx="1152128" cy="7920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2">
                    <a:lumMod val="50000"/>
                  </a:schemeClr>
                </a:solidFill>
              </a:rPr>
              <a:t>Supplier Engagement</a:t>
            </a:r>
            <a:endParaRPr lang="en-GB" sz="1000" dirty="0">
              <a:solidFill>
                <a:schemeClr val="bg2">
                  <a:lumMod val="50000"/>
                </a:schemeClr>
              </a:solidFill>
            </a:endParaRPr>
          </a:p>
        </p:txBody>
      </p:sp>
      <p:sp>
        <p:nvSpPr>
          <p:cNvPr id="15" name="Rounded Rectangle 14"/>
          <p:cNvSpPr/>
          <p:nvPr/>
        </p:nvSpPr>
        <p:spPr bwMode="auto">
          <a:xfrm>
            <a:off x="3319060" y="4661936"/>
            <a:ext cx="1152128" cy="7920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2">
                    <a:lumMod val="50000"/>
                  </a:schemeClr>
                </a:solidFill>
              </a:rPr>
              <a:t>Request for quotation or full tender</a:t>
            </a:r>
            <a:endParaRPr lang="en-GB" sz="1000" dirty="0">
              <a:solidFill>
                <a:schemeClr val="bg2">
                  <a:lumMod val="50000"/>
                </a:schemeClr>
              </a:solidFill>
            </a:endParaRPr>
          </a:p>
        </p:txBody>
      </p:sp>
      <p:sp>
        <p:nvSpPr>
          <p:cNvPr id="19" name="Rounded Rectangle 18"/>
          <p:cNvSpPr/>
          <p:nvPr/>
        </p:nvSpPr>
        <p:spPr bwMode="auto">
          <a:xfrm>
            <a:off x="4672810" y="4661936"/>
            <a:ext cx="1152128" cy="7920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2">
                    <a:lumMod val="50000"/>
                  </a:schemeClr>
                </a:solidFill>
              </a:rPr>
              <a:t>Quote/Tender submission</a:t>
            </a:r>
            <a:endParaRPr lang="en-GB" sz="1000" dirty="0">
              <a:solidFill>
                <a:schemeClr val="bg2">
                  <a:lumMod val="50000"/>
                </a:schemeClr>
              </a:solidFill>
            </a:endParaRPr>
          </a:p>
        </p:txBody>
      </p:sp>
      <p:sp>
        <p:nvSpPr>
          <p:cNvPr id="20" name="Rounded Rectangle 19"/>
          <p:cNvSpPr/>
          <p:nvPr/>
        </p:nvSpPr>
        <p:spPr bwMode="auto">
          <a:xfrm>
            <a:off x="6026560" y="4661936"/>
            <a:ext cx="1152128" cy="7920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2">
                    <a:lumMod val="50000"/>
                  </a:schemeClr>
                </a:solidFill>
              </a:rPr>
              <a:t>Quote/Tender Evaluation</a:t>
            </a:r>
            <a:endParaRPr lang="en-GB" sz="1000" dirty="0">
              <a:solidFill>
                <a:schemeClr val="bg2">
                  <a:lumMod val="50000"/>
                </a:schemeClr>
              </a:solidFill>
            </a:endParaRPr>
          </a:p>
        </p:txBody>
      </p:sp>
      <p:sp>
        <p:nvSpPr>
          <p:cNvPr id="21" name="Rounded Rectangle 20"/>
          <p:cNvSpPr/>
          <p:nvPr/>
        </p:nvSpPr>
        <p:spPr bwMode="auto">
          <a:xfrm>
            <a:off x="7380312" y="4661936"/>
            <a:ext cx="1152128" cy="7920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2">
                    <a:lumMod val="50000"/>
                  </a:schemeClr>
                </a:solidFill>
              </a:rPr>
              <a:t>Contract Award</a:t>
            </a:r>
            <a:endParaRPr lang="en-GB" sz="1000" dirty="0">
              <a:solidFill>
                <a:schemeClr val="bg2">
                  <a:lumMod val="50000"/>
                </a:schemeClr>
              </a:solidFill>
            </a:endParaRPr>
          </a:p>
        </p:txBody>
      </p:sp>
      <p:sp>
        <p:nvSpPr>
          <p:cNvPr id="4" name="TextBox 3"/>
          <p:cNvSpPr txBox="1"/>
          <p:nvPr/>
        </p:nvSpPr>
        <p:spPr>
          <a:xfrm>
            <a:off x="3047561" y="1375799"/>
            <a:ext cx="3267241" cy="461665"/>
          </a:xfrm>
          <a:prstGeom prst="rect">
            <a:avLst/>
          </a:prstGeom>
          <a:noFill/>
        </p:spPr>
        <p:txBody>
          <a:bodyPr wrap="none" rtlCol="0">
            <a:spAutoFit/>
          </a:bodyPr>
          <a:lstStyle/>
          <a:p>
            <a:r>
              <a:rPr lang="en-GB" dirty="0" smtClean="0">
                <a:solidFill>
                  <a:schemeClr val="bg2">
                    <a:lumMod val="50000"/>
                  </a:schemeClr>
                </a:solidFill>
                <a:latin typeface="+mn-lt"/>
                <a:ea typeface="Segoe UI" panose="020B0502040204020203" pitchFamily="34" charset="0"/>
                <a:cs typeface="Segoe UI" panose="020B0502040204020203" pitchFamily="34" charset="0"/>
              </a:rPr>
              <a:t>The high level process</a:t>
            </a:r>
            <a:endParaRPr lang="en-GB" dirty="0">
              <a:solidFill>
                <a:schemeClr val="bg2">
                  <a:lumMod val="50000"/>
                </a:schemeClr>
              </a:solidFill>
              <a:latin typeface="+mn-lt"/>
              <a:ea typeface="Segoe UI" panose="020B0502040204020203" pitchFamily="34" charset="0"/>
              <a:cs typeface="Segoe UI" panose="020B0502040204020203" pitchFamily="34" charset="0"/>
            </a:endParaRPr>
          </a:p>
        </p:txBody>
      </p:sp>
      <p:sp>
        <p:nvSpPr>
          <p:cNvPr id="24" name="TextBox 23"/>
          <p:cNvSpPr txBox="1"/>
          <p:nvPr/>
        </p:nvSpPr>
        <p:spPr>
          <a:xfrm>
            <a:off x="631074" y="3914786"/>
            <a:ext cx="7973658" cy="461665"/>
          </a:xfrm>
          <a:prstGeom prst="rect">
            <a:avLst/>
          </a:prstGeom>
          <a:noFill/>
        </p:spPr>
        <p:txBody>
          <a:bodyPr wrap="none" rtlCol="0">
            <a:spAutoFit/>
          </a:bodyPr>
          <a:lstStyle/>
          <a:p>
            <a:r>
              <a:rPr lang="en-GB" dirty="0" smtClean="0">
                <a:solidFill>
                  <a:schemeClr val="bg2">
                    <a:lumMod val="50000"/>
                  </a:schemeClr>
                </a:solidFill>
                <a:latin typeface="+mn-lt"/>
                <a:ea typeface="Segoe UI" panose="020B0502040204020203" pitchFamily="34" charset="0"/>
                <a:cs typeface="Segoe UI" panose="020B0502040204020203" pitchFamily="34" charset="0"/>
              </a:rPr>
              <a:t>Elements of the process where the supplier gets involved</a:t>
            </a:r>
            <a:endParaRPr lang="en-GB" dirty="0">
              <a:solidFill>
                <a:schemeClr val="bg2">
                  <a:lumMod val="50000"/>
                </a:schemeClr>
              </a:solidFill>
              <a:latin typeface="+mn-lt"/>
              <a:ea typeface="Segoe UI" panose="020B0502040204020203" pitchFamily="34" charset="0"/>
              <a:cs typeface="Segoe UI" panose="020B0502040204020203" pitchFamily="34" charset="0"/>
            </a:endParaRPr>
          </a:p>
        </p:txBody>
      </p:sp>
      <p:sp>
        <p:nvSpPr>
          <p:cNvPr id="5" name="TextBox 4"/>
          <p:cNvSpPr txBox="1"/>
          <p:nvPr/>
        </p:nvSpPr>
        <p:spPr>
          <a:xfrm>
            <a:off x="0" y="5631631"/>
            <a:ext cx="9126159" cy="461665"/>
          </a:xfrm>
          <a:prstGeom prst="rect">
            <a:avLst/>
          </a:prstGeom>
          <a:noFill/>
        </p:spPr>
        <p:txBody>
          <a:bodyPr wrap="square" rtlCol="0">
            <a:spAutoFit/>
          </a:bodyPr>
          <a:lstStyle/>
          <a:p>
            <a:pPr marL="0" lvl="1" algn="ctr"/>
            <a:r>
              <a:rPr lang="en-US" sz="1200" dirty="0">
                <a:solidFill>
                  <a:schemeClr val="bg2">
                    <a:lumMod val="50000"/>
                  </a:schemeClr>
                </a:solidFill>
                <a:latin typeface="+mn-lt"/>
              </a:rPr>
              <a:t>The stages used may vary from tender to tender, depending on the size, value and complexity of the contract being awarded</a:t>
            </a:r>
          </a:p>
          <a:p>
            <a:pPr algn="ctr"/>
            <a:endParaRPr lang="en-GB" sz="1200" dirty="0">
              <a:solidFill>
                <a:schemeClr val="bg2">
                  <a:lumMod val="50000"/>
                </a:schemeClr>
              </a:solidFill>
              <a:latin typeface="+mn-lt"/>
            </a:endParaRPr>
          </a:p>
        </p:txBody>
      </p:sp>
      <p:grpSp>
        <p:nvGrpSpPr>
          <p:cNvPr id="11" name="Group 10"/>
          <p:cNvGrpSpPr/>
          <p:nvPr/>
        </p:nvGrpSpPr>
        <p:grpSpPr>
          <a:xfrm>
            <a:off x="2742841" y="2643668"/>
            <a:ext cx="3683560" cy="292120"/>
            <a:chOff x="2742841" y="2636912"/>
            <a:chExt cx="3683560" cy="292120"/>
          </a:xfrm>
        </p:grpSpPr>
        <p:sp>
          <p:nvSpPr>
            <p:cNvPr id="6" name="Right Arrow 5"/>
            <p:cNvSpPr/>
            <p:nvPr/>
          </p:nvSpPr>
          <p:spPr bwMode="auto">
            <a:xfrm>
              <a:off x="2742841" y="2641000"/>
              <a:ext cx="22139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2">
                    <a:lumMod val="50000"/>
                  </a:schemeClr>
                </a:solidFill>
                <a:effectLst/>
                <a:latin typeface="+mn-lt"/>
              </a:endParaRPr>
            </a:p>
          </p:txBody>
        </p:sp>
        <p:sp>
          <p:nvSpPr>
            <p:cNvPr id="25" name="Right Arrow 24"/>
            <p:cNvSpPr/>
            <p:nvPr/>
          </p:nvSpPr>
          <p:spPr bwMode="auto">
            <a:xfrm>
              <a:off x="4471827" y="2636912"/>
              <a:ext cx="22139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2">
                    <a:lumMod val="50000"/>
                  </a:schemeClr>
                </a:solidFill>
                <a:effectLst/>
                <a:latin typeface="+mn-lt"/>
              </a:endParaRPr>
            </a:p>
          </p:txBody>
        </p:sp>
        <p:sp>
          <p:nvSpPr>
            <p:cNvPr id="26" name="Right Arrow 25"/>
            <p:cNvSpPr/>
            <p:nvPr/>
          </p:nvSpPr>
          <p:spPr bwMode="auto">
            <a:xfrm>
              <a:off x="6205009" y="2640078"/>
              <a:ext cx="22139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2">
                    <a:lumMod val="50000"/>
                  </a:schemeClr>
                </a:solidFill>
                <a:effectLst/>
                <a:latin typeface="+mn-lt"/>
              </a:endParaRPr>
            </a:p>
          </p:txBody>
        </p:sp>
      </p:gr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991" t="24802" r="11204" b="14015"/>
          <a:stretch/>
        </p:blipFill>
        <p:spPr bwMode="auto">
          <a:xfrm>
            <a:off x="3907097" y="476672"/>
            <a:ext cx="1017005" cy="100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bwMode="auto">
          <a:xfrm>
            <a:off x="1965310" y="4661936"/>
            <a:ext cx="1152128" cy="79208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2">
                    <a:lumMod val="50000"/>
                  </a:schemeClr>
                </a:solidFill>
              </a:rPr>
              <a:t>Dynamic Purchasing System with </a:t>
            </a:r>
            <a:r>
              <a:rPr lang="en-GB" sz="1000" dirty="0">
                <a:solidFill>
                  <a:schemeClr val="bg2">
                    <a:lumMod val="50000"/>
                  </a:schemeClr>
                </a:solidFill>
              </a:rPr>
              <a:t>M</a:t>
            </a:r>
            <a:r>
              <a:rPr lang="en-GB" sz="1000" dirty="0" smtClean="0">
                <a:solidFill>
                  <a:schemeClr val="bg2">
                    <a:lumMod val="50000"/>
                  </a:schemeClr>
                </a:solidFill>
              </a:rPr>
              <a:t>ini </a:t>
            </a:r>
            <a:r>
              <a:rPr lang="en-GB" sz="1000" dirty="0">
                <a:solidFill>
                  <a:schemeClr val="bg2">
                    <a:lumMod val="50000"/>
                  </a:schemeClr>
                </a:solidFill>
              </a:rPr>
              <a:t>C</a:t>
            </a:r>
            <a:r>
              <a:rPr lang="en-GB" sz="1000" dirty="0" smtClean="0">
                <a:solidFill>
                  <a:schemeClr val="bg2">
                    <a:lumMod val="50000"/>
                  </a:schemeClr>
                </a:solidFill>
              </a:rPr>
              <a:t>ompetition</a:t>
            </a:r>
            <a:endParaRPr lang="en-GB" sz="1000" dirty="0">
              <a:solidFill>
                <a:schemeClr val="bg2">
                  <a:lumMod val="50000"/>
                </a:schemeClr>
              </a:solidFill>
            </a:endParaRPr>
          </a:p>
        </p:txBody>
      </p:sp>
    </p:spTree>
    <p:extLst>
      <p:ext uri="{BB962C8B-B14F-4D97-AF65-F5344CB8AC3E}">
        <p14:creationId xmlns:p14="http://schemas.microsoft.com/office/powerpoint/2010/main" val="2040238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685800"/>
          </a:xfrm>
        </p:spPr>
        <p:txBody>
          <a:bodyPr/>
          <a:lstStyle/>
          <a:p>
            <a:r>
              <a:rPr lang="en-GB" sz="3200" dirty="0" smtClean="0">
                <a:latin typeface="Calibri" panose="020F0502020204030204" pitchFamily="34" charset="0"/>
              </a:rPr>
              <a:t>Supplier Engagement </a:t>
            </a:r>
            <a:endParaRPr lang="en-GB" sz="3200" dirty="0">
              <a:latin typeface="Calibri" panose="020F0502020204030204" pitchFamily="34" charset="0"/>
            </a:endParaRPr>
          </a:p>
        </p:txBody>
      </p:sp>
      <p:sp>
        <p:nvSpPr>
          <p:cNvPr id="4" name="Content Placeholder 3"/>
          <p:cNvSpPr>
            <a:spLocks noGrp="1"/>
          </p:cNvSpPr>
          <p:nvPr>
            <p:ph idx="1"/>
          </p:nvPr>
        </p:nvSpPr>
        <p:spPr/>
        <p:txBody>
          <a:bodyPr/>
          <a:lstStyle/>
          <a:p>
            <a:pPr algn="just"/>
            <a:r>
              <a:rPr lang="en-GB" sz="2200" dirty="0" smtClean="0">
                <a:solidFill>
                  <a:schemeClr val="bg2">
                    <a:lumMod val="50000"/>
                  </a:schemeClr>
                </a:solidFill>
                <a:latin typeface="Calibri" panose="020F0502020204030204" pitchFamily="34" charset="0"/>
              </a:rPr>
              <a:t>The Market Engagement Team ensures there is the opportunity for suppliers to engage with Council Commissioners. We want your feedback about current services and future buying proposals</a:t>
            </a:r>
          </a:p>
          <a:p>
            <a:r>
              <a:rPr lang="en-US" sz="2400" dirty="0">
                <a:solidFill>
                  <a:schemeClr val="bg2">
                    <a:lumMod val="50000"/>
                  </a:schemeClr>
                </a:solidFill>
                <a:latin typeface="Calibri" panose="020F0502020204030204" pitchFamily="34" charset="0"/>
              </a:rPr>
              <a:t>Suppliers can take part in the following</a:t>
            </a:r>
            <a:endParaRPr lang="en-GB" sz="2200" dirty="0" smtClean="0">
              <a:solidFill>
                <a:schemeClr val="bg2">
                  <a:lumMod val="50000"/>
                </a:schemeClr>
              </a:solidFill>
              <a:latin typeface="Calibri" panose="020F0502020204030204" pitchFamily="34" charset="0"/>
            </a:endParaRPr>
          </a:p>
          <a:p>
            <a:pPr lvl="1"/>
            <a:r>
              <a:rPr lang="en-US" sz="2000" dirty="0">
                <a:solidFill>
                  <a:schemeClr val="bg2">
                    <a:lumMod val="50000"/>
                  </a:schemeClr>
                </a:solidFill>
                <a:latin typeface="Calibri" panose="020F0502020204030204" pitchFamily="34" charset="0"/>
              </a:rPr>
              <a:t>Supplier Email Surveys </a:t>
            </a:r>
            <a:endParaRPr lang="en-GB" sz="2000" dirty="0">
              <a:solidFill>
                <a:schemeClr val="bg2">
                  <a:lumMod val="50000"/>
                </a:schemeClr>
              </a:solidFill>
              <a:latin typeface="Calibri" panose="020F0502020204030204" pitchFamily="34" charset="0"/>
            </a:endParaRPr>
          </a:p>
          <a:p>
            <a:pPr lvl="1"/>
            <a:r>
              <a:rPr lang="en-US" sz="2000" dirty="0">
                <a:solidFill>
                  <a:schemeClr val="bg2">
                    <a:lumMod val="50000"/>
                  </a:schemeClr>
                </a:solidFill>
                <a:latin typeface="Calibri" panose="020F0502020204030204" pitchFamily="34" charset="0"/>
              </a:rPr>
              <a:t>One to One Engagement</a:t>
            </a:r>
            <a:endParaRPr lang="en-GB" sz="2000" dirty="0">
              <a:solidFill>
                <a:schemeClr val="bg2">
                  <a:lumMod val="50000"/>
                </a:schemeClr>
              </a:solidFill>
              <a:latin typeface="Calibri" panose="020F0502020204030204" pitchFamily="34" charset="0"/>
            </a:endParaRPr>
          </a:p>
          <a:p>
            <a:pPr lvl="1"/>
            <a:r>
              <a:rPr lang="en-US" sz="2000" dirty="0">
                <a:solidFill>
                  <a:schemeClr val="bg2">
                    <a:lumMod val="50000"/>
                  </a:schemeClr>
                </a:solidFill>
                <a:latin typeface="Calibri" panose="020F0502020204030204" pitchFamily="34" charset="0"/>
              </a:rPr>
              <a:t>Group Events </a:t>
            </a:r>
          </a:p>
          <a:p>
            <a:pPr lvl="1"/>
            <a:r>
              <a:rPr lang="en-US" sz="2000" dirty="0">
                <a:solidFill>
                  <a:schemeClr val="bg2">
                    <a:lumMod val="50000"/>
                  </a:schemeClr>
                </a:solidFill>
                <a:latin typeface="Calibri" panose="020F0502020204030204" pitchFamily="34" charset="0"/>
              </a:rPr>
              <a:t>Supply Chain Networking</a:t>
            </a:r>
          </a:p>
          <a:p>
            <a:pPr lvl="1"/>
            <a:r>
              <a:rPr lang="en-US" sz="2000" dirty="0">
                <a:solidFill>
                  <a:schemeClr val="bg2">
                    <a:lumMod val="50000"/>
                  </a:schemeClr>
                </a:solidFill>
                <a:latin typeface="Calibri" panose="020F0502020204030204" pitchFamily="34" charset="0"/>
              </a:rPr>
              <a:t>Supplier Workshops</a:t>
            </a:r>
            <a:endParaRPr lang="en-GB" sz="2000" dirty="0">
              <a:solidFill>
                <a:schemeClr val="bg2">
                  <a:lumMod val="50000"/>
                </a:schemeClr>
              </a:solidFill>
              <a:latin typeface="Calibri" panose="020F0502020204030204" pitchFamily="34" charset="0"/>
            </a:endParaRPr>
          </a:p>
          <a:p>
            <a:pPr lvl="1"/>
            <a:r>
              <a:rPr lang="en-US" sz="2000" dirty="0">
                <a:solidFill>
                  <a:schemeClr val="bg2">
                    <a:lumMod val="50000"/>
                  </a:schemeClr>
                </a:solidFill>
                <a:latin typeface="Calibri" panose="020F0502020204030204" pitchFamily="34" charset="0"/>
              </a:rPr>
              <a:t>Webcasts/Webinars</a:t>
            </a:r>
          </a:p>
          <a:p>
            <a:pPr lvl="1"/>
            <a:r>
              <a:rPr lang="en-US" sz="2000" dirty="0">
                <a:solidFill>
                  <a:schemeClr val="bg2">
                    <a:lumMod val="50000"/>
                  </a:schemeClr>
                </a:solidFill>
                <a:latin typeface="Calibri" panose="020F0502020204030204" pitchFamily="34" charset="0"/>
              </a:rPr>
              <a:t>Contact: </a:t>
            </a:r>
            <a:r>
              <a:rPr lang="en-US" sz="2000" dirty="0">
                <a:solidFill>
                  <a:schemeClr val="bg2">
                    <a:lumMod val="50000"/>
                  </a:schemeClr>
                </a:solidFill>
                <a:latin typeface="Calibri" panose="020F0502020204030204" pitchFamily="34" charset="0"/>
                <a:hlinkClick r:id="rId2"/>
              </a:rPr>
              <a:t>ToUs@worcestershire.gov.uk</a:t>
            </a:r>
            <a:endParaRPr lang="en-US" sz="2000" dirty="0">
              <a:solidFill>
                <a:schemeClr val="bg2">
                  <a:lumMod val="50000"/>
                </a:schemeClr>
              </a:solidFill>
              <a:latin typeface="Calibri" panose="020F0502020204030204" pitchFamily="34" charset="0"/>
            </a:endParaRPr>
          </a:p>
          <a:p>
            <a:pPr marL="0" indent="0">
              <a:buNone/>
            </a:pPr>
            <a:endParaRPr lang="en-GB" sz="22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sz="20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sz="2400" dirty="0" smtClean="0">
              <a:solidFill>
                <a:schemeClr val="bg2">
                  <a:lumMod val="50000"/>
                </a:schemeClr>
              </a:solidFill>
              <a:latin typeface="Calibri" panose="020F0502020204030204" pitchFamily="34" charset="0"/>
            </a:endParaRPr>
          </a:p>
          <a:p>
            <a:pPr marL="0" indent="0">
              <a:buNone/>
            </a:pPr>
            <a:endParaRPr lang="en-GB" sz="24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sz="24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dirty="0">
              <a:solidFill>
                <a:schemeClr val="bg2">
                  <a:lumMod val="50000"/>
                </a:schemeClr>
              </a:solidFill>
              <a:latin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F46ACD5C-53BA-D540-846F-28DDCA2F7BBA}" type="slidenum">
              <a:rPr lang="en-US" smtClean="0">
                <a:solidFill>
                  <a:srgbClr val="FFFFFF"/>
                </a:solidFill>
              </a:rPr>
              <a:pPr>
                <a:defRPr/>
              </a:pPr>
              <a:t>6</a:t>
            </a:fld>
            <a:endParaRPr lang="en-US" sz="1400" b="0">
              <a:solidFill>
                <a:srgbClr val="000000"/>
              </a:solidFill>
              <a:latin typeface="Times" charset="0"/>
            </a:endParaRPr>
          </a:p>
        </p:txBody>
      </p:sp>
    </p:spTree>
    <p:extLst>
      <p:ext uri="{BB962C8B-B14F-4D97-AF65-F5344CB8AC3E}">
        <p14:creationId xmlns:p14="http://schemas.microsoft.com/office/powerpoint/2010/main" val="2266563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sz="2400" dirty="0" smtClean="0">
                <a:solidFill>
                  <a:schemeClr val="bg2">
                    <a:lumMod val="50000"/>
                  </a:schemeClr>
                </a:solidFill>
                <a:latin typeface="Calibri" panose="020F0502020204030204" pitchFamily="34" charset="0"/>
              </a:rPr>
              <a:t>How do you make sure you are invited/involved?</a:t>
            </a:r>
          </a:p>
          <a:p>
            <a:pPr marL="0" indent="0">
              <a:buNone/>
            </a:pPr>
            <a:endParaRPr lang="en-GB" sz="2400" dirty="0" smtClean="0">
              <a:solidFill>
                <a:schemeClr val="bg2">
                  <a:lumMod val="50000"/>
                </a:schemeClr>
              </a:solidFill>
              <a:latin typeface="Calibri" panose="020F0502020204030204" pitchFamily="34" charset="0"/>
            </a:endParaRPr>
          </a:p>
          <a:p>
            <a:r>
              <a:rPr lang="en-GB" sz="2400" dirty="0" smtClean="0">
                <a:solidFill>
                  <a:schemeClr val="bg2">
                    <a:lumMod val="50000"/>
                  </a:schemeClr>
                </a:solidFill>
                <a:latin typeface="Calibri" panose="020F0502020204030204" pitchFamily="34" charset="0"/>
              </a:rPr>
              <a:t>All Market Engagement activity is advertised via the following: </a:t>
            </a:r>
          </a:p>
          <a:p>
            <a:pPr lvl="1"/>
            <a:r>
              <a:rPr lang="en-GB" sz="2000" dirty="0" smtClean="0">
                <a:solidFill>
                  <a:schemeClr val="bg2">
                    <a:lumMod val="50000"/>
                  </a:schemeClr>
                </a:solidFill>
                <a:latin typeface="Calibri" panose="020F0502020204030204" pitchFamily="34" charset="0"/>
              </a:rPr>
              <a:t>Email from our central dedicated address: </a:t>
            </a:r>
            <a:r>
              <a:rPr lang="en-GB" sz="2000" dirty="0" smtClean="0">
                <a:solidFill>
                  <a:schemeClr val="bg2">
                    <a:lumMod val="50000"/>
                  </a:schemeClr>
                </a:solidFill>
                <a:latin typeface="Calibri" panose="020F0502020204030204" pitchFamily="34" charset="0"/>
                <a:hlinkClick r:id="rId2"/>
              </a:rPr>
              <a:t>ToUs@worcestershire.gov.uk</a:t>
            </a:r>
            <a:r>
              <a:rPr lang="en-GB" sz="2000" dirty="0" smtClean="0">
                <a:solidFill>
                  <a:schemeClr val="bg2">
                    <a:lumMod val="50000"/>
                  </a:schemeClr>
                </a:solidFill>
                <a:latin typeface="Calibri" panose="020F0502020204030204" pitchFamily="34" charset="0"/>
              </a:rPr>
              <a:t> </a:t>
            </a:r>
          </a:p>
          <a:p>
            <a:pPr lvl="1"/>
            <a:r>
              <a:rPr lang="en-GB" sz="2000" dirty="0" smtClean="0">
                <a:solidFill>
                  <a:schemeClr val="bg2">
                    <a:lumMod val="50000"/>
                  </a:schemeClr>
                </a:solidFill>
                <a:latin typeface="Calibri" panose="020F0502020204030204" pitchFamily="34" charset="0"/>
              </a:rPr>
              <a:t>Procurement </a:t>
            </a:r>
            <a:r>
              <a:rPr lang="en-GB" sz="2000" dirty="0">
                <a:solidFill>
                  <a:schemeClr val="bg2">
                    <a:lumMod val="50000"/>
                  </a:schemeClr>
                </a:solidFill>
                <a:latin typeface="Calibri" panose="020F0502020204030204" pitchFamily="34" charset="0"/>
              </a:rPr>
              <a:t>E Portal: </a:t>
            </a:r>
            <a:r>
              <a:rPr lang="en-GB" sz="2000" dirty="0" smtClean="0">
                <a:solidFill>
                  <a:schemeClr val="bg2">
                    <a:lumMod val="50000"/>
                  </a:schemeClr>
                </a:solidFill>
                <a:latin typeface="Calibri" panose="020F0502020204030204" pitchFamily="34" charset="0"/>
                <a:hlinkClick r:id="rId3"/>
              </a:rPr>
              <a:t>https</a:t>
            </a:r>
            <a:r>
              <a:rPr lang="en-GB" sz="2000" dirty="0">
                <a:solidFill>
                  <a:schemeClr val="bg2">
                    <a:lumMod val="50000"/>
                  </a:schemeClr>
                </a:solidFill>
                <a:latin typeface="Calibri" panose="020F0502020204030204" pitchFamily="34" charset="0"/>
                <a:hlinkClick r:id="rId3"/>
              </a:rPr>
              <a:t>://</a:t>
            </a:r>
            <a:r>
              <a:rPr lang="en-GB" sz="2000" dirty="0" smtClean="0">
                <a:solidFill>
                  <a:schemeClr val="bg2">
                    <a:lumMod val="50000"/>
                  </a:schemeClr>
                </a:solidFill>
                <a:latin typeface="Calibri" panose="020F0502020204030204" pitchFamily="34" charset="0"/>
                <a:hlinkClick r:id="rId3"/>
              </a:rPr>
              <a:t>www.in-tendhost.co.uk/worcestershire/aspx/Home</a:t>
            </a:r>
            <a:r>
              <a:rPr lang="en-GB" sz="2000" dirty="0" smtClean="0">
                <a:solidFill>
                  <a:schemeClr val="bg2">
                    <a:lumMod val="50000"/>
                  </a:schemeClr>
                </a:solidFill>
                <a:latin typeface="Calibri" panose="020F0502020204030204" pitchFamily="34" charset="0"/>
              </a:rPr>
              <a:t> </a:t>
            </a:r>
          </a:p>
          <a:p>
            <a:pPr lvl="1"/>
            <a:r>
              <a:rPr lang="en-GB" sz="2000" dirty="0" smtClean="0">
                <a:solidFill>
                  <a:schemeClr val="bg2">
                    <a:lumMod val="50000"/>
                  </a:schemeClr>
                </a:solidFill>
                <a:latin typeface="Calibri" panose="020F0502020204030204" pitchFamily="34" charset="0"/>
              </a:rPr>
              <a:t>Event Management System: </a:t>
            </a:r>
            <a:r>
              <a:rPr lang="en-GB" sz="2000" dirty="0" smtClean="0">
                <a:solidFill>
                  <a:schemeClr val="bg2">
                    <a:lumMod val="50000"/>
                  </a:schemeClr>
                </a:solidFill>
                <a:latin typeface="Calibri" panose="020F0502020204030204" pitchFamily="34" charset="0"/>
                <a:hlinkClick r:id="rId4"/>
              </a:rPr>
              <a:t>https</a:t>
            </a:r>
            <a:r>
              <a:rPr lang="en-GB" sz="2000" dirty="0">
                <a:solidFill>
                  <a:schemeClr val="bg2">
                    <a:lumMod val="50000"/>
                  </a:schemeClr>
                </a:solidFill>
                <a:latin typeface="Calibri" panose="020F0502020204030204" pitchFamily="34" charset="0"/>
                <a:hlinkClick r:id="rId4"/>
              </a:rPr>
              <a:t>://www.eventbrite.co.uk</a:t>
            </a:r>
            <a:r>
              <a:rPr lang="en-GB" sz="2000" dirty="0" smtClean="0">
                <a:solidFill>
                  <a:schemeClr val="bg2">
                    <a:lumMod val="50000"/>
                  </a:schemeClr>
                </a:solidFill>
                <a:latin typeface="Calibri" panose="020F0502020204030204" pitchFamily="34" charset="0"/>
                <a:hlinkClick r:id="rId4"/>
              </a:rPr>
              <a:t>/</a:t>
            </a:r>
            <a:endParaRPr lang="en-GB" sz="20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sz="2400"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dirty="0" smtClean="0">
              <a:solidFill>
                <a:schemeClr val="bg2">
                  <a:lumMod val="50000"/>
                </a:schemeClr>
              </a:solidFill>
              <a:latin typeface="Calibri" panose="020F0502020204030204" pitchFamily="34" charset="0"/>
            </a:endParaRPr>
          </a:p>
          <a:p>
            <a:pPr marL="0" indent="0">
              <a:buNone/>
            </a:pPr>
            <a:endParaRPr lang="en-GB"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sz="3200" dirty="0">
              <a:solidFill>
                <a:schemeClr val="bg2">
                  <a:lumMod val="50000"/>
                </a:schemeClr>
              </a:solidFill>
              <a:latin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F46ACD5C-53BA-D540-846F-28DDCA2F7BBA}" type="slidenum">
              <a:rPr lang="en-US" smtClean="0">
                <a:solidFill>
                  <a:srgbClr val="FFFFFF"/>
                </a:solidFill>
              </a:rPr>
              <a:pPr>
                <a:defRPr/>
              </a:pPr>
              <a:t>7</a:t>
            </a:fld>
            <a:endParaRPr lang="en-US" sz="1400" b="0">
              <a:solidFill>
                <a:srgbClr val="000000"/>
              </a:solidFill>
              <a:latin typeface="Times" charset="0"/>
            </a:endParaRPr>
          </a:p>
        </p:txBody>
      </p:sp>
      <p:sp>
        <p:nvSpPr>
          <p:cNvPr id="6" name="Title 1"/>
          <p:cNvSpPr>
            <a:spLocks noGrp="1"/>
          </p:cNvSpPr>
          <p:nvPr>
            <p:ph type="title"/>
          </p:nvPr>
        </p:nvSpPr>
        <p:spPr>
          <a:xfrm>
            <a:off x="467544" y="620688"/>
            <a:ext cx="8229600" cy="685800"/>
          </a:xfrm>
        </p:spPr>
        <p:txBody>
          <a:bodyPr/>
          <a:lstStyle/>
          <a:p>
            <a:r>
              <a:rPr lang="en-GB" sz="3200" dirty="0" smtClean="0">
                <a:latin typeface="Calibri" panose="020F0502020204030204" pitchFamily="34" charset="0"/>
              </a:rPr>
              <a:t>Supplier Engagement </a:t>
            </a:r>
            <a:endParaRPr lang="en-GB" sz="3200" dirty="0">
              <a:latin typeface="Calibri" panose="020F0502020204030204" pitchFamily="34" charset="0"/>
            </a:endParaRPr>
          </a:p>
        </p:txBody>
      </p:sp>
    </p:spTree>
    <p:extLst>
      <p:ext uri="{BB962C8B-B14F-4D97-AF65-F5344CB8AC3E}">
        <p14:creationId xmlns:p14="http://schemas.microsoft.com/office/powerpoint/2010/main" val="66580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Calibri" panose="020F0502020204030204" pitchFamily="34" charset="0"/>
              </a:rPr>
              <a:t>Dynamic Purchasing System (DPS)</a:t>
            </a:r>
          </a:p>
        </p:txBody>
      </p:sp>
      <p:sp>
        <p:nvSpPr>
          <p:cNvPr id="4" name="Content Placeholder 3"/>
          <p:cNvSpPr>
            <a:spLocks noGrp="1"/>
          </p:cNvSpPr>
          <p:nvPr>
            <p:ph idx="1"/>
          </p:nvPr>
        </p:nvSpPr>
        <p:spPr/>
        <p:txBody>
          <a:bodyPr/>
          <a:lstStyle/>
          <a:p>
            <a:pPr marL="0" indent="0">
              <a:buNone/>
            </a:pPr>
            <a:endParaRPr lang="en-GB" sz="2400" dirty="0" smtClean="0">
              <a:solidFill>
                <a:schemeClr val="bg2">
                  <a:lumMod val="50000"/>
                </a:schemeClr>
              </a:solidFill>
              <a:latin typeface="Calibri" panose="020F0502020204030204" pitchFamily="34" charset="0"/>
            </a:endParaRPr>
          </a:p>
          <a:p>
            <a:pPr>
              <a:buFont typeface="Arial" panose="020B0604020202020204" pitchFamily="34" charset="0"/>
              <a:buChar char="•"/>
            </a:pPr>
            <a:r>
              <a:rPr lang="en-GB" sz="2400" dirty="0">
                <a:solidFill>
                  <a:schemeClr val="bg2">
                    <a:lumMod val="75000"/>
                  </a:schemeClr>
                </a:solidFill>
                <a:latin typeface="Calibri" panose="020F0502020204030204" pitchFamily="34" charset="0"/>
              </a:rPr>
              <a:t>A Dynamic Purchasing System (DPS) is similar to a framework </a:t>
            </a:r>
            <a:r>
              <a:rPr lang="en-GB" sz="2400" dirty="0" smtClean="0">
                <a:solidFill>
                  <a:schemeClr val="bg2">
                    <a:lumMod val="75000"/>
                  </a:schemeClr>
                </a:solidFill>
                <a:latin typeface="Calibri" panose="020F0502020204030204" pitchFamily="34" charset="0"/>
              </a:rPr>
              <a:t>agreement with </a:t>
            </a:r>
            <a:r>
              <a:rPr lang="en-GB" sz="2400" dirty="0">
                <a:solidFill>
                  <a:schemeClr val="bg2">
                    <a:lumMod val="75000"/>
                  </a:schemeClr>
                </a:solidFill>
                <a:latin typeface="Calibri" panose="020F0502020204030204" pitchFamily="34" charset="0"/>
              </a:rPr>
              <a:t>two </a:t>
            </a:r>
            <a:r>
              <a:rPr lang="en-GB" sz="2400" dirty="0" smtClean="0">
                <a:solidFill>
                  <a:schemeClr val="bg2">
                    <a:lumMod val="75000"/>
                  </a:schemeClr>
                </a:solidFill>
                <a:latin typeface="Calibri" panose="020F0502020204030204" pitchFamily="34" charset="0"/>
              </a:rPr>
              <a:t>exceptions:</a:t>
            </a:r>
          </a:p>
          <a:p>
            <a:pPr>
              <a:buFont typeface="Arial" panose="020B0604020202020204" pitchFamily="34" charset="0"/>
              <a:buChar char="•"/>
            </a:pPr>
            <a:r>
              <a:rPr lang="en-GB" sz="2400" dirty="0" smtClean="0">
                <a:solidFill>
                  <a:schemeClr val="bg2">
                    <a:lumMod val="75000"/>
                  </a:schemeClr>
                </a:solidFill>
                <a:latin typeface="Calibri" panose="020F0502020204030204" pitchFamily="34" charset="0"/>
              </a:rPr>
              <a:t>new </a:t>
            </a:r>
            <a:r>
              <a:rPr lang="en-GB" sz="2400" dirty="0">
                <a:solidFill>
                  <a:schemeClr val="bg2">
                    <a:lumMod val="75000"/>
                  </a:schemeClr>
                </a:solidFill>
                <a:latin typeface="Calibri" panose="020F0502020204030204" pitchFamily="34" charset="0"/>
              </a:rPr>
              <a:t>suppliers can join </a:t>
            </a:r>
            <a:r>
              <a:rPr lang="en-GB" sz="2400" b="1" dirty="0">
                <a:solidFill>
                  <a:schemeClr val="bg2">
                    <a:lumMod val="75000"/>
                  </a:schemeClr>
                </a:solidFill>
                <a:latin typeface="Calibri" panose="020F0502020204030204" pitchFamily="34" charset="0"/>
              </a:rPr>
              <a:t>at any time</a:t>
            </a:r>
            <a:r>
              <a:rPr lang="en-GB" sz="2400" dirty="0">
                <a:solidFill>
                  <a:schemeClr val="bg2">
                    <a:lumMod val="75000"/>
                  </a:schemeClr>
                </a:solidFill>
                <a:latin typeface="Calibri" panose="020F0502020204030204" pitchFamily="34" charset="0"/>
              </a:rPr>
              <a:t> during the lifetime of the DPS </a:t>
            </a:r>
            <a:r>
              <a:rPr lang="en-GB" sz="2400" dirty="0" smtClean="0">
                <a:solidFill>
                  <a:schemeClr val="bg2">
                    <a:lumMod val="75000"/>
                  </a:schemeClr>
                </a:solidFill>
                <a:latin typeface="Calibri" panose="020F0502020204030204" pitchFamily="34" charset="0"/>
              </a:rPr>
              <a:t>agreement and </a:t>
            </a:r>
            <a:r>
              <a:rPr lang="en-GB" sz="2400" dirty="0">
                <a:solidFill>
                  <a:schemeClr val="bg2">
                    <a:lumMod val="75000"/>
                  </a:schemeClr>
                </a:solidFill>
                <a:latin typeface="Calibri" panose="020F0502020204030204" pitchFamily="34" charset="0"/>
              </a:rPr>
              <a:t>it will be run as a completely electronic process. </a:t>
            </a:r>
            <a:endParaRPr lang="en-GB" sz="2400" dirty="0" smtClean="0">
              <a:solidFill>
                <a:schemeClr val="bg2">
                  <a:lumMod val="75000"/>
                </a:schemeClr>
              </a:solidFill>
              <a:latin typeface="Calibri" panose="020F0502020204030204" pitchFamily="34" charset="0"/>
            </a:endParaRPr>
          </a:p>
          <a:p>
            <a:pPr>
              <a:buFont typeface="Arial" panose="020B0604020202020204" pitchFamily="34" charset="0"/>
              <a:buChar char="•"/>
            </a:pPr>
            <a:r>
              <a:rPr lang="en-GB" sz="2400" dirty="0" smtClean="0">
                <a:solidFill>
                  <a:schemeClr val="bg2">
                    <a:lumMod val="75000"/>
                  </a:schemeClr>
                </a:solidFill>
                <a:latin typeface="Calibri" panose="020F0502020204030204" pitchFamily="34" charset="0"/>
              </a:rPr>
              <a:t>All </a:t>
            </a:r>
            <a:r>
              <a:rPr lang="en-GB" sz="2400" dirty="0">
                <a:solidFill>
                  <a:schemeClr val="bg2">
                    <a:lumMod val="75000"/>
                  </a:schemeClr>
                </a:solidFill>
                <a:latin typeface="Calibri" panose="020F0502020204030204" pitchFamily="34" charset="0"/>
              </a:rPr>
              <a:t>suppliers meeting the selection criteria </a:t>
            </a:r>
            <a:r>
              <a:rPr lang="en-GB" sz="2400" dirty="0" smtClean="0">
                <a:solidFill>
                  <a:schemeClr val="bg2">
                    <a:lumMod val="75000"/>
                  </a:schemeClr>
                </a:solidFill>
                <a:latin typeface="Calibri" panose="020F0502020204030204" pitchFamily="34" charset="0"/>
              </a:rPr>
              <a:t> </a:t>
            </a:r>
            <a:r>
              <a:rPr lang="en-GB" sz="2400" dirty="0">
                <a:solidFill>
                  <a:schemeClr val="bg2">
                    <a:lumMod val="75000"/>
                  </a:schemeClr>
                </a:solidFill>
                <a:latin typeface="Calibri" panose="020F0502020204030204" pitchFamily="34" charset="0"/>
              </a:rPr>
              <a:t>will be admitted to a DPS and then invited to bid for opportunities they wish to be considered </a:t>
            </a:r>
            <a:r>
              <a:rPr lang="en-GB" sz="2400" dirty="0" smtClean="0">
                <a:solidFill>
                  <a:schemeClr val="bg2">
                    <a:lumMod val="75000"/>
                  </a:schemeClr>
                </a:solidFill>
                <a:latin typeface="Calibri" panose="020F0502020204030204" pitchFamily="34" charset="0"/>
              </a:rPr>
              <a:t>for (Mini Competition).</a:t>
            </a:r>
          </a:p>
          <a:p>
            <a:pPr>
              <a:buFont typeface="Arial" panose="020B0604020202020204" pitchFamily="34" charset="0"/>
              <a:buChar char="•"/>
            </a:pPr>
            <a:r>
              <a:rPr lang="en-GB" sz="2400" dirty="0">
                <a:solidFill>
                  <a:schemeClr val="bg2">
                    <a:lumMod val="75000"/>
                  </a:schemeClr>
                </a:solidFill>
                <a:latin typeface="Calibri" panose="020F0502020204030204" pitchFamily="34" charset="0"/>
              </a:rPr>
              <a:t>A DPS gives the council the benefits of an open market </a:t>
            </a:r>
            <a:r>
              <a:rPr lang="en-GB" sz="2400" dirty="0" smtClean="0">
                <a:solidFill>
                  <a:schemeClr val="bg2">
                    <a:lumMod val="75000"/>
                  </a:schemeClr>
                </a:solidFill>
                <a:latin typeface="Calibri" panose="020F0502020204030204" pitchFamily="34" charset="0"/>
              </a:rPr>
              <a:t> </a:t>
            </a:r>
            <a:r>
              <a:rPr lang="en-GB" sz="2400" dirty="0">
                <a:solidFill>
                  <a:schemeClr val="bg2">
                    <a:lumMod val="75000"/>
                  </a:schemeClr>
                </a:solidFill>
                <a:latin typeface="Calibri" panose="020F0502020204030204" pitchFamily="34" charset="0"/>
              </a:rPr>
              <a:t>therefore affording  more flexibility for suppliers and increased bidding opportunities.</a:t>
            </a:r>
          </a:p>
          <a:p>
            <a:pPr>
              <a:buFont typeface="Arial" panose="020B0604020202020204" pitchFamily="34" charset="0"/>
              <a:buChar char="•"/>
            </a:pPr>
            <a:endParaRPr lang="en-GB" sz="2400" dirty="0">
              <a:solidFill>
                <a:schemeClr val="bg2">
                  <a:lumMod val="75000"/>
                </a:schemeClr>
              </a:solidFill>
              <a:latin typeface="Calibri" panose="020F0502020204030204" pitchFamily="34" charset="0"/>
            </a:endParaRPr>
          </a:p>
          <a:p>
            <a:pPr>
              <a:buFont typeface="Arial" panose="020B0604020202020204" pitchFamily="34" charset="0"/>
              <a:buChar char="•"/>
            </a:pPr>
            <a:endParaRPr lang="en-GB" dirty="0" smtClean="0">
              <a:solidFill>
                <a:schemeClr val="bg2">
                  <a:lumMod val="50000"/>
                </a:schemeClr>
              </a:solidFill>
              <a:latin typeface="Calibri" panose="020F0502020204030204" pitchFamily="34" charset="0"/>
            </a:endParaRPr>
          </a:p>
          <a:p>
            <a:pPr marL="0" indent="0">
              <a:buNone/>
            </a:pPr>
            <a:endParaRPr lang="en-GB"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dirty="0" smtClean="0">
              <a:solidFill>
                <a:schemeClr val="bg2">
                  <a:lumMod val="50000"/>
                </a:schemeClr>
              </a:solidFill>
              <a:latin typeface="Calibri" panose="020F0502020204030204" pitchFamily="34" charset="0"/>
            </a:endParaRPr>
          </a:p>
          <a:p>
            <a:pPr>
              <a:buFont typeface="Wingdings" panose="05000000000000000000" pitchFamily="2" charset="2"/>
              <a:buChar char="Ø"/>
            </a:pPr>
            <a:endParaRPr lang="en-GB" sz="3200" dirty="0">
              <a:solidFill>
                <a:schemeClr val="bg2">
                  <a:lumMod val="50000"/>
                </a:schemeClr>
              </a:solidFill>
              <a:latin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F46ACD5C-53BA-D540-846F-28DDCA2F7BBA}" type="slidenum">
              <a:rPr lang="en-US" smtClean="0">
                <a:solidFill>
                  <a:srgbClr val="FFFFFF"/>
                </a:solidFill>
              </a:rPr>
              <a:pPr>
                <a:defRPr/>
              </a:pPr>
              <a:t>8</a:t>
            </a:fld>
            <a:endParaRPr lang="en-US" sz="1400" b="0">
              <a:solidFill>
                <a:srgbClr val="000000"/>
              </a:solidFill>
              <a:latin typeface="Times" charset="0"/>
            </a:endParaRPr>
          </a:p>
        </p:txBody>
      </p:sp>
    </p:spTree>
    <p:extLst>
      <p:ext uri="{BB962C8B-B14F-4D97-AF65-F5344CB8AC3E}">
        <p14:creationId xmlns:p14="http://schemas.microsoft.com/office/powerpoint/2010/main" val="190898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2"/>
            <a:ext cx="8712968" cy="504056"/>
          </a:xfrm>
        </p:spPr>
        <p:txBody>
          <a:bodyPr/>
          <a:lstStyle/>
          <a:p>
            <a:pPr algn="l"/>
            <a:r>
              <a:rPr lang="en-GB" sz="3200" dirty="0" smtClean="0">
                <a:latin typeface="Calibri" panose="020F0502020204030204" pitchFamily="34" charset="0"/>
              </a:rPr>
              <a:t>Request for quotation or full tender</a:t>
            </a:r>
            <a:endParaRPr lang="en-GB" sz="3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CE87BA2-DA29-1248-90FE-E5176F9E64E6}" type="slidenum">
              <a:rPr lang="en-US" smtClean="0">
                <a:solidFill>
                  <a:srgbClr val="FFFFFF"/>
                </a:solidFill>
              </a:rPr>
              <a:pPr>
                <a:defRPr/>
              </a:pPr>
              <a:t>9</a:t>
            </a:fld>
            <a:endParaRPr lang="en-US" sz="1400" b="0">
              <a:solidFill>
                <a:srgbClr val="000000"/>
              </a:solidFill>
              <a:latin typeface="Times" charset="0"/>
            </a:endParaRPr>
          </a:p>
        </p:txBody>
      </p:sp>
      <p:sp>
        <p:nvSpPr>
          <p:cNvPr id="3" name="TextBox 2"/>
          <p:cNvSpPr txBox="1"/>
          <p:nvPr/>
        </p:nvSpPr>
        <p:spPr>
          <a:xfrm>
            <a:off x="192235" y="1114866"/>
            <a:ext cx="8712968" cy="5262979"/>
          </a:xfrm>
          <a:prstGeom prst="rect">
            <a:avLst/>
          </a:prstGeom>
          <a:noFill/>
        </p:spPr>
        <p:txBody>
          <a:bodyPr wrap="square" rtlCol="0">
            <a:spAutoFit/>
          </a:bodyPr>
          <a:lstStyle/>
          <a:p>
            <a:pPr marL="742950" lvl="1" indent="-285750" algn="just">
              <a:buClr>
                <a:schemeClr val="bg1">
                  <a:lumMod val="50000"/>
                </a:schemeClr>
              </a:buClr>
              <a:buFont typeface="Arial" panose="020B0604020202020204" pitchFamily="34" charset="0"/>
              <a:buChar char="•"/>
            </a:pPr>
            <a:r>
              <a:rPr lang="en-US" sz="1600" dirty="0" smtClean="0">
                <a:solidFill>
                  <a:schemeClr val="bg2">
                    <a:lumMod val="50000"/>
                  </a:schemeClr>
                </a:solidFill>
                <a:latin typeface="Calibri" panose="020F0502020204030204" pitchFamily="34" charset="0"/>
              </a:rPr>
              <a:t>The procurement process needs to demonstrate good value and will depend on the value of the contract</a:t>
            </a:r>
          </a:p>
          <a:p>
            <a:pPr lvl="1" algn="just">
              <a:buClr>
                <a:schemeClr val="bg1">
                  <a:lumMod val="50000"/>
                </a:schemeClr>
              </a:buClr>
            </a:pPr>
            <a:endParaRPr lang="en-US" sz="1600"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endParaRPr lang="en-US" sz="1600"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endParaRPr lang="en-US" sz="1600" b="1"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endParaRPr lang="en-US" sz="1600" b="1"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endParaRPr lang="en-US" sz="1600" b="1"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endParaRPr lang="en-US" sz="1600" b="1"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endParaRPr lang="en-US" sz="1600" b="1" dirty="0" smtClean="0">
              <a:solidFill>
                <a:schemeClr val="bg2">
                  <a:lumMod val="50000"/>
                </a:schemeClr>
              </a:solidFill>
              <a:latin typeface="Calibri" panose="020F0502020204030204" pitchFamily="34" charset="0"/>
            </a:endParaRPr>
          </a:p>
          <a:p>
            <a:pPr marL="742950" lvl="1" indent="-285750" algn="just">
              <a:buClr>
                <a:schemeClr val="bg1">
                  <a:lumMod val="50000"/>
                </a:schemeClr>
              </a:buClr>
              <a:buFont typeface="Arial" panose="020B0604020202020204" pitchFamily="34" charset="0"/>
              <a:buChar char="•"/>
            </a:pPr>
            <a:r>
              <a:rPr lang="en-US" sz="1600" dirty="0" smtClean="0">
                <a:solidFill>
                  <a:schemeClr val="bg2">
                    <a:lumMod val="50000"/>
                  </a:schemeClr>
                </a:solidFill>
                <a:latin typeface="Calibri" panose="020F0502020204030204" pitchFamily="34" charset="0"/>
              </a:rPr>
              <a:t>There is a full Supplier step by step Guide made available on </a:t>
            </a:r>
            <a:r>
              <a:rPr lang="en-US" sz="1600" b="1" dirty="0" err="1" smtClean="0">
                <a:solidFill>
                  <a:schemeClr val="bg2">
                    <a:lumMod val="50000"/>
                  </a:schemeClr>
                </a:solidFill>
                <a:latin typeface="Calibri" panose="020F0502020204030204" pitchFamily="34" charset="0"/>
                <a:hlinkClick r:id="rId3"/>
              </a:rPr>
              <a:t>InTEND</a:t>
            </a:r>
            <a:r>
              <a:rPr lang="en-US" sz="1600" b="1" dirty="0" smtClean="0">
                <a:solidFill>
                  <a:schemeClr val="bg2">
                    <a:lumMod val="50000"/>
                  </a:schemeClr>
                </a:solidFill>
                <a:latin typeface="Calibri" panose="020F0502020204030204" pitchFamily="34" charset="0"/>
              </a:rPr>
              <a:t> </a:t>
            </a:r>
            <a:r>
              <a:rPr lang="en-US" sz="1600" dirty="0" smtClean="0">
                <a:solidFill>
                  <a:schemeClr val="bg2">
                    <a:lumMod val="50000"/>
                  </a:schemeClr>
                </a:solidFill>
                <a:latin typeface="Calibri" panose="020F0502020204030204" pitchFamily="34" charset="0"/>
              </a:rPr>
              <a:t>our on line procurement tool</a:t>
            </a:r>
          </a:p>
          <a:p>
            <a:pPr marL="742950" lvl="1" indent="-285750" algn="just">
              <a:buClr>
                <a:schemeClr val="bg1">
                  <a:lumMod val="50000"/>
                </a:schemeClr>
              </a:buClr>
              <a:buFont typeface="Arial" panose="020B0604020202020204" pitchFamily="34" charset="0"/>
              <a:buChar char="•"/>
            </a:pPr>
            <a:r>
              <a:rPr lang="en-GB" sz="1600" dirty="0" smtClean="0">
                <a:solidFill>
                  <a:schemeClr val="bg2">
                    <a:lumMod val="50000"/>
                  </a:schemeClr>
                </a:solidFill>
                <a:latin typeface="Calibri" panose="020F0502020204030204" pitchFamily="34" charset="0"/>
              </a:rPr>
              <a:t>The </a:t>
            </a:r>
            <a:r>
              <a:rPr lang="en-GB" sz="1600" dirty="0">
                <a:solidFill>
                  <a:schemeClr val="bg2">
                    <a:lumMod val="50000"/>
                  </a:schemeClr>
                </a:solidFill>
                <a:latin typeface="Calibri" panose="020F0502020204030204" pitchFamily="34" charset="0"/>
              </a:rPr>
              <a:t>request will include </a:t>
            </a:r>
          </a:p>
          <a:p>
            <a:pPr marL="1200150" lvl="2" indent="-285750" algn="just">
              <a:buClr>
                <a:schemeClr val="bg1">
                  <a:lumMod val="50000"/>
                </a:schemeClr>
              </a:buClr>
              <a:buFont typeface="Arial" panose="020B0604020202020204" pitchFamily="34" charset="0"/>
              <a:buChar char="•"/>
            </a:pPr>
            <a:r>
              <a:rPr lang="en-GB" sz="1600" dirty="0">
                <a:solidFill>
                  <a:schemeClr val="bg2">
                    <a:lumMod val="50000"/>
                  </a:schemeClr>
                </a:solidFill>
                <a:latin typeface="Calibri" panose="020F0502020204030204" pitchFamily="34" charset="0"/>
              </a:rPr>
              <a:t>The specification - a description of what the supplier is expected to tender or quote against and then supply </a:t>
            </a:r>
            <a:endParaRPr lang="en-GB" sz="1600" dirty="0" smtClean="0">
              <a:solidFill>
                <a:schemeClr val="bg2">
                  <a:lumMod val="50000"/>
                </a:schemeClr>
              </a:solidFill>
              <a:latin typeface="Calibri" panose="020F0502020204030204" pitchFamily="34" charset="0"/>
            </a:endParaRPr>
          </a:p>
          <a:p>
            <a:pPr marL="1200150" lvl="2" indent="-285750" algn="just">
              <a:buClr>
                <a:schemeClr val="bg1">
                  <a:lumMod val="50000"/>
                </a:schemeClr>
              </a:buClr>
              <a:buFont typeface="Arial" panose="020B0604020202020204" pitchFamily="34" charset="0"/>
              <a:buChar char="•"/>
            </a:pPr>
            <a:r>
              <a:rPr lang="en-US" sz="1600" dirty="0" smtClean="0">
                <a:solidFill>
                  <a:schemeClr val="bg2">
                    <a:lumMod val="50000"/>
                  </a:schemeClr>
                </a:solidFill>
                <a:latin typeface="Calibri" panose="020F0502020204030204" pitchFamily="34" charset="0"/>
              </a:rPr>
              <a:t>A Standard </a:t>
            </a:r>
            <a:r>
              <a:rPr lang="en-US" sz="1600" dirty="0">
                <a:solidFill>
                  <a:schemeClr val="bg2">
                    <a:lumMod val="50000"/>
                  </a:schemeClr>
                </a:solidFill>
                <a:latin typeface="Calibri" panose="020F0502020204030204" pitchFamily="34" charset="0"/>
              </a:rPr>
              <a:t>Selection Questionnaire –  where we gather business information which may be used for shortlisting </a:t>
            </a:r>
            <a:endParaRPr lang="en-GB" sz="1600" dirty="0" smtClean="0">
              <a:solidFill>
                <a:schemeClr val="bg2">
                  <a:lumMod val="50000"/>
                </a:schemeClr>
              </a:solidFill>
              <a:latin typeface="Calibri" panose="020F0502020204030204" pitchFamily="34" charset="0"/>
            </a:endParaRPr>
          </a:p>
          <a:p>
            <a:pPr marL="1200150" lvl="2" indent="-285750" algn="just">
              <a:buClr>
                <a:schemeClr val="bg1">
                  <a:lumMod val="50000"/>
                </a:schemeClr>
              </a:buClr>
              <a:buFont typeface="Arial" panose="020B0604020202020204" pitchFamily="34" charset="0"/>
              <a:buChar char="•"/>
            </a:pPr>
            <a:r>
              <a:rPr lang="en-GB" sz="1600" dirty="0">
                <a:solidFill>
                  <a:schemeClr val="bg2">
                    <a:lumMod val="50000"/>
                  </a:schemeClr>
                </a:solidFill>
                <a:latin typeface="Calibri" panose="020F0502020204030204" pitchFamily="34" charset="0"/>
              </a:rPr>
              <a:t>P</a:t>
            </a:r>
            <a:r>
              <a:rPr lang="en-GB" sz="1600" dirty="0" smtClean="0">
                <a:solidFill>
                  <a:schemeClr val="bg2">
                    <a:lumMod val="50000"/>
                  </a:schemeClr>
                </a:solidFill>
                <a:latin typeface="Calibri" panose="020F0502020204030204" pitchFamily="34" charset="0"/>
              </a:rPr>
              <a:t>re-qualification </a:t>
            </a:r>
            <a:r>
              <a:rPr lang="en-GB" sz="1600" dirty="0">
                <a:solidFill>
                  <a:schemeClr val="bg2">
                    <a:lumMod val="50000"/>
                  </a:schemeClr>
                </a:solidFill>
                <a:latin typeface="Calibri" panose="020F0502020204030204" pitchFamily="34" charset="0"/>
              </a:rPr>
              <a:t>and tender evaluation criteria</a:t>
            </a:r>
          </a:p>
          <a:p>
            <a:pPr marL="1200150" lvl="2" indent="-285750" algn="just">
              <a:buClr>
                <a:schemeClr val="bg1">
                  <a:lumMod val="50000"/>
                </a:schemeClr>
              </a:buClr>
              <a:buFont typeface="Arial" panose="020B0604020202020204" pitchFamily="34" charset="0"/>
              <a:buChar char="•"/>
            </a:pPr>
            <a:r>
              <a:rPr lang="en-GB" sz="1600" dirty="0">
                <a:solidFill>
                  <a:schemeClr val="bg2">
                    <a:lumMod val="50000"/>
                  </a:schemeClr>
                </a:solidFill>
                <a:latin typeface="Calibri" panose="020F0502020204030204" pitchFamily="34" charset="0"/>
              </a:rPr>
              <a:t>Performance targets or criteria for acceptance of the supplies, services or works </a:t>
            </a:r>
          </a:p>
          <a:p>
            <a:pPr marL="1200150" lvl="2" indent="-285750" algn="just">
              <a:buClr>
                <a:schemeClr val="bg1">
                  <a:lumMod val="50000"/>
                </a:schemeClr>
              </a:buClr>
              <a:buFont typeface="Arial" panose="020B0604020202020204" pitchFamily="34" charset="0"/>
              <a:buChar char="•"/>
            </a:pPr>
            <a:r>
              <a:rPr lang="en-GB" sz="1600" dirty="0">
                <a:solidFill>
                  <a:schemeClr val="bg2">
                    <a:lumMod val="50000"/>
                  </a:schemeClr>
                </a:solidFill>
                <a:latin typeface="Calibri" panose="020F0502020204030204" pitchFamily="34" charset="0"/>
              </a:rPr>
              <a:t>Monitoring and reporting </a:t>
            </a:r>
            <a:r>
              <a:rPr lang="en-GB" sz="1600" dirty="0" smtClean="0">
                <a:solidFill>
                  <a:schemeClr val="bg2">
                    <a:lumMod val="50000"/>
                  </a:schemeClr>
                </a:solidFill>
                <a:latin typeface="Calibri" panose="020F0502020204030204" pitchFamily="34" charset="0"/>
              </a:rPr>
              <a:t>processes</a:t>
            </a:r>
          </a:p>
          <a:p>
            <a:pPr lvl="2"/>
            <a:endParaRPr lang="en-GB" sz="1600" dirty="0">
              <a:solidFill>
                <a:schemeClr val="bg2">
                  <a:lumMod val="50000"/>
                </a:schemeClr>
              </a:solidFill>
              <a:latin typeface="Calibri" panose="020F0502020204030204" pitchFamily="34" charset="0"/>
            </a:endParaRPr>
          </a:p>
          <a:p>
            <a:pPr marL="742950" lvl="1" indent="-285750">
              <a:buFont typeface="Arial" panose="020B0604020202020204" pitchFamily="34" charset="0"/>
              <a:buChar char="•"/>
            </a:pPr>
            <a:endParaRPr lang="en-GB" sz="1600" dirty="0">
              <a:solidFill>
                <a:schemeClr val="bg2">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80594066"/>
              </p:ext>
            </p:extLst>
          </p:nvPr>
        </p:nvGraphicFramePr>
        <p:xfrm>
          <a:off x="1668399" y="1700808"/>
          <a:ext cx="5760639" cy="1650129"/>
        </p:xfrm>
        <a:graphic>
          <a:graphicData uri="http://schemas.openxmlformats.org/drawingml/2006/table">
            <a:tbl>
              <a:tblPr firstRow="1" bandRow="1">
                <a:tableStyleId>{073A0DAA-6AF3-43AB-8588-CEC1D06C72B9}</a:tableStyleId>
              </a:tblPr>
              <a:tblGrid>
                <a:gridCol w="2304256"/>
                <a:gridCol w="2088232"/>
                <a:gridCol w="1368151"/>
              </a:tblGrid>
              <a:tr h="275330">
                <a:tc>
                  <a:txBody>
                    <a:bodyPr/>
                    <a:lstStyle/>
                    <a:p>
                      <a:r>
                        <a:rPr lang="en-GB" sz="1400" dirty="0" smtClean="0">
                          <a:solidFill>
                            <a:schemeClr val="bg1"/>
                          </a:solidFill>
                          <a:latin typeface="Calibri" panose="020F0502020204030204" pitchFamily="34" charset="0"/>
                        </a:rPr>
                        <a:t>Contract Value</a:t>
                      </a:r>
                      <a:endParaRPr lang="en-GB" sz="1400" dirty="0">
                        <a:solidFill>
                          <a:schemeClr val="bg1"/>
                        </a:solidFill>
                        <a:latin typeface="Calibri" panose="020F0502020204030204" pitchFamily="34" charset="0"/>
                      </a:endParaRPr>
                    </a:p>
                  </a:txBody>
                  <a:tcPr/>
                </a:tc>
                <a:tc>
                  <a:txBody>
                    <a:bodyPr/>
                    <a:lstStyle/>
                    <a:p>
                      <a:r>
                        <a:rPr lang="en-GB" sz="1400" dirty="0" smtClean="0">
                          <a:solidFill>
                            <a:schemeClr val="bg1"/>
                          </a:solidFill>
                          <a:latin typeface="Calibri" panose="020F0502020204030204" pitchFamily="34" charset="0"/>
                        </a:rPr>
                        <a:t>Process</a:t>
                      </a:r>
                      <a:endParaRPr lang="en-GB" sz="1400" dirty="0">
                        <a:solidFill>
                          <a:schemeClr val="bg1"/>
                        </a:solidFill>
                        <a:latin typeface="Calibri" panose="020F0502020204030204" pitchFamily="34" charset="0"/>
                      </a:endParaRPr>
                    </a:p>
                  </a:txBody>
                  <a:tcPr/>
                </a:tc>
                <a:tc>
                  <a:txBody>
                    <a:bodyPr/>
                    <a:lstStyle/>
                    <a:p>
                      <a:r>
                        <a:rPr lang="en-GB" sz="1400" dirty="0" smtClean="0">
                          <a:solidFill>
                            <a:schemeClr val="bg1"/>
                          </a:solidFill>
                          <a:latin typeface="Calibri" panose="020F0502020204030204" pitchFamily="34" charset="0"/>
                        </a:rPr>
                        <a:t>Method</a:t>
                      </a:r>
                      <a:endParaRPr lang="en-GB" sz="1400" dirty="0">
                        <a:solidFill>
                          <a:schemeClr val="bg1"/>
                        </a:solidFill>
                        <a:latin typeface="Calibri" panose="020F0502020204030204" pitchFamily="34" charset="0"/>
                      </a:endParaRPr>
                    </a:p>
                  </a:txBody>
                  <a:tcPr/>
                </a:tc>
              </a:tr>
              <a:tr h="284089">
                <a:tc>
                  <a:txBody>
                    <a:bodyPr/>
                    <a:lstStyle/>
                    <a:p>
                      <a:r>
                        <a:rPr lang="en-GB" sz="1400" dirty="0" smtClean="0">
                          <a:solidFill>
                            <a:schemeClr val="bg2">
                              <a:lumMod val="50000"/>
                            </a:schemeClr>
                          </a:solidFill>
                          <a:latin typeface="Calibri" panose="020F0502020204030204" pitchFamily="34" charset="0"/>
                        </a:rPr>
                        <a:t>&lt;£5,000</a:t>
                      </a:r>
                    </a:p>
                  </a:txBody>
                  <a:tcPr/>
                </a:tc>
                <a:tc>
                  <a:txBody>
                    <a:bodyPr/>
                    <a:lstStyle/>
                    <a:p>
                      <a:r>
                        <a:rPr lang="en-GB" sz="1400" dirty="0" smtClean="0">
                          <a:solidFill>
                            <a:schemeClr val="bg2">
                              <a:lumMod val="50000"/>
                            </a:schemeClr>
                          </a:solidFill>
                          <a:latin typeface="Calibri" panose="020F0502020204030204" pitchFamily="34" charset="0"/>
                        </a:rPr>
                        <a:t>Comparable quotes</a:t>
                      </a:r>
                      <a:endParaRPr lang="en-GB" sz="1400" dirty="0">
                        <a:solidFill>
                          <a:schemeClr val="bg2">
                            <a:lumMod val="50000"/>
                          </a:schemeClr>
                        </a:solidFill>
                        <a:latin typeface="Calibri" panose="020F0502020204030204" pitchFamily="34" charset="0"/>
                      </a:endParaRPr>
                    </a:p>
                  </a:txBody>
                  <a:tcPr/>
                </a:tc>
                <a:tc>
                  <a:txBody>
                    <a:bodyPr/>
                    <a:lstStyle/>
                    <a:p>
                      <a:r>
                        <a:rPr lang="en-GB" sz="1400" dirty="0" smtClean="0">
                          <a:solidFill>
                            <a:schemeClr val="bg2">
                              <a:lumMod val="50000"/>
                            </a:schemeClr>
                          </a:solidFill>
                          <a:latin typeface="Calibri" panose="020F0502020204030204" pitchFamily="34" charset="0"/>
                        </a:rPr>
                        <a:t>Written</a:t>
                      </a:r>
                      <a:endParaRPr lang="en-GB" sz="1400" dirty="0">
                        <a:solidFill>
                          <a:schemeClr val="bg2">
                            <a:lumMod val="50000"/>
                          </a:schemeClr>
                        </a:solidFill>
                        <a:latin typeface="Calibri" panose="020F0502020204030204" pitchFamily="34" charset="0"/>
                      </a:endParaRPr>
                    </a:p>
                  </a:txBody>
                  <a:tcPr/>
                </a:tc>
              </a:tr>
              <a:tr h="306904">
                <a:tc>
                  <a:txBody>
                    <a:bodyPr/>
                    <a:lstStyle/>
                    <a:p>
                      <a:r>
                        <a:rPr lang="en-GB" sz="1400" dirty="0" smtClean="0">
                          <a:solidFill>
                            <a:schemeClr val="bg2">
                              <a:lumMod val="50000"/>
                            </a:schemeClr>
                          </a:solidFill>
                          <a:latin typeface="Calibri" panose="020F0502020204030204" pitchFamily="34" charset="0"/>
                        </a:rPr>
                        <a:t>£5000 -£25,000</a:t>
                      </a:r>
                      <a:endParaRPr lang="en-GB" sz="1400" dirty="0">
                        <a:solidFill>
                          <a:schemeClr val="bg2">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bg2">
                              <a:lumMod val="50000"/>
                            </a:schemeClr>
                          </a:solidFill>
                          <a:latin typeface="Calibri" panose="020F0502020204030204" pitchFamily="34" charset="0"/>
                        </a:rPr>
                        <a:t>At least three quotes</a:t>
                      </a:r>
                      <a:endParaRPr lang="en-GB" sz="1400" dirty="0">
                        <a:solidFill>
                          <a:schemeClr val="bg2">
                            <a:lumMod val="50000"/>
                          </a:schemeClr>
                        </a:solidFill>
                        <a:latin typeface="Calibri" panose="020F0502020204030204" pitchFamily="34" charset="0"/>
                      </a:endParaRPr>
                    </a:p>
                  </a:txBody>
                  <a:tcPr/>
                </a:tc>
                <a:tc>
                  <a:txBody>
                    <a:bodyPr/>
                    <a:lstStyle/>
                    <a:p>
                      <a:r>
                        <a:rPr lang="en-GB" sz="1400" dirty="0" smtClean="0">
                          <a:solidFill>
                            <a:schemeClr val="bg2">
                              <a:lumMod val="50000"/>
                            </a:schemeClr>
                          </a:solidFill>
                          <a:latin typeface="Calibri" panose="020F0502020204030204" pitchFamily="34" charset="0"/>
                        </a:rPr>
                        <a:t>In-Tend </a:t>
                      </a:r>
                      <a:endParaRPr lang="en-GB" sz="1400" dirty="0">
                        <a:solidFill>
                          <a:schemeClr val="bg2">
                            <a:lumMod val="50000"/>
                          </a:schemeClr>
                        </a:solidFill>
                        <a:latin typeface="Calibri" panose="020F0502020204030204" pitchFamily="34" charset="0"/>
                      </a:endParaRPr>
                    </a:p>
                  </a:txBody>
                  <a:tcPr/>
                </a:tc>
              </a:tr>
              <a:tr h="289028">
                <a:tc>
                  <a:txBody>
                    <a:bodyPr/>
                    <a:lstStyle/>
                    <a:p>
                      <a:r>
                        <a:rPr lang="en-GB" sz="1400" dirty="0" smtClean="0">
                          <a:solidFill>
                            <a:schemeClr val="bg2">
                              <a:lumMod val="50000"/>
                            </a:schemeClr>
                          </a:solidFill>
                          <a:latin typeface="Calibri" panose="020F0502020204030204" pitchFamily="34" charset="0"/>
                        </a:rPr>
                        <a:t>£25,000 – OJEU threshold</a:t>
                      </a:r>
                      <a:endParaRPr lang="en-GB" sz="1400" dirty="0">
                        <a:solidFill>
                          <a:schemeClr val="bg2">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bg2">
                              <a:lumMod val="50000"/>
                            </a:schemeClr>
                          </a:solidFill>
                          <a:latin typeface="Calibri" panose="020F0502020204030204" pitchFamily="34" charset="0"/>
                        </a:rPr>
                        <a:t>Tendering process</a:t>
                      </a:r>
                      <a:endParaRPr lang="en-GB" sz="1400" dirty="0">
                        <a:solidFill>
                          <a:schemeClr val="bg2">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bg2">
                              <a:lumMod val="50000"/>
                            </a:schemeClr>
                          </a:solidFill>
                          <a:latin typeface="Calibri" panose="020F0502020204030204" pitchFamily="34" charset="0"/>
                        </a:rPr>
                        <a:t>In-Tend </a:t>
                      </a:r>
                    </a:p>
                  </a:txBody>
                  <a:tcPr/>
                </a:tc>
              </a:tr>
              <a:tr h="428825">
                <a:tc>
                  <a:txBody>
                    <a:bodyPr/>
                    <a:lstStyle/>
                    <a:p>
                      <a:r>
                        <a:rPr lang="en-GB" sz="1400" dirty="0" smtClean="0">
                          <a:solidFill>
                            <a:schemeClr val="bg2">
                              <a:lumMod val="50000"/>
                            </a:schemeClr>
                          </a:solidFill>
                          <a:latin typeface="Calibri" panose="020F0502020204030204" pitchFamily="34" charset="0"/>
                        </a:rPr>
                        <a:t>&gt; OJEU</a:t>
                      </a:r>
                      <a:r>
                        <a:rPr lang="en-GB" sz="1400" baseline="0" dirty="0" smtClean="0">
                          <a:solidFill>
                            <a:schemeClr val="bg2">
                              <a:lumMod val="50000"/>
                            </a:schemeClr>
                          </a:solidFill>
                          <a:latin typeface="Calibri" panose="020F0502020204030204" pitchFamily="34" charset="0"/>
                        </a:rPr>
                        <a:t> threshold</a:t>
                      </a:r>
                      <a:endParaRPr lang="en-GB" sz="1400" dirty="0">
                        <a:solidFill>
                          <a:schemeClr val="bg2">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bg2">
                              <a:lumMod val="50000"/>
                            </a:schemeClr>
                          </a:solidFill>
                          <a:latin typeface="Calibri" panose="020F0502020204030204" pitchFamily="34" charset="0"/>
                        </a:rPr>
                        <a:t>EU tendering process</a:t>
                      </a:r>
                      <a:endParaRPr lang="en-GB" sz="1400" dirty="0">
                        <a:solidFill>
                          <a:schemeClr val="bg2">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bg2">
                              <a:lumMod val="50000"/>
                            </a:schemeClr>
                          </a:solidFill>
                          <a:latin typeface="Calibri" panose="020F0502020204030204" pitchFamily="34" charset="0"/>
                        </a:rPr>
                        <a:t>In-Tend </a:t>
                      </a:r>
                    </a:p>
                  </a:txBody>
                  <a:tcPr/>
                </a:tc>
              </a:tr>
            </a:tbl>
          </a:graphicData>
        </a:graphic>
      </p:graphicFrame>
    </p:spTree>
    <p:extLst>
      <p:ext uri="{BB962C8B-B14F-4D97-AF65-F5344CB8AC3E}">
        <p14:creationId xmlns:p14="http://schemas.microsoft.com/office/powerpoint/2010/main" val="288168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CC All Colour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rey Bl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ilac">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i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agenta">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urpl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Re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rracotta">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urquois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Yellow">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y">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ue Gree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rk Bl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rk Gree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rk Grey">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ark Re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ree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 Presentation</Template>
  <TotalTime>3616</TotalTime>
  <Words>1427</Words>
  <Application>Microsoft Office PowerPoint</Application>
  <PresentationFormat>On-screen Show (4:3)</PresentationFormat>
  <Paragraphs>225</Paragraphs>
  <Slides>16</Slides>
  <Notes>7</Notes>
  <HiddenSlides>0</HiddenSlides>
  <MMClips>0</MMClips>
  <ScaleCrop>false</ScaleCrop>
  <HeadingPairs>
    <vt:vector size="4" baseType="variant">
      <vt:variant>
        <vt:lpstr>Theme</vt:lpstr>
      </vt:variant>
      <vt:variant>
        <vt:i4>18</vt:i4>
      </vt:variant>
      <vt:variant>
        <vt:lpstr>Slide Titles</vt:lpstr>
      </vt:variant>
      <vt:variant>
        <vt:i4>16</vt:i4>
      </vt:variant>
    </vt:vector>
  </HeadingPairs>
  <TitlesOfParts>
    <vt:vector size="34" baseType="lpstr">
      <vt:lpstr>WCC All Colours</vt:lpstr>
      <vt:lpstr>Grey</vt:lpstr>
      <vt:lpstr>Blue Green</vt:lpstr>
      <vt:lpstr>Blue</vt:lpstr>
      <vt:lpstr>Dark Blue</vt:lpstr>
      <vt:lpstr>Dark Green</vt:lpstr>
      <vt:lpstr>Dark Grey</vt:lpstr>
      <vt:lpstr>Dark Red</vt:lpstr>
      <vt:lpstr>Green</vt:lpstr>
      <vt:lpstr>Grey Blue</vt:lpstr>
      <vt:lpstr>Lilac</vt:lpstr>
      <vt:lpstr>Lime</vt:lpstr>
      <vt:lpstr>Magenta</vt:lpstr>
      <vt:lpstr>Purple</vt:lpstr>
      <vt:lpstr>Red</vt:lpstr>
      <vt:lpstr>Terracotta</vt:lpstr>
      <vt:lpstr>Turquoise</vt:lpstr>
      <vt:lpstr>Yellow</vt:lpstr>
      <vt:lpstr>PowerPoint Presentation</vt:lpstr>
      <vt:lpstr>Contents</vt:lpstr>
      <vt:lpstr>Introduction</vt:lpstr>
      <vt:lpstr>Our Council Priorities and Social Value</vt:lpstr>
      <vt:lpstr>How we buy</vt:lpstr>
      <vt:lpstr>Supplier Engagement </vt:lpstr>
      <vt:lpstr>Supplier Engagement </vt:lpstr>
      <vt:lpstr>Dynamic Purchasing System (DPS)</vt:lpstr>
      <vt:lpstr>Request for quotation or full tender</vt:lpstr>
      <vt:lpstr>Tender Submission  </vt:lpstr>
      <vt:lpstr>Tender Submission </vt:lpstr>
      <vt:lpstr>Tender Submission  </vt:lpstr>
      <vt:lpstr>The Evaluation Process</vt:lpstr>
      <vt:lpstr>Guidelines for Registration on InTend </vt:lpstr>
      <vt:lpstr>InTend Registration Front Page</vt:lpstr>
      <vt:lpstr>Finding 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Atkinson, Alison</cp:lastModifiedBy>
  <cp:revision>186</cp:revision>
  <dcterms:created xsi:type="dcterms:W3CDTF">2017-01-17T12:27:42Z</dcterms:created>
  <dcterms:modified xsi:type="dcterms:W3CDTF">2018-09-24T09:55:03Z</dcterms:modified>
</cp:coreProperties>
</file>