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8" r:id="rId5"/>
    <p:sldId id="785" r:id="rId6"/>
    <p:sldId id="431" r:id="rId7"/>
    <p:sldId id="433" r:id="rId8"/>
    <p:sldId id="444" r:id="rId9"/>
    <p:sldId id="445" r:id="rId10"/>
    <p:sldId id="787" r:id="rId11"/>
    <p:sldId id="788" r:id="rId12"/>
    <p:sldId id="446" r:id="rId13"/>
    <p:sldId id="447" r:id="rId14"/>
    <p:sldId id="460" r:id="rId15"/>
    <p:sldId id="448" r:id="rId16"/>
    <p:sldId id="449" r:id="rId17"/>
    <p:sldId id="450" r:id="rId18"/>
    <p:sldId id="789" r:id="rId19"/>
    <p:sldId id="790" r:id="rId20"/>
    <p:sldId id="360" r:id="rId21"/>
    <p:sldId id="361" r:id="rId22"/>
    <p:sldId id="786" r:id="rId23"/>
    <p:sldId id="362" r:id="rId24"/>
    <p:sldId id="363" r:id="rId25"/>
    <p:sldId id="364" r:id="rId26"/>
    <p:sldId id="370" r:id="rId27"/>
    <p:sldId id="303" r:id="rId28"/>
    <p:sldId id="791" r:id="rId29"/>
    <p:sldId id="792" r:id="rId30"/>
    <p:sldId id="793" r:id="rId31"/>
    <p:sldId id="794" r:id="rId32"/>
    <p:sldId id="795" r:id="rId33"/>
    <p:sldId id="796" r:id="rId34"/>
    <p:sldId id="324" r:id="rId35"/>
    <p:sldId id="312" r:id="rId36"/>
    <p:sldId id="798" r:id="rId37"/>
    <p:sldId id="402" r:id="rId38"/>
    <p:sldId id="800" r:id="rId39"/>
    <p:sldId id="7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27AB-6F37-40AF-8CD7-03F901695510}" v="107" dt="2021-02-15T16:16:08.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74" d="100"/>
          <a:sy n="74" d="100"/>
        </p:scale>
        <p:origin x="144" y="67"/>
      </p:cViewPr>
      <p:guideLst>
        <p:guide orient="horz" pos="1344"/>
        <p:guide pos="597"/>
      </p:guideLst>
    </p:cSldViewPr>
  </p:slideViewPr>
  <p:outlineViewPr>
    <p:cViewPr>
      <p:scale>
        <a:sx n="33" d="100"/>
        <a:sy n="33" d="100"/>
      </p:scale>
      <p:origin x="0" y="-50130"/>
    </p:cViewPr>
  </p:outlin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12B7A-C35C-4A96-A12E-5398CF692823}" type="doc">
      <dgm:prSet loTypeId="urn:microsoft.com/office/officeart/2005/8/layout/venn1" loCatId="relationship" qsTypeId="urn:microsoft.com/office/officeart/2005/8/quickstyle/simple1" qsCatId="simple" csTypeId="urn:microsoft.com/office/officeart/2005/8/colors/accent1_2" csCatId="accent1" phldr="1"/>
      <dgm:spPr/>
    </dgm:pt>
    <dgm:pt modelId="{E6A38403-2948-4676-88C2-393A45D089EF}">
      <dgm:prSet phldrT="[Text]" custT="1"/>
      <dgm:spPr>
        <a:solidFill>
          <a:srgbClr val="FFC000"/>
        </a:solidFill>
      </dgm:spPr>
      <dgm:t>
        <a:bodyPr/>
        <a:lstStyle/>
        <a:p>
          <a:r>
            <a:rPr lang="en-GB" sz="1200" dirty="0">
              <a:latin typeface="Candara" panose="020E0502030303020204" pitchFamily="34" charset="0"/>
              <a:cs typeface="Arial" panose="020B0604020202020204" pitchFamily="34" charset="0"/>
            </a:rPr>
            <a:t>Communication and Interaction</a:t>
          </a:r>
        </a:p>
      </dgm:t>
    </dgm:pt>
    <dgm:pt modelId="{E95310E8-FA4D-47C9-A91F-6B4C90243724}" type="parTrans" cxnId="{A28E78F4-C704-4353-BC80-FB267B0CB1F6}">
      <dgm:prSet/>
      <dgm:spPr/>
      <dgm:t>
        <a:bodyPr/>
        <a:lstStyle/>
        <a:p>
          <a:endParaRPr lang="en-GB"/>
        </a:p>
      </dgm:t>
    </dgm:pt>
    <dgm:pt modelId="{B5A81CDE-7C81-4477-96B9-9FB4C2C083BC}" type="sibTrans" cxnId="{A28E78F4-C704-4353-BC80-FB267B0CB1F6}">
      <dgm:prSet/>
      <dgm:spPr/>
      <dgm:t>
        <a:bodyPr/>
        <a:lstStyle/>
        <a:p>
          <a:endParaRPr lang="en-GB"/>
        </a:p>
      </dgm:t>
    </dgm:pt>
    <dgm:pt modelId="{107B57B6-A884-4500-8C98-1BA69AAF2F69}">
      <dgm:prSet phldrT="[Text]" custT="1"/>
      <dgm:spPr>
        <a:solidFill>
          <a:schemeClr val="tx2">
            <a:lumMod val="60000"/>
            <a:lumOff val="40000"/>
          </a:schemeClr>
        </a:solidFill>
      </dgm:spPr>
      <dgm:t>
        <a:bodyPr/>
        <a:lstStyle/>
        <a:p>
          <a:r>
            <a:rPr lang="en-GB" sz="1200" dirty="0">
              <a:latin typeface="Candara" panose="020E0502030303020204" pitchFamily="34" charset="0"/>
              <a:cs typeface="Arial" panose="020B0604020202020204" pitchFamily="34" charset="0"/>
            </a:rPr>
            <a:t>Cognition and Learning</a:t>
          </a:r>
        </a:p>
      </dgm:t>
    </dgm:pt>
    <dgm:pt modelId="{8F5C8B11-20B2-4B0F-9F32-806FF1DBE609}" type="parTrans" cxnId="{2DC518B3-CD5A-41CF-9B3C-D10180BF1BFE}">
      <dgm:prSet/>
      <dgm:spPr/>
      <dgm:t>
        <a:bodyPr/>
        <a:lstStyle/>
        <a:p>
          <a:endParaRPr lang="en-GB"/>
        </a:p>
      </dgm:t>
    </dgm:pt>
    <dgm:pt modelId="{B1F71C71-C641-446B-B48E-7412961C4C81}" type="sibTrans" cxnId="{2DC518B3-CD5A-41CF-9B3C-D10180BF1BFE}">
      <dgm:prSet/>
      <dgm:spPr/>
      <dgm:t>
        <a:bodyPr/>
        <a:lstStyle/>
        <a:p>
          <a:endParaRPr lang="en-GB"/>
        </a:p>
      </dgm:t>
    </dgm:pt>
    <dgm:pt modelId="{CABCCA75-AF49-445B-91D3-626E6C693D0C}">
      <dgm:prSet phldrT="[Text]" custT="1"/>
      <dgm:spPr>
        <a:solidFill>
          <a:schemeClr val="accent2">
            <a:lumMod val="40000"/>
            <a:lumOff val="60000"/>
            <a:alpha val="50000"/>
          </a:schemeClr>
        </a:solidFill>
      </dgm:spPr>
      <dgm:t>
        <a:bodyPr/>
        <a:lstStyle/>
        <a:p>
          <a:r>
            <a:rPr lang="en-GB" sz="1200" dirty="0">
              <a:latin typeface="Candara" panose="020E0502030303020204" pitchFamily="34" charset="0"/>
              <a:cs typeface="Arial" panose="020B0604020202020204" pitchFamily="34" charset="0"/>
            </a:rPr>
            <a:t>Physical and Sensory Needs</a:t>
          </a:r>
        </a:p>
      </dgm:t>
    </dgm:pt>
    <dgm:pt modelId="{FD63A726-8B2A-43F4-A156-33351926A2CD}" type="parTrans" cxnId="{D7A01049-B6C3-4F73-B59F-8CD4BE09A841}">
      <dgm:prSet/>
      <dgm:spPr/>
      <dgm:t>
        <a:bodyPr/>
        <a:lstStyle/>
        <a:p>
          <a:endParaRPr lang="en-GB"/>
        </a:p>
      </dgm:t>
    </dgm:pt>
    <dgm:pt modelId="{A0F26D4A-FB50-4B94-A248-805CBF611BD1}" type="sibTrans" cxnId="{D7A01049-B6C3-4F73-B59F-8CD4BE09A841}">
      <dgm:prSet/>
      <dgm:spPr/>
      <dgm:t>
        <a:bodyPr/>
        <a:lstStyle/>
        <a:p>
          <a:endParaRPr lang="en-GB"/>
        </a:p>
      </dgm:t>
    </dgm:pt>
    <dgm:pt modelId="{04B5CDF2-F2FF-410D-AEF2-797E12CA60A4}">
      <dgm:prSet custT="1"/>
      <dgm:spPr>
        <a:solidFill>
          <a:schemeClr val="accent5">
            <a:lumMod val="40000"/>
            <a:lumOff val="60000"/>
            <a:alpha val="50000"/>
          </a:schemeClr>
        </a:solidFill>
      </dgm:spPr>
      <dgm:t>
        <a:bodyPr/>
        <a:lstStyle/>
        <a:p>
          <a:r>
            <a:rPr lang="en-GB" sz="1200" dirty="0">
              <a:latin typeface="Candara" panose="020E0502030303020204" pitchFamily="34" charset="0"/>
              <a:cs typeface="Arial" panose="020B0604020202020204" pitchFamily="34" charset="0"/>
            </a:rPr>
            <a:t>Social, Emotional and Mental Health</a:t>
          </a:r>
        </a:p>
      </dgm:t>
    </dgm:pt>
    <dgm:pt modelId="{20596718-8B7A-4A70-84EB-E78FAAD5F918}" type="parTrans" cxnId="{19A2615D-9872-48B0-BF7D-7F2550CDF47B}">
      <dgm:prSet/>
      <dgm:spPr/>
      <dgm:t>
        <a:bodyPr/>
        <a:lstStyle/>
        <a:p>
          <a:endParaRPr lang="en-GB"/>
        </a:p>
      </dgm:t>
    </dgm:pt>
    <dgm:pt modelId="{B55F97B9-7B60-4B05-BA13-EE5966B78FFD}" type="sibTrans" cxnId="{19A2615D-9872-48B0-BF7D-7F2550CDF47B}">
      <dgm:prSet/>
      <dgm:spPr/>
      <dgm:t>
        <a:bodyPr/>
        <a:lstStyle/>
        <a:p>
          <a:endParaRPr lang="en-GB"/>
        </a:p>
      </dgm:t>
    </dgm:pt>
    <dgm:pt modelId="{0EDB665A-CFAE-42ED-A32B-5B285DFF6FF7}" type="pres">
      <dgm:prSet presAssocID="{61D12B7A-C35C-4A96-A12E-5398CF692823}" presName="compositeShape" presStyleCnt="0">
        <dgm:presLayoutVars>
          <dgm:chMax val="7"/>
          <dgm:dir/>
          <dgm:resizeHandles val="exact"/>
        </dgm:presLayoutVars>
      </dgm:prSet>
      <dgm:spPr/>
    </dgm:pt>
    <dgm:pt modelId="{1AF8878D-0279-446E-BECF-4C10E2A241AC}" type="pres">
      <dgm:prSet presAssocID="{E6A38403-2948-4676-88C2-393A45D089EF}" presName="circ1" presStyleLbl="vennNode1" presStyleIdx="0" presStyleCnt="4" custLinFactNeighborX="-259" custLinFactNeighborY="984"/>
      <dgm:spPr/>
    </dgm:pt>
    <dgm:pt modelId="{210581DB-0E39-46F0-AC42-B9B42ED25B3F}" type="pres">
      <dgm:prSet presAssocID="{E6A38403-2948-4676-88C2-393A45D089EF}" presName="circ1Tx" presStyleLbl="revTx" presStyleIdx="0" presStyleCnt="0">
        <dgm:presLayoutVars>
          <dgm:chMax val="0"/>
          <dgm:chPref val="0"/>
          <dgm:bulletEnabled val="1"/>
        </dgm:presLayoutVars>
      </dgm:prSet>
      <dgm:spPr/>
    </dgm:pt>
    <dgm:pt modelId="{E256FC3F-F357-4A17-A423-F4014772B1B6}" type="pres">
      <dgm:prSet presAssocID="{107B57B6-A884-4500-8C98-1BA69AAF2F69}" presName="circ2" presStyleLbl="vennNode1" presStyleIdx="1" presStyleCnt="4"/>
      <dgm:spPr/>
    </dgm:pt>
    <dgm:pt modelId="{DAB66A42-FC75-4DF1-AD5C-F865C4A70005}" type="pres">
      <dgm:prSet presAssocID="{107B57B6-A884-4500-8C98-1BA69AAF2F69}" presName="circ2Tx" presStyleLbl="revTx" presStyleIdx="0" presStyleCnt="0">
        <dgm:presLayoutVars>
          <dgm:chMax val="0"/>
          <dgm:chPref val="0"/>
          <dgm:bulletEnabled val="1"/>
        </dgm:presLayoutVars>
      </dgm:prSet>
      <dgm:spPr/>
    </dgm:pt>
    <dgm:pt modelId="{27F49C18-8DF6-4C28-8DB2-80832C39A3C9}" type="pres">
      <dgm:prSet presAssocID="{04B5CDF2-F2FF-410D-AEF2-797E12CA60A4}" presName="circ3" presStyleLbl="vennNode1" presStyleIdx="2" presStyleCnt="4"/>
      <dgm:spPr/>
    </dgm:pt>
    <dgm:pt modelId="{787583FA-35BB-4E9B-8262-7423CD8323A7}" type="pres">
      <dgm:prSet presAssocID="{04B5CDF2-F2FF-410D-AEF2-797E12CA60A4}" presName="circ3Tx" presStyleLbl="revTx" presStyleIdx="0" presStyleCnt="0">
        <dgm:presLayoutVars>
          <dgm:chMax val="0"/>
          <dgm:chPref val="0"/>
          <dgm:bulletEnabled val="1"/>
        </dgm:presLayoutVars>
      </dgm:prSet>
      <dgm:spPr/>
    </dgm:pt>
    <dgm:pt modelId="{F1799B3B-754F-4329-85FB-BCE9A8F471CB}" type="pres">
      <dgm:prSet presAssocID="{CABCCA75-AF49-445B-91D3-626E6C693D0C}" presName="circ4" presStyleLbl="vennNode1" presStyleIdx="3" presStyleCnt="4"/>
      <dgm:spPr/>
    </dgm:pt>
    <dgm:pt modelId="{290937CC-9AA8-44C9-8A3E-CB807442B356}" type="pres">
      <dgm:prSet presAssocID="{CABCCA75-AF49-445B-91D3-626E6C693D0C}" presName="circ4Tx" presStyleLbl="revTx" presStyleIdx="0" presStyleCnt="0">
        <dgm:presLayoutVars>
          <dgm:chMax val="0"/>
          <dgm:chPref val="0"/>
          <dgm:bulletEnabled val="1"/>
        </dgm:presLayoutVars>
      </dgm:prSet>
      <dgm:spPr/>
    </dgm:pt>
  </dgm:ptLst>
  <dgm:cxnLst>
    <dgm:cxn modelId="{3F122913-5233-43B8-9809-A4428FA43D7D}" type="presOf" srcId="{CABCCA75-AF49-445B-91D3-626E6C693D0C}" destId="{290937CC-9AA8-44C9-8A3E-CB807442B356}" srcOrd="1" destOrd="0" presId="urn:microsoft.com/office/officeart/2005/8/layout/venn1"/>
    <dgm:cxn modelId="{AE216B37-91F1-43D3-8915-7DA4FAE99E05}" type="presOf" srcId="{04B5CDF2-F2FF-410D-AEF2-797E12CA60A4}" destId="{787583FA-35BB-4E9B-8262-7423CD8323A7}" srcOrd="1" destOrd="0" presId="urn:microsoft.com/office/officeart/2005/8/layout/venn1"/>
    <dgm:cxn modelId="{19A2615D-9872-48B0-BF7D-7F2550CDF47B}" srcId="{61D12B7A-C35C-4A96-A12E-5398CF692823}" destId="{04B5CDF2-F2FF-410D-AEF2-797E12CA60A4}" srcOrd="2" destOrd="0" parTransId="{20596718-8B7A-4A70-84EB-E78FAAD5F918}" sibTransId="{B55F97B9-7B60-4B05-BA13-EE5966B78FFD}"/>
    <dgm:cxn modelId="{6722B867-7C30-44F8-B36A-5EF54C24AE25}" type="presOf" srcId="{61D12B7A-C35C-4A96-A12E-5398CF692823}" destId="{0EDB665A-CFAE-42ED-A32B-5B285DFF6FF7}" srcOrd="0" destOrd="0" presId="urn:microsoft.com/office/officeart/2005/8/layout/venn1"/>
    <dgm:cxn modelId="{D7A01049-B6C3-4F73-B59F-8CD4BE09A841}" srcId="{61D12B7A-C35C-4A96-A12E-5398CF692823}" destId="{CABCCA75-AF49-445B-91D3-626E6C693D0C}" srcOrd="3" destOrd="0" parTransId="{FD63A726-8B2A-43F4-A156-33351926A2CD}" sibTransId="{A0F26D4A-FB50-4B94-A248-805CBF611BD1}"/>
    <dgm:cxn modelId="{47C8316A-7B27-4B0E-ACC5-10EAE756DC4B}" type="presOf" srcId="{E6A38403-2948-4676-88C2-393A45D089EF}" destId="{1AF8878D-0279-446E-BECF-4C10E2A241AC}" srcOrd="0" destOrd="0" presId="urn:microsoft.com/office/officeart/2005/8/layout/venn1"/>
    <dgm:cxn modelId="{F551D56C-BE94-4967-B10F-1E7FD5D3B325}" type="presOf" srcId="{CABCCA75-AF49-445B-91D3-626E6C693D0C}" destId="{F1799B3B-754F-4329-85FB-BCE9A8F471CB}" srcOrd="0" destOrd="0" presId="urn:microsoft.com/office/officeart/2005/8/layout/venn1"/>
    <dgm:cxn modelId="{F5D9356E-F9B2-4D0D-87C1-184083AD03AD}" type="presOf" srcId="{E6A38403-2948-4676-88C2-393A45D089EF}" destId="{210581DB-0E39-46F0-AC42-B9B42ED25B3F}" srcOrd="1" destOrd="0" presId="urn:microsoft.com/office/officeart/2005/8/layout/venn1"/>
    <dgm:cxn modelId="{A6C77B53-396A-4EE1-9DEA-6CA32FC4F845}" type="presOf" srcId="{04B5CDF2-F2FF-410D-AEF2-797E12CA60A4}" destId="{27F49C18-8DF6-4C28-8DB2-80832C39A3C9}" srcOrd="0" destOrd="0" presId="urn:microsoft.com/office/officeart/2005/8/layout/venn1"/>
    <dgm:cxn modelId="{2DC518B3-CD5A-41CF-9B3C-D10180BF1BFE}" srcId="{61D12B7A-C35C-4A96-A12E-5398CF692823}" destId="{107B57B6-A884-4500-8C98-1BA69AAF2F69}" srcOrd="1" destOrd="0" parTransId="{8F5C8B11-20B2-4B0F-9F32-806FF1DBE609}" sibTransId="{B1F71C71-C641-446B-B48E-7412961C4C81}"/>
    <dgm:cxn modelId="{80D62BC1-AD63-4A0A-855F-08C4A24A08CC}" type="presOf" srcId="{107B57B6-A884-4500-8C98-1BA69AAF2F69}" destId="{DAB66A42-FC75-4DF1-AD5C-F865C4A70005}" srcOrd="1" destOrd="0" presId="urn:microsoft.com/office/officeart/2005/8/layout/venn1"/>
    <dgm:cxn modelId="{658F0DC7-C434-49A6-8946-EA2D61D97DB4}" type="presOf" srcId="{107B57B6-A884-4500-8C98-1BA69AAF2F69}" destId="{E256FC3F-F357-4A17-A423-F4014772B1B6}" srcOrd="0" destOrd="0" presId="urn:microsoft.com/office/officeart/2005/8/layout/venn1"/>
    <dgm:cxn modelId="{A28E78F4-C704-4353-BC80-FB267B0CB1F6}" srcId="{61D12B7A-C35C-4A96-A12E-5398CF692823}" destId="{E6A38403-2948-4676-88C2-393A45D089EF}" srcOrd="0" destOrd="0" parTransId="{E95310E8-FA4D-47C9-A91F-6B4C90243724}" sibTransId="{B5A81CDE-7C81-4477-96B9-9FB4C2C083BC}"/>
    <dgm:cxn modelId="{CC6C4789-9F7E-4F70-AC17-1A6FFFD03F68}" type="presParOf" srcId="{0EDB665A-CFAE-42ED-A32B-5B285DFF6FF7}" destId="{1AF8878D-0279-446E-BECF-4C10E2A241AC}" srcOrd="0" destOrd="0" presId="urn:microsoft.com/office/officeart/2005/8/layout/venn1"/>
    <dgm:cxn modelId="{9CA69E7F-B13E-4BED-B56F-F810E791970B}" type="presParOf" srcId="{0EDB665A-CFAE-42ED-A32B-5B285DFF6FF7}" destId="{210581DB-0E39-46F0-AC42-B9B42ED25B3F}" srcOrd="1" destOrd="0" presId="urn:microsoft.com/office/officeart/2005/8/layout/venn1"/>
    <dgm:cxn modelId="{7CD58261-A0F1-4442-8C24-DCF4762E0E73}" type="presParOf" srcId="{0EDB665A-CFAE-42ED-A32B-5B285DFF6FF7}" destId="{E256FC3F-F357-4A17-A423-F4014772B1B6}" srcOrd="2" destOrd="0" presId="urn:microsoft.com/office/officeart/2005/8/layout/venn1"/>
    <dgm:cxn modelId="{ED3B52F2-B853-45ED-9850-90FE504B2472}" type="presParOf" srcId="{0EDB665A-CFAE-42ED-A32B-5B285DFF6FF7}" destId="{DAB66A42-FC75-4DF1-AD5C-F865C4A70005}" srcOrd="3" destOrd="0" presId="urn:microsoft.com/office/officeart/2005/8/layout/venn1"/>
    <dgm:cxn modelId="{C2C6D10B-BABE-4D7F-95BE-B679B394D92F}" type="presParOf" srcId="{0EDB665A-CFAE-42ED-A32B-5B285DFF6FF7}" destId="{27F49C18-8DF6-4C28-8DB2-80832C39A3C9}" srcOrd="4" destOrd="0" presId="urn:microsoft.com/office/officeart/2005/8/layout/venn1"/>
    <dgm:cxn modelId="{29D2CF2C-9162-4CFD-AEBB-913433C45A72}" type="presParOf" srcId="{0EDB665A-CFAE-42ED-A32B-5B285DFF6FF7}" destId="{787583FA-35BB-4E9B-8262-7423CD8323A7}" srcOrd="5" destOrd="0" presId="urn:microsoft.com/office/officeart/2005/8/layout/venn1"/>
    <dgm:cxn modelId="{213CA57F-9A37-48BF-B7AB-2B9C78F12614}" type="presParOf" srcId="{0EDB665A-CFAE-42ED-A32B-5B285DFF6FF7}" destId="{F1799B3B-754F-4329-85FB-BCE9A8F471CB}" srcOrd="6" destOrd="0" presId="urn:microsoft.com/office/officeart/2005/8/layout/venn1"/>
    <dgm:cxn modelId="{E2FBFB29-B62A-47D6-90CA-17CF0CFF6CDA}" type="presParOf" srcId="{0EDB665A-CFAE-42ED-A32B-5B285DFF6FF7}" destId="{290937CC-9AA8-44C9-8A3E-CB807442B356}"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8878D-0279-446E-BECF-4C10E2A241AC}">
      <dsp:nvSpPr>
        <dsp:cNvPr id="0" name=""/>
        <dsp:cNvSpPr/>
      </dsp:nvSpPr>
      <dsp:spPr>
        <a:xfrm>
          <a:off x="3012676" y="55248"/>
          <a:ext cx="1900465" cy="190046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ndara" panose="020E0502030303020204" pitchFamily="34" charset="0"/>
              <a:cs typeface="Arial" panose="020B0604020202020204" pitchFamily="34" charset="0"/>
            </a:rPr>
            <a:t>Communication and Interaction</a:t>
          </a:r>
        </a:p>
      </dsp:txBody>
      <dsp:txXfrm>
        <a:off x="3231961" y="311079"/>
        <a:ext cx="1461896" cy="603032"/>
      </dsp:txXfrm>
    </dsp:sp>
    <dsp:sp modelId="{E256FC3F-F357-4A17-A423-F4014772B1B6}">
      <dsp:nvSpPr>
        <dsp:cNvPr id="0" name=""/>
        <dsp:cNvSpPr/>
      </dsp:nvSpPr>
      <dsp:spPr>
        <a:xfrm>
          <a:off x="3858189" y="877138"/>
          <a:ext cx="1900465" cy="1900465"/>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ndara" panose="020E0502030303020204" pitchFamily="34" charset="0"/>
              <a:cs typeface="Arial" panose="020B0604020202020204" pitchFamily="34" charset="0"/>
            </a:rPr>
            <a:t>Cognition and Learning</a:t>
          </a:r>
        </a:p>
      </dsp:txBody>
      <dsp:txXfrm>
        <a:off x="4881517" y="1096422"/>
        <a:ext cx="730948" cy="1461896"/>
      </dsp:txXfrm>
    </dsp:sp>
    <dsp:sp modelId="{27F49C18-8DF6-4C28-8DB2-80832C39A3C9}">
      <dsp:nvSpPr>
        <dsp:cNvPr id="0" name=""/>
        <dsp:cNvSpPr/>
      </dsp:nvSpPr>
      <dsp:spPr>
        <a:xfrm>
          <a:off x="3017599" y="1717728"/>
          <a:ext cx="1900465" cy="1900465"/>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ndara" panose="020E0502030303020204" pitchFamily="34" charset="0"/>
              <a:cs typeface="Arial" panose="020B0604020202020204" pitchFamily="34" charset="0"/>
            </a:rPr>
            <a:t>Social, Emotional and Mental Health</a:t>
          </a:r>
        </a:p>
      </dsp:txBody>
      <dsp:txXfrm>
        <a:off x="3236883" y="2759330"/>
        <a:ext cx="1461896" cy="603032"/>
      </dsp:txXfrm>
    </dsp:sp>
    <dsp:sp modelId="{F1799B3B-754F-4329-85FB-BCE9A8F471CB}">
      <dsp:nvSpPr>
        <dsp:cNvPr id="0" name=""/>
        <dsp:cNvSpPr/>
      </dsp:nvSpPr>
      <dsp:spPr>
        <a:xfrm>
          <a:off x="2177008" y="877138"/>
          <a:ext cx="1900465" cy="1900465"/>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ndara" panose="020E0502030303020204" pitchFamily="34" charset="0"/>
              <a:cs typeface="Arial" panose="020B0604020202020204" pitchFamily="34" charset="0"/>
            </a:rPr>
            <a:t>Physical and Sensory Needs</a:t>
          </a:r>
        </a:p>
      </dsp:txBody>
      <dsp:txXfrm>
        <a:off x="2323198" y="1096422"/>
        <a:ext cx="730948" cy="14618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AEE88-9B57-4A76-AE6D-026EC3CFC8C8}"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BE1A-502C-41EE-93F3-048427D341D9}" type="slidenum">
              <a:rPr lang="en-GB" smtClean="0"/>
              <a:t>‹#›</a:t>
            </a:fld>
            <a:endParaRPr lang="en-GB"/>
          </a:p>
        </p:txBody>
      </p:sp>
    </p:spTree>
    <p:extLst>
      <p:ext uri="{BB962C8B-B14F-4D97-AF65-F5344CB8AC3E}">
        <p14:creationId xmlns:p14="http://schemas.microsoft.com/office/powerpoint/2010/main" val="353929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17D9BA-EBE2-49F4-BDC3-C1695105B1E2}" type="slidenum">
              <a:rPr lang="en-GB" altLang="en-US"/>
              <a:pPr>
                <a:spcBef>
                  <a:spcPct val="0"/>
                </a:spcBef>
              </a:pPr>
              <a:t>24</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352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84-EF11-D748-9AB0-83C1FA3FB7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4845DF3-A8B9-E846-90B6-32321DF1CC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B62AE97-C8BC-6446-A865-B96E128A981C}"/>
              </a:ext>
            </a:extLst>
          </p:cNvPr>
          <p:cNvSpPr>
            <a:spLocks noGrp="1"/>
          </p:cNvSpPr>
          <p:nvPr>
            <p:ph type="sldNum" sz="quarter" idx="12"/>
          </p:nvPr>
        </p:nvSpPr>
        <p:spPr/>
        <p:txBody>
          <a:bodyPr/>
          <a:lstStyle/>
          <a:p>
            <a:fld id="{57E20B83-4C29-C04C-84A6-D48435383868}" type="slidenum">
              <a:rPr lang="en-US" smtClean="0"/>
              <a:t>‹#›</a:t>
            </a:fld>
            <a:endParaRPr lang="en-US"/>
          </a:p>
        </p:txBody>
      </p:sp>
      <p:sp>
        <p:nvSpPr>
          <p:cNvPr id="5" name="Content Placeholder 4">
            <a:extLst>
              <a:ext uri="{FF2B5EF4-FFF2-40B4-BE49-F238E27FC236}">
                <a16:creationId xmlns:a16="http://schemas.microsoft.com/office/drawing/2014/main" id="{EC7A9FCB-4ECE-488B-83CB-15BD783931DB}"/>
              </a:ext>
            </a:extLst>
          </p:cNvPr>
          <p:cNvSpPr>
            <a:spLocks noGrp="1"/>
          </p:cNvSpPr>
          <p:nvPr>
            <p:ph sz="quarter" idx="13"/>
          </p:nvPr>
        </p:nvSpPr>
        <p:spPr>
          <a:xfrm>
            <a:off x="1111249" y="6513513"/>
            <a:ext cx="486751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802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24DD-1F14-CE47-8201-BDDFC56782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02FB07-CC75-1343-954F-D59FF1D9425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D65D640-868D-4241-8F75-2F5F183394A3}"/>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029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CD7E-34DD-BB4B-83AB-E1D05868E1DB}"/>
              </a:ext>
            </a:extLst>
          </p:cNvPr>
          <p:cNvSpPr>
            <a:spLocks noGrp="1"/>
          </p:cNvSpPr>
          <p:nvPr>
            <p:ph type="title"/>
          </p:nvPr>
        </p:nvSpPr>
        <p:spPr>
          <a:xfrm>
            <a:off x="831850" y="1188877"/>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C5D5E7-A1C4-9947-AE81-0308928A19FB}"/>
              </a:ext>
            </a:extLst>
          </p:cNvPr>
          <p:cNvSpPr>
            <a:spLocks noGrp="1"/>
          </p:cNvSpPr>
          <p:nvPr>
            <p:ph type="body" idx="1"/>
          </p:nvPr>
        </p:nvSpPr>
        <p:spPr>
          <a:xfrm>
            <a:off x="831850" y="40686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BFFD76B-B20A-514B-9B86-5BA52BA1F4F1}"/>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88031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B7D-E282-A847-B9B1-0C73D530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A9305-CC15-5E44-9419-AB742078BBB8}"/>
              </a:ext>
            </a:extLst>
          </p:cNvPr>
          <p:cNvSpPr>
            <a:spLocks noGrp="1"/>
          </p:cNvSpPr>
          <p:nvPr>
            <p:ph sz="half" idx="1"/>
          </p:nvPr>
        </p:nvSpPr>
        <p:spPr>
          <a:xfrm>
            <a:off x="838200" y="1825625"/>
            <a:ext cx="5181600" cy="3984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2B865-FE18-EA4A-9130-DB40B4825F75}"/>
              </a:ext>
            </a:extLst>
          </p:cNvPr>
          <p:cNvSpPr>
            <a:spLocks noGrp="1"/>
          </p:cNvSpPr>
          <p:nvPr>
            <p:ph sz="half" idx="2"/>
          </p:nvPr>
        </p:nvSpPr>
        <p:spPr>
          <a:xfrm>
            <a:off x="6172200" y="1825625"/>
            <a:ext cx="5181600" cy="398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53517A-A1C3-DB49-8352-78A65D95D7A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0690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9B0B-F059-C243-932C-F56D5A615F2D}"/>
              </a:ext>
            </a:extLst>
          </p:cNvPr>
          <p:cNvSpPr>
            <a:spLocks noGrp="1"/>
          </p:cNvSpPr>
          <p:nvPr>
            <p:ph type="title"/>
          </p:nvPr>
        </p:nvSpPr>
        <p:spPr>
          <a:xfrm>
            <a:off x="839788" y="892599"/>
            <a:ext cx="10515600" cy="86508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9352D6-008F-3545-A3CF-B6C33C022CED}"/>
              </a:ext>
            </a:extLst>
          </p:cNvPr>
          <p:cNvSpPr>
            <a:spLocks noGrp="1"/>
          </p:cNvSpPr>
          <p:nvPr>
            <p:ph type="body" idx="1"/>
          </p:nvPr>
        </p:nvSpPr>
        <p:spPr>
          <a:xfrm>
            <a:off x="839788" y="1748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0F3D534-558C-4F48-8B2E-821A0E7ED7E2}"/>
              </a:ext>
            </a:extLst>
          </p:cNvPr>
          <p:cNvSpPr>
            <a:spLocks noGrp="1"/>
          </p:cNvSpPr>
          <p:nvPr>
            <p:ph sz="half" idx="2"/>
          </p:nvPr>
        </p:nvSpPr>
        <p:spPr>
          <a:xfrm>
            <a:off x="839788" y="2572072"/>
            <a:ext cx="5157787"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5B513-2FCF-3245-A50D-A3189B8942DE}"/>
              </a:ext>
            </a:extLst>
          </p:cNvPr>
          <p:cNvSpPr>
            <a:spLocks noGrp="1"/>
          </p:cNvSpPr>
          <p:nvPr>
            <p:ph type="body" sz="quarter" idx="3"/>
          </p:nvPr>
        </p:nvSpPr>
        <p:spPr>
          <a:xfrm>
            <a:off x="6172200" y="17481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90FC9-9DAC-D44F-9647-C788DD123115}"/>
              </a:ext>
            </a:extLst>
          </p:cNvPr>
          <p:cNvSpPr>
            <a:spLocks noGrp="1"/>
          </p:cNvSpPr>
          <p:nvPr>
            <p:ph sz="quarter" idx="4"/>
          </p:nvPr>
        </p:nvSpPr>
        <p:spPr>
          <a:xfrm>
            <a:off x="6172200" y="2572072"/>
            <a:ext cx="5183188"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EBC475-AAD1-E948-B1B4-517D20CCE45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151976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FC7B-389C-7042-B096-9BC26A7F704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54C5B0-02C9-3A4C-8089-BBDB49E7728B}"/>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3761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A7EFE-63F5-834F-BA84-D571D27ADD1C}"/>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1035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862-EBE4-E840-B25C-64AEE1E70EEA}"/>
              </a:ext>
            </a:extLst>
          </p:cNvPr>
          <p:cNvSpPr>
            <a:spLocks noGrp="1"/>
          </p:cNvSpPr>
          <p:nvPr>
            <p:ph type="title"/>
          </p:nvPr>
        </p:nvSpPr>
        <p:spPr>
          <a:xfrm>
            <a:off x="839788" y="987425"/>
            <a:ext cx="3932237" cy="110950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142EDC-1DAA-3441-B3CD-AEF3235336FD}"/>
              </a:ext>
            </a:extLst>
          </p:cNvPr>
          <p:cNvSpPr>
            <a:spLocks noGrp="1"/>
          </p:cNvSpPr>
          <p:nvPr>
            <p:ph idx="1"/>
          </p:nvPr>
        </p:nvSpPr>
        <p:spPr>
          <a:xfrm>
            <a:off x="5183188" y="987426"/>
            <a:ext cx="6172200" cy="4718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EF2070-E595-E647-9DF3-4A0BA730BF83}"/>
              </a:ext>
            </a:extLst>
          </p:cNvPr>
          <p:cNvSpPr>
            <a:spLocks noGrp="1"/>
          </p:cNvSpPr>
          <p:nvPr>
            <p:ph type="body" sz="half" idx="2"/>
          </p:nvPr>
        </p:nvSpPr>
        <p:spPr>
          <a:xfrm>
            <a:off x="839788" y="2096927"/>
            <a:ext cx="3932237" cy="36093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FF0C9D4-764F-F641-81CC-5877B1E6E766}"/>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7237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46A-A828-0442-8EAC-401F123CC1A9}"/>
              </a:ext>
            </a:extLst>
          </p:cNvPr>
          <p:cNvSpPr>
            <a:spLocks noGrp="1"/>
          </p:cNvSpPr>
          <p:nvPr>
            <p:ph type="title"/>
          </p:nvPr>
        </p:nvSpPr>
        <p:spPr>
          <a:xfrm>
            <a:off x="839788" y="856525"/>
            <a:ext cx="3932237" cy="116614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DB2A0B-869E-504E-9F5E-20530A8D8D97}"/>
              </a:ext>
            </a:extLst>
          </p:cNvPr>
          <p:cNvSpPr>
            <a:spLocks noGrp="1"/>
          </p:cNvSpPr>
          <p:nvPr>
            <p:ph type="pic" idx="1"/>
          </p:nvPr>
        </p:nvSpPr>
        <p:spPr>
          <a:xfrm>
            <a:off x="5183188" y="9411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5C27AE5-3926-C541-9CDD-B84B6E0ED40E}"/>
              </a:ext>
            </a:extLst>
          </p:cNvPr>
          <p:cNvSpPr>
            <a:spLocks noGrp="1"/>
          </p:cNvSpPr>
          <p:nvPr>
            <p:ph type="body" sz="half" idx="2"/>
          </p:nvPr>
        </p:nvSpPr>
        <p:spPr>
          <a:xfrm>
            <a:off x="839788" y="20226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8897B37-6221-6F47-BADC-E10AEFAF5D8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25896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B6E9F-B563-5945-8277-754BE2147A2D}"/>
              </a:ext>
            </a:extLst>
          </p:cNvPr>
          <p:cNvSpPr>
            <a:spLocks noGrp="1"/>
          </p:cNvSpPr>
          <p:nvPr>
            <p:ph type="title"/>
          </p:nvPr>
        </p:nvSpPr>
        <p:spPr>
          <a:xfrm>
            <a:off x="838200" y="902825"/>
            <a:ext cx="10515600" cy="7878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C06914-D62A-F841-A2CC-7593E5087CB4}"/>
              </a:ext>
            </a:extLst>
          </p:cNvPr>
          <p:cNvSpPr>
            <a:spLocks noGrp="1"/>
          </p:cNvSpPr>
          <p:nvPr>
            <p:ph type="body" idx="1"/>
          </p:nvPr>
        </p:nvSpPr>
        <p:spPr>
          <a:xfrm>
            <a:off x="838200" y="1825625"/>
            <a:ext cx="10515600" cy="392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B4315F-3D2E-114D-A40D-2509DA6F5A99}"/>
              </a:ext>
            </a:extLst>
          </p:cNvPr>
          <p:cNvSpPr>
            <a:spLocks noGrp="1"/>
          </p:cNvSpPr>
          <p:nvPr>
            <p:ph type="sldNum" sz="quarter" idx="4"/>
          </p:nvPr>
        </p:nvSpPr>
        <p:spPr>
          <a:xfrm>
            <a:off x="9293506" y="168377"/>
            <a:ext cx="2743200" cy="365125"/>
          </a:xfrm>
          <a:prstGeom prst="rect">
            <a:avLst/>
          </a:prstGeom>
        </p:spPr>
        <p:txBody>
          <a:bodyPr vert="horz" lIns="91440" tIns="45720" rIns="91440" bIns="45720" rtlCol="0" anchor="ctr"/>
          <a:lstStyle>
            <a:lvl1pPr algn="r">
              <a:defRPr sz="1400" b="1" i="0">
                <a:solidFill>
                  <a:schemeClr val="bg1"/>
                </a:solidFill>
                <a:latin typeface="VAG Rounded Std Thin" panose="020F0402020204020204" pitchFamily="34" charset="0"/>
              </a:defRPr>
            </a:lvl1pPr>
          </a:lstStyle>
          <a:p>
            <a:fld id="{57E20B83-4C29-C04C-84A6-D48435383868}" type="slidenum">
              <a:rPr lang="en-US" smtClean="0"/>
              <a:pPr/>
              <a:t>‹#›</a:t>
            </a:fld>
            <a:endParaRPr lang="en-US" dirty="0"/>
          </a:p>
        </p:txBody>
      </p:sp>
      <p:sp>
        <p:nvSpPr>
          <p:cNvPr id="7" name="Date Placeholder 3">
            <a:extLst>
              <a:ext uri="{FF2B5EF4-FFF2-40B4-BE49-F238E27FC236}">
                <a16:creationId xmlns:a16="http://schemas.microsoft.com/office/drawing/2014/main" id="{9F071EF1-8D90-8A4E-8DD6-09AB0F28B7E4}"/>
              </a:ext>
            </a:extLst>
          </p:cNvPr>
          <p:cNvSpPr txBox="1">
            <a:spLocks/>
          </p:cNvSpPr>
          <p:nvPr userDrawn="1"/>
        </p:nvSpPr>
        <p:spPr>
          <a:xfrm>
            <a:off x="246062" y="6229159"/>
            <a:ext cx="3208337"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genda-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dirty="0">
                <a:latin typeface="+mn-lt"/>
              </a:rPr>
              <a:t>www.worcschildrenfirst.org.uk</a:t>
            </a:r>
          </a:p>
        </p:txBody>
      </p:sp>
    </p:spTree>
    <p:extLst>
      <p:ext uri="{BB962C8B-B14F-4D97-AF65-F5344CB8AC3E}">
        <p14:creationId xmlns:p14="http://schemas.microsoft.com/office/powerpoint/2010/main" val="103921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uidance/equality-act-2010-guidance" TargetMode="External"/><Relationship Id="rId7" Type="http://schemas.openxmlformats.org/officeDocument/2006/relationships/hyperlink" Target="https://nasen.org.uk/uploads/assets/7f6a967f-adc3-4ea9-8668320016bc5595/SENsupportpress.pdf"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hyperlink" Target="https://nasen.org.uk/resource/send-code-of-practice-pdf.html" TargetMode="External"/><Relationship Id="rId5" Type="http://schemas.openxmlformats.org/officeDocument/2006/relationships/hyperlink" Target="https://www.gov.uk/government/publications/national-standards-of-excellence-for-headteachers/headteachers-standards-2020" TargetMode="External"/><Relationship Id="rId4" Type="http://schemas.openxmlformats.org/officeDocument/2006/relationships/hyperlink" Target="https://www.gov.uk/government/publications/teachers-standard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5206" y="1065043"/>
            <a:ext cx="7941585" cy="2363957"/>
          </a:xfrm>
          <a:prstGeom prst="rect">
            <a:avLst/>
          </a:prstGeom>
        </p:spPr>
      </p:pic>
      <p:sp>
        <p:nvSpPr>
          <p:cNvPr id="4" name="Title 1">
            <a:extLst>
              <a:ext uri="{FF2B5EF4-FFF2-40B4-BE49-F238E27FC236}">
                <a16:creationId xmlns:a16="http://schemas.microsoft.com/office/drawing/2014/main" id="{A4FA02F8-A947-456F-8C5C-CD192D08A2B1}"/>
              </a:ext>
            </a:extLst>
          </p:cNvPr>
          <p:cNvSpPr txBox="1">
            <a:spLocks noGrp="1"/>
          </p:cNvSpPr>
          <p:nvPr>
            <p:ph type="title" idx="4294967295"/>
          </p:nvPr>
        </p:nvSpPr>
        <p:spPr>
          <a:xfrm>
            <a:off x="838198" y="4063276"/>
            <a:ext cx="10515600" cy="78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b="1" i="0" kern="1200" spc="200" baseline="0">
                <a:solidFill>
                  <a:srgbClr val="E2267D"/>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200" normalizeH="0" baseline="0" noProof="0" dirty="0">
                <a:ln>
                  <a:noFill/>
                </a:ln>
                <a:solidFill>
                  <a:srgbClr val="992283"/>
                </a:solidFill>
                <a:effectLst/>
                <a:uLnTx/>
                <a:uFillTx/>
                <a:latin typeface="+mj-lt"/>
                <a:ea typeface="+mj-ea"/>
                <a:cs typeface="+mj-cs"/>
              </a:rPr>
              <a:t>Special Educational Needs and Disabilities (SEND)</a:t>
            </a:r>
          </a:p>
        </p:txBody>
      </p:sp>
    </p:spTree>
    <p:extLst>
      <p:ext uri="{BB962C8B-B14F-4D97-AF65-F5344CB8AC3E}">
        <p14:creationId xmlns:p14="http://schemas.microsoft.com/office/powerpoint/2010/main" val="30966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5211"/>
            <a:ext cx="8596668" cy="802741"/>
          </a:xfrm>
        </p:spPr>
        <p:txBody>
          <a:bodyPr>
            <a:normAutofit/>
          </a:bodyPr>
          <a:lstStyle/>
          <a:p>
            <a:r>
              <a:rPr lang="en-GB" sz="3600" dirty="0">
                <a:solidFill>
                  <a:srgbClr val="992283"/>
                </a:solidFill>
              </a:rPr>
              <a:t>What changed?</a:t>
            </a:r>
          </a:p>
        </p:txBody>
      </p:sp>
      <p:sp>
        <p:nvSpPr>
          <p:cNvPr id="3" name="Content Placeholder 2"/>
          <p:cNvSpPr>
            <a:spLocks noGrp="1"/>
          </p:cNvSpPr>
          <p:nvPr>
            <p:ph idx="1"/>
          </p:nvPr>
        </p:nvSpPr>
        <p:spPr>
          <a:xfrm>
            <a:off x="677334" y="1772944"/>
            <a:ext cx="10330302" cy="3491514"/>
          </a:xfrm>
        </p:spPr>
        <p:txBody>
          <a:bodyPr numCol="2" spcCol="360000">
            <a:normAutofit fontScale="92500"/>
          </a:bodyPr>
          <a:lstStyle/>
          <a:p>
            <a:r>
              <a:rPr lang="en-GB" sz="2000" dirty="0"/>
              <a:t>Children and Young People – 0 - 25</a:t>
            </a:r>
          </a:p>
          <a:p>
            <a:r>
              <a:rPr lang="en-GB" sz="2000" dirty="0"/>
              <a:t>Included guidance relating to children and young people with special educational needs and those who have a disability</a:t>
            </a:r>
          </a:p>
          <a:p>
            <a:r>
              <a:rPr lang="en-GB" sz="2000" dirty="0"/>
              <a:t>It included expectation of joint planning and commissioning of Health Care and Social Care services with education services</a:t>
            </a:r>
          </a:p>
          <a:p>
            <a:r>
              <a:rPr lang="en-GB" sz="2000" dirty="0"/>
              <a:t>Greater focus on the participation of children and young people and parents in decision-making at individual and strategic levels</a:t>
            </a:r>
          </a:p>
          <a:p>
            <a:r>
              <a:rPr lang="en-GB" sz="2000" dirty="0"/>
              <a:t>Development of the Local Offer</a:t>
            </a:r>
          </a:p>
          <a:p>
            <a:r>
              <a:rPr lang="en-GB" sz="2000" dirty="0"/>
              <a:t>Education, Health and Care Plans replace statements and LDAs</a:t>
            </a:r>
          </a:p>
          <a:p>
            <a:r>
              <a:rPr lang="en-GB" sz="2000" dirty="0"/>
              <a:t>SEN Support and Graduated Approach replaces school action and school action plus</a:t>
            </a:r>
          </a:p>
          <a:p>
            <a:r>
              <a:rPr lang="en-GB" sz="2000" dirty="0"/>
              <a:t>Social, emotional and mental health needs replaces behaviour, social and emotional difficulties as an area of need</a:t>
            </a:r>
          </a:p>
          <a:p>
            <a:r>
              <a:rPr lang="en-GB" sz="2000" dirty="0"/>
              <a:t>Strong emphasis on high quality, differentiated teaching as the first response to SEND</a:t>
            </a:r>
          </a:p>
          <a:p>
            <a:endParaRPr lang="en-GB" sz="2000" dirty="0"/>
          </a:p>
          <a:p>
            <a:endParaRPr lang="en-GB" dirty="0"/>
          </a:p>
        </p:txBody>
      </p:sp>
    </p:spTree>
    <p:extLst>
      <p:ext uri="{BB962C8B-B14F-4D97-AF65-F5344CB8AC3E}">
        <p14:creationId xmlns:p14="http://schemas.microsoft.com/office/powerpoint/2010/main" val="25416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992283"/>
                </a:solidFill>
              </a:rPr>
              <a:t>SEND Code of Practice 2015</a:t>
            </a:r>
          </a:p>
        </p:txBody>
      </p:sp>
      <p:pic>
        <p:nvPicPr>
          <p:cNvPr id="6" name="Content Placeholder 5" descr="SEND document coverpage">
            <a:extLst>
              <a:ext uri="{FF2B5EF4-FFF2-40B4-BE49-F238E27FC236}">
                <a16:creationId xmlns:a16="http://schemas.microsoft.com/office/drawing/2014/main" id="{74EAF62D-C15F-4750-8F39-802B0CC5B54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97999" y="1930445"/>
            <a:ext cx="2397759" cy="34234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841E6F4B-504A-41EF-A9A2-097C95595D98}"/>
              </a:ext>
            </a:extLst>
          </p:cNvPr>
          <p:cNvSpPr txBox="1"/>
          <p:nvPr/>
        </p:nvSpPr>
        <p:spPr>
          <a:xfrm>
            <a:off x="4070878" y="1866118"/>
            <a:ext cx="6431406" cy="3323987"/>
          </a:xfrm>
          <a:prstGeom prst="rect">
            <a:avLst/>
          </a:prstGeom>
          <a:noFill/>
        </p:spPr>
        <p:txBody>
          <a:bodyPr wrap="square">
            <a:spAutoFit/>
          </a:bodyPr>
          <a:lstStyle/>
          <a:p>
            <a:pPr>
              <a:spcAft>
                <a:spcPts val="600"/>
              </a:spcAft>
            </a:pPr>
            <a:r>
              <a:rPr lang="en-US" sz="2000" dirty="0"/>
              <a:t>Final document published January 2015</a:t>
            </a:r>
          </a:p>
          <a:p>
            <a:pPr>
              <a:spcAft>
                <a:spcPts val="600"/>
              </a:spcAft>
            </a:pPr>
            <a:r>
              <a:rPr lang="en-US" sz="2000" dirty="0"/>
              <a:t>11 chapters plus Introduction</a:t>
            </a:r>
          </a:p>
          <a:p>
            <a:pPr>
              <a:spcAft>
                <a:spcPts val="600"/>
              </a:spcAft>
            </a:pPr>
            <a:r>
              <a:rPr lang="en-US" sz="2000" dirty="0"/>
              <a:t>“Musts” and “</a:t>
            </a:r>
            <a:r>
              <a:rPr lang="en-US" sz="2000" dirty="0" err="1"/>
              <a:t>shoulds</a:t>
            </a:r>
            <a:r>
              <a:rPr lang="en-US" sz="2000" dirty="0"/>
              <a:t>”</a:t>
            </a:r>
          </a:p>
          <a:p>
            <a:pPr>
              <a:spcAft>
                <a:spcPts val="600"/>
              </a:spcAft>
            </a:pPr>
            <a:r>
              <a:rPr lang="en-US" sz="2000" dirty="0"/>
              <a:t>Chapter 5 Early Years </a:t>
            </a:r>
          </a:p>
          <a:p>
            <a:pPr>
              <a:spcAft>
                <a:spcPts val="600"/>
              </a:spcAft>
            </a:pPr>
            <a:r>
              <a:rPr lang="en-US" sz="2000" dirty="0"/>
              <a:t>Chapter 6 Schools</a:t>
            </a:r>
          </a:p>
          <a:p>
            <a:pPr>
              <a:spcAft>
                <a:spcPts val="600"/>
              </a:spcAft>
            </a:pPr>
            <a:r>
              <a:rPr lang="en-US" sz="2000" dirty="0"/>
              <a:t>Chapter 7 Further Education</a:t>
            </a:r>
          </a:p>
          <a:p>
            <a:pPr>
              <a:spcAft>
                <a:spcPts val="600"/>
              </a:spcAft>
            </a:pPr>
            <a:r>
              <a:rPr lang="en-US" sz="2000" dirty="0"/>
              <a:t>It is statutory guidance on duties, policies and procedures relating to Part 3 of Children and Families Act and The Special Educational Needs and Disability Regulations 2014 </a:t>
            </a:r>
          </a:p>
        </p:txBody>
      </p:sp>
    </p:spTree>
    <p:extLst>
      <p:ext uri="{BB962C8B-B14F-4D97-AF65-F5344CB8AC3E}">
        <p14:creationId xmlns:p14="http://schemas.microsoft.com/office/powerpoint/2010/main" val="129673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789273"/>
            <a:ext cx="10515600" cy="787863"/>
          </a:xfrm>
        </p:spPr>
        <p:txBody>
          <a:bodyPr>
            <a:normAutofit/>
          </a:bodyPr>
          <a:lstStyle/>
          <a:p>
            <a:r>
              <a:rPr lang="en-GB" sz="3600" dirty="0">
                <a:solidFill>
                  <a:srgbClr val="992283"/>
                </a:solidFill>
              </a:rPr>
              <a:t>Definitions</a:t>
            </a:r>
          </a:p>
        </p:txBody>
      </p:sp>
      <p:sp>
        <p:nvSpPr>
          <p:cNvPr id="3" name="Content Placeholder 2"/>
          <p:cNvSpPr>
            <a:spLocks noGrp="1"/>
          </p:cNvSpPr>
          <p:nvPr>
            <p:ph idx="1"/>
          </p:nvPr>
        </p:nvSpPr>
        <p:spPr>
          <a:xfrm>
            <a:off x="517341" y="1577136"/>
            <a:ext cx="6953852" cy="4682150"/>
          </a:xfrm>
        </p:spPr>
        <p:txBody>
          <a:bodyPr>
            <a:normAutofit/>
          </a:bodyPr>
          <a:lstStyle/>
          <a:p>
            <a:r>
              <a:rPr lang="en-GB" sz="2000" dirty="0"/>
              <a:t>Special Educational Needs (Section 20 (1) )</a:t>
            </a:r>
          </a:p>
          <a:p>
            <a:pPr marL="457200" lvl="1" indent="0">
              <a:buNone/>
            </a:pPr>
            <a:r>
              <a:rPr lang="en-GB" sz="2000" dirty="0"/>
              <a:t>A child or young person has special educational needs if he or she has a learning difficulty or disability which calls for special educational provision to be made for him or her </a:t>
            </a:r>
          </a:p>
          <a:p>
            <a:r>
              <a:rPr lang="en-GB" sz="2000" dirty="0"/>
              <a:t>Learning Difficulty (Section 20 (2) )</a:t>
            </a:r>
          </a:p>
          <a:p>
            <a:pPr marL="457200" lvl="1" indent="0">
              <a:buNone/>
            </a:pPr>
            <a:r>
              <a:rPr lang="en-GB" sz="2000" dirty="0"/>
              <a:t>A child of compulsory school age or a young person has a learning difficulty or disability if he or she: </a:t>
            </a:r>
          </a:p>
          <a:p>
            <a:pPr lvl="1"/>
            <a:r>
              <a:rPr lang="en-GB" sz="2000" dirty="0"/>
              <a:t>Has a significantly greater difficulty in learning than the majority of others of the same age</a:t>
            </a:r>
          </a:p>
          <a:p>
            <a:pPr lvl="1"/>
            <a:r>
              <a:rPr lang="en-GB" sz="2000" dirty="0"/>
              <a:t>Has a disability which prevents or hinders him or her from making use of facilities of a kind generally provided for others of the same age in mainstream schools or mainstream post 16 institutions</a:t>
            </a:r>
          </a:p>
          <a:p>
            <a:endParaRPr lang="en-GB" dirty="0"/>
          </a:p>
        </p:txBody>
      </p:sp>
      <p:pic>
        <p:nvPicPr>
          <p:cNvPr id="5" name="Picture 4" descr="A child using scissors to cut">
            <a:extLst>
              <a:ext uri="{FF2B5EF4-FFF2-40B4-BE49-F238E27FC236}">
                <a16:creationId xmlns:a16="http://schemas.microsoft.com/office/drawing/2014/main" id="{ABF1AAC7-A491-4D84-BD58-D5BA3BA2D9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9976" y="1035425"/>
            <a:ext cx="3576918" cy="4514749"/>
          </a:xfrm>
          <a:prstGeom prst="rect">
            <a:avLst/>
          </a:prstGeom>
        </p:spPr>
      </p:pic>
    </p:spTree>
    <p:extLst>
      <p:ext uri="{BB962C8B-B14F-4D97-AF65-F5344CB8AC3E}">
        <p14:creationId xmlns:p14="http://schemas.microsoft.com/office/powerpoint/2010/main" val="230780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6" y="975899"/>
            <a:ext cx="6598022" cy="787863"/>
          </a:xfrm>
        </p:spPr>
        <p:txBody>
          <a:bodyPr>
            <a:normAutofit fontScale="90000"/>
          </a:bodyPr>
          <a:lstStyle/>
          <a:p>
            <a:r>
              <a:rPr lang="en-GB" sz="3600" dirty="0">
                <a:solidFill>
                  <a:srgbClr val="992283"/>
                </a:solidFill>
              </a:rPr>
              <a:t>Definitions - </a:t>
            </a:r>
            <a:r>
              <a:rPr lang="en-GB" sz="2200" dirty="0">
                <a:solidFill>
                  <a:srgbClr val="992283"/>
                </a:solidFill>
              </a:rPr>
              <a:t>Special Education Provision</a:t>
            </a:r>
            <a:endParaRPr lang="en-GB" sz="3600" dirty="0">
              <a:solidFill>
                <a:srgbClr val="992283"/>
              </a:solidFill>
            </a:endParaRPr>
          </a:p>
        </p:txBody>
      </p:sp>
      <p:sp>
        <p:nvSpPr>
          <p:cNvPr id="3" name="Content Placeholder 2"/>
          <p:cNvSpPr>
            <a:spLocks noGrp="1"/>
          </p:cNvSpPr>
          <p:nvPr>
            <p:ph idx="1"/>
          </p:nvPr>
        </p:nvSpPr>
        <p:spPr>
          <a:xfrm>
            <a:off x="448236" y="1763762"/>
            <a:ext cx="5992906" cy="4325883"/>
          </a:xfrm>
        </p:spPr>
        <p:txBody>
          <a:bodyPr>
            <a:normAutofit fontScale="92500"/>
          </a:bodyPr>
          <a:lstStyle/>
          <a:p>
            <a:r>
              <a:rPr lang="en-GB" sz="2400" dirty="0"/>
              <a:t>Special Educational Provision (Section 21)</a:t>
            </a:r>
          </a:p>
          <a:p>
            <a:r>
              <a:rPr lang="en-GB" sz="2400" dirty="0"/>
              <a:t>Special educational provision means:</a:t>
            </a:r>
          </a:p>
          <a:p>
            <a:pPr lvl="1"/>
            <a:r>
              <a:rPr lang="en-GB" dirty="0"/>
              <a:t>Education or training provision that is additional to or different from, that made generally for others of the same age in</a:t>
            </a:r>
          </a:p>
          <a:p>
            <a:pPr lvl="2"/>
            <a:r>
              <a:rPr lang="en-GB" sz="2400" dirty="0"/>
              <a:t>Mainstream schools in England</a:t>
            </a:r>
          </a:p>
          <a:p>
            <a:pPr lvl="2"/>
            <a:r>
              <a:rPr lang="en-GB" sz="2400" dirty="0"/>
              <a:t>Maintained nursery schools in England</a:t>
            </a:r>
          </a:p>
          <a:p>
            <a:pPr lvl="2"/>
            <a:r>
              <a:rPr lang="en-GB" sz="2400" dirty="0"/>
              <a:t>Mainstream post 16 institutions in England</a:t>
            </a:r>
          </a:p>
          <a:p>
            <a:pPr lvl="2"/>
            <a:r>
              <a:rPr lang="en-GB" sz="2400" dirty="0"/>
              <a:t>Places in England at which relevant early years education is provided</a:t>
            </a:r>
          </a:p>
          <a:p>
            <a:endParaRPr lang="en-GB" sz="2000" dirty="0"/>
          </a:p>
        </p:txBody>
      </p:sp>
      <p:pic>
        <p:nvPicPr>
          <p:cNvPr id="5" name="Picture 4" descr="A building with a courtyard&#10;">
            <a:extLst>
              <a:ext uri="{FF2B5EF4-FFF2-40B4-BE49-F238E27FC236}">
                <a16:creationId xmlns:a16="http://schemas.microsoft.com/office/drawing/2014/main" id="{0E95CE29-F493-45B5-A83B-68BC660F2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6258" y="1202494"/>
            <a:ext cx="4290697" cy="4216671"/>
          </a:xfrm>
          <a:prstGeom prst="rect">
            <a:avLst/>
          </a:prstGeom>
        </p:spPr>
      </p:pic>
    </p:spTree>
    <p:extLst>
      <p:ext uri="{BB962C8B-B14F-4D97-AF65-F5344CB8AC3E}">
        <p14:creationId xmlns:p14="http://schemas.microsoft.com/office/powerpoint/2010/main" val="246385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4" y="1052060"/>
            <a:ext cx="10515600" cy="787863"/>
          </a:xfrm>
        </p:spPr>
        <p:txBody>
          <a:bodyPr>
            <a:normAutofit/>
          </a:bodyPr>
          <a:lstStyle/>
          <a:p>
            <a:r>
              <a:rPr lang="en-GB" sz="3600" dirty="0">
                <a:solidFill>
                  <a:srgbClr val="992283"/>
                </a:solidFill>
              </a:rPr>
              <a:t>Definitions </a:t>
            </a:r>
            <a:r>
              <a:rPr lang="en-GB" sz="1800" dirty="0">
                <a:solidFill>
                  <a:srgbClr val="992283"/>
                </a:solidFill>
              </a:rPr>
              <a:t>- Disability</a:t>
            </a:r>
            <a:endParaRPr lang="en-GB" sz="3600" dirty="0">
              <a:solidFill>
                <a:srgbClr val="992283"/>
              </a:solidFill>
            </a:endParaRPr>
          </a:p>
        </p:txBody>
      </p:sp>
      <p:sp>
        <p:nvSpPr>
          <p:cNvPr id="3" name="Content Placeholder 2"/>
          <p:cNvSpPr>
            <a:spLocks noGrp="1"/>
          </p:cNvSpPr>
          <p:nvPr>
            <p:ph idx="1"/>
          </p:nvPr>
        </p:nvSpPr>
        <p:spPr>
          <a:xfrm>
            <a:off x="582706" y="1839923"/>
            <a:ext cx="5252978" cy="3926993"/>
          </a:xfrm>
        </p:spPr>
        <p:txBody>
          <a:bodyPr>
            <a:normAutofit/>
          </a:bodyPr>
          <a:lstStyle/>
          <a:p>
            <a:r>
              <a:rPr lang="en-GB" sz="2400" dirty="0"/>
              <a:t>Disability – Section 6 (1) Equality Act</a:t>
            </a:r>
          </a:p>
          <a:p>
            <a:pPr lvl="1"/>
            <a:r>
              <a:rPr lang="en-GB" dirty="0"/>
              <a:t>A person has a disability if :</a:t>
            </a:r>
          </a:p>
          <a:p>
            <a:pPr lvl="2"/>
            <a:r>
              <a:rPr lang="en-GB" sz="2400" dirty="0"/>
              <a:t>They have a physical or mental impairment </a:t>
            </a:r>
          </a:p>
          <a:p>
            <a:pPr marL="1371600" lvl="3" indent="0">
              <a:buNone/>
            </a:pPr>
            <a:r>
              <a:rPr lang="en-GB" sz="2400" dirty="0"/>
              <a:t>and</a:t>
            </a:r>
          </a:p>
          <a:p>
            <a:pPr lvl="2"/>
            <a:r>
              <a:rPr lang="en-GB" sz="2400" dirty="0"/>
              <a:t>The impairment has substantial and long term adverse effect on their ability to carry out normal day-to-day activities</a:t>
            </a:r>
          </a:p>
          <a:p>
            <a:endParaRPr lang="en-GB" sz="2000" dirty="0">
              <a:latin typeface="Candara" panose="020E0502030303020204" pitchFamily="34" charset="0"/>
            </a:endParaRPr>
          </a:p>
        </p:txBody>
      </p:sp>
      <p:pic>
        <p:nvPicPr>
          <p:cNvPr id="7" name="Picture 6" descr="A person in a wheelchair">
            <a:extLst>
              <a:ext uri="{FF2B5EF4-FFF2-40B4-BE49-F238E27FC236}">
                <a16:creationId xmlns:a16="http://schemas.microsoft.com/office/drawing/2014/main" id="{134627EC-46B4-46A9-84B8-A65A6A632E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12454" y="1294107"/>
            <a:ext cx="5045828" cy="3926993"/>
          </a:xfrm>
          <a:prstGeom prst="rect">
            <a:avLst/>
          </a:prstGeom>
        </p:spPr>
      </p:pic>
    </p:spTree>
    <p:extLst>
      <p:ext uri="{BB962C8B-B14F-4D97-AF65-F5344CB8AC3E}">
        <p14:creationId xmlns:p14="http://schemas.microsoft.com/office/powerpoint/2010/main" val="238638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1F37-9E02-42FF-BD5D-7F100FB05AB0}"/>
              </a:ext>
            </a:extLst>
          </p:cNvPr>
          <p:cNvSpPr>
            <a:spLocks noGrp="1"/>
          </p:cNvSpPr>
          <p:nvPr>
            <p:ph type="title"/>
          </p:nvPr>
        </p:nvSpPr>
        <p:spPr/>
        <p:txBody>
          <a:bodyPr>
            <a:normAutofit/>
          </a:bodyPr>
          <a:lstStyle/>
          <a:p>
            <a:r>
              <a:rPr lang="en-GB" sz="3600" dirty="0">
                <a:solidFill>
                  <a:srgbClr val="992283"/>
                </a:solidFill>
              </a:rPr>
              <a:t>The Local Offer</a:t>
            </a:r>
          </a:p>
        </p:txBody>
      </p:sp>
      <p:sp>
        <p:nvSpPr>
          <p:cNvPr id="3" name="Content Placeholder 2">
            <a:extLst>
              <a:ext uri="{FF2B5EF4-FFF2-40B4-BE49-F238E27FC236}">
                <a16:creationId xmlns:a16="http://schemas.microsoft.com/office/drawing/2014/main" id="{D4C1F4A4-72B5-48FF-8412-D3BCAF0B78A1}"/>
              </a:ext>
            </a:extLst>
          </p:cNvPr>
          <p:cNvSpPr>
            <a:spLocks noGrp="1"/>
          </p:cNvSpPr>
          <p:nvPr>
            <p:ph idx="1"/>
          </p:nvPr>
        </p:nvSpPr>
        <p:spPr>
          <a:xfrm>
            <a:off x="838200" y="1754604"/>
            <a:ext cx="8962748" cy="3926993"/>
          </a:xfrm>
        </p:spPr>
        <p:txBody>
          <a:bodyPr>
            <a:normAutofit/>
          </a:bodyPr>
          <a:lstStyle/>
          <a:p>
            <a:pPr marL="0" indent="0">
              <a:buNone/>
            </a:pPr>
            <a:r>
              <a:rPr lang="en-GB" sz="2000" dirty="0"/>
              <a:t>SEND Code of Practice 4.30</a:t>
            </a:r>
          </a:p>
          <a:p>
            <a:r>
              <a:rPr lang="en-GB" sz="2000" dirty="0"/>
              <a:t>Local authority have a statutory duty to publish a local offer </a:t>
            </a:r>
          </a:p>
          <a:p>
            <a:r>
              <a:rPr lang="en-GB" sz="2000" dirty="0"/>
              <a:t>This should set out the support they expect to be available for children and young people with SEND</a:t>
            </a:r>
          </a:p>
          <a:p>
            <a:r>
              <a:rPr lang="en-GB" sz="2000" dirty="0"/>
              <a:t>Information about provision across education, health and social care in their area</a:t>
            </a:r>
          </a:p>
          <a:p>
            <a:r>
              <a:rPr lang="en-GB" sz="2000" dirty="0"/>
              <a:t>It should include provision outside the local area if the LA is likely to be using it to support their children and young people with SEND</a:t>
            </a:r>
          </a:p>
          <a:p>
            <a:r>
              <a:rPr lang="en-GB" sz="2000" dirty="0"/>
              <a:t>The Local Offer has two key purposes:</a:t>
            </a:r>
          </a:p>
          <a:p>
            <a:pPr lvl="1"/>
            <a:r>
              <a:rPr lang="en-GB" sz="1600" dirty="0"/>
              <a:t>To provide clear, comprehensive, accessible and up-to-date information about the available provision and how to access it</a:t>
            </a:r>
          </a:p>
          <a:p>
            <a:pPr lvl="1"/>
            <a:r>
              <a:rPr lang="en-GB" sz="1600" dirty="0"/>
              <a:t>To make provision more responsive to local needs and aspirations by directly involving children and young people with SEND, their parents and service providers in its development and review.</a:t>
            </a:r>
          </a:p>
          <a:p>
            <a:pPr lvl="1"/>
            <a:endParaRPr lang="en-GB" sz="1600" dirty="0">
              <a:solidFill>
                <a:schemeClr val="accent1"/>
              </a:solidFill>
            </a:endParaRPr>
          </a:p>
          <a:p>
            <a:pPr marL="457200" lvl="1" indent="0">
              <a:buNone/>
            </a:pPr>
            <a:endParaRPr lang="en-GB" sz="1600" dirty="0">
              <a:solidFill>
                <a:schemeClr val="accent1"/>
              </a:solidFill>
            </a:endParaRPr>
          </a:p>
        </p:txBody>
      </p:sp>
    </p:spTree>
    <p:extLst>
      <p:ext uri="{BB962C8B-B14F-4D97-AF65-F5344CB8AC3E}">
        <p14:creationId xmlns:p14="http://schemas.microsoft.com/office/powerpoint/2010/main" val="146492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C7D1-3942-43E5-A4D9-0E0D28BEA900}"/>
              </a:ext>
            </a:extLst>
          </p:cNvPr>
          <p:cNvSpPr>
            <a:spLocks noGrp="1"/>
          </p:cNvSpPr>
          <p:nvPr>
            <p:ph type="title"/>
          </p:nvPr>
        </p:nvSpPr>
        <p:spPr/>
        <p:txBody>
          <a:bodyPr>
            <a:normAutofit/>
          </a:bodyPr>
          <a:lstStyle/>
          <a:p>
            <a:r>
              <a:rPr lang="en-GB" sz="3600" dirty="0">
                <a:solidFill>
                  <a:srgbClr val="992283"/>
                </a:solidFill>
              </a:rPr>
              <a:t>SEN Information Report </a:t>
            </a:r>
          </a:p>
        </p:txBody>
      </p:sp>
      <p:sp>
        <p:nvSpPr>
          <p:cNvPr id="3" name="Content Placeholder 2">
            <a:extLst>
              <a:ext uri="{FF2B5EF4-FFF2-40B4-BE49-F238E27FC236}">
                <a16:creationId xmlns:a16="http://schemas.microsoft.com/office/drawing/2014/main" id="{03AC9CBB-E11F-48B0-809B-CD20D4F7BAB0}"/>
              </a:ext>
            </a:extLst>
          </p:cNvPr>
          <p:cNvSpPr>
            <a:spLocks noGrp="1"/>
          </p:cNvSpPr>
          <p:nvPr>
            <p:ph idx="1"/>
          </p:nvPr>
        </p:nvSpPr>
        <p:spPr>
          <a:xfrm>
            <a:off x="838200" y="1779465"/>
            <a:ext cx="5518212" cy="3926993"/>
          </a:xfrm>
        </p:spPr>
        <p:txBody>
          <a:bodyPr>
            <a:normAutofit fontScale="47500" lnSpcReduction="20000"/>
          </a:bodyPr>
          <a:lstStyle/>
          <a:p>
            <a:pPr>
              <a:lnSpc>
                <a:spcPct val="120000"/>
              </a:lnSpc>
              <a:spcBef>
                <a:spcPts val="0"/>
              </a:spcBef>
              <a:spcAft>
                <a:spcPts val="1800"/>
              </a:spcAft>
            </a:pPr>
            <a:r>
              <a:rPr lang="en-GB" sz="3300" dirty="0"/>
              <a:t>Every school must publish their SEN Information Report on their school website</a:t>
            </a:r>
          </a:p>
          <a:p>
            <a:pPr>
              <a:lnSpc>
                <a:spcPct val="120000"/>
              </a:lnSpc>
              <a:spcBef>
                <a:spcPts val="0"/>
              </a:spcBef>
              <a:spcAft>
                <a:spcPts val="1800"/>
              </a:spcAft>
            </a:pPr>
            <a:r>
              <a:rPr lang="en-GB" sz="3300" dirty="0"/>
              <a:t>It is a mandatory document which should be reviewed at least annually and ratified by the Governing Body/Trustees</a:t>
            </a:r>
          </a:p>
          <a:p>
            <a:pPr>
              <a:lnSpc>
                <a:spcPct val="120000"/>
              </a:lnSpc>
              <a:spcBef>
                <a:spcPts val="0"/>
              </a:spcBef>
              <a:spcAft>
                <a:spcPts val="1800"/>
              </a:spcAft>
            </a:pPr>
            <a:r>
              <a:rPr lang="en-US" sz="3300" dirty="0"/>
              <a:t>The SEN Information Report must include information for identifying, assessing and making provision for pupils with SEN and for the admission of disabled pupils</a:t>
            </a:r>
          </a:p>
          <a:p>
            <a:pPr>
              <a:lnSpc>
                <a:spcPct val="120000"/>
              </a:lnSpc>
              <a:spcBef>
                <a:spcPts val="0"/>
              </a:spcBef>
              <a:spcAft>
                <a:spcPts val="1800"/>
              </a:spcAft>
            </a:pPr>
            <a:r>
              <a:rPr lang="en-US" sz="3300" dirty="0"/>
              <a:t>The information required is set out in SEND Regulations 2014 and listed in 6.79 of the SEND Code of Practice</a:t>
            </a:r>
          </a:p>
          <a:p>
            <a:pPr>
              <a:lnSpc>
                <a:spcPct val="120000"/>
              </a:lnSpc>
              <a:spcBef>
                <a:spcPts val="0"/>
              </a:spcBef>
              <a:spcAft>
                <a:spcPts val="1800"/>
              </a:spcAft>
            </a:pPr>
            <a:r>
              <a:rPr lang="en-US" sz="3300" dirty="0"/>
              <a:t>The information should be easily accessible by young people and parents – set out in clear, straightforward language</a:t>
            </a:r>
          </a:p>
          <a:p>
            <a:pPr marL="0" indent="0">
              <a:buNone/>
            </a:pPr>
            <a:endParaRPr lang="en-US" sz="2000" dirty="0">
              <a:solidFill>
                <a:schemeClr val="accent1"/>
              </a:solidFill>
            </a:endParaRPr>
          </a:p>
          <a:p>
            <a:endParaRPr lang="en-US" sz="2000" dirty="0">
              <a:solidFill>
                <a:schemeClr val="accent1"/>
              </a:solidFill>
            </a:endParaRPr>
          </a:p>
          <a:p>
            <a:endParaRPr lang="en-GB" sz="2000" dirty="0">
              <a:solidFill>
                <a:schemeClr val="accent1"/>
              </a:solidFill>
            </a:endParaRPr>
          </a:p>
        </p:txBody>
      </p:sp>
      <p:pic>
        <p:nvPicPr>
          <p:cNvPr id="5" name="Picture 4" descr="hand holding a pen and filling in a survey">
            <a:extLst>
              <a:ext uri="{FF2B5EF4-FFF2-40B4-BE49-F238E27FC236}">
                <a16:creationId xmlns:a16="http://schemas.microsoft.com/office/drawing/2014/main" id="{D772A79E-2E8B-4026-9571-ACCAB32FB4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354" b="-544"/>
          <a:stretch/>
        </p:blipFill>
        <p:spPr>
          <a:xfrm>
            <a:off x="6836228" y="1779465"/>
            <a:ext cx="5492367" cy="3661578"/>
          </a:xfrm>
          <a:prstGeom prst="rect">
            <a:avLst/>
          </a:prstGeom>
        </p:spPr>
      </p:pic>
    </p:spTree>
    <p:extLst>
      <p:ext uri="{BB962C8B-B14F-4D97-AF65-F5344CB8AC3E}">
        <p14:creationId xmlns:p14="http://schemas.microsoft.com/office/powerpoint/2010/main" val="340587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935482"/>
            <a:ext cx="6662058" cy="787863"/>
          </a:xfrm>
        </p:spPr>
        <p:txBody>
          <a:bodyPr>
            <a:normAutofit/>
          </a:bodyPr>
          <a:lstStyle/>
          <a:p>
            <a:r>
              <a:rPr lang="en-GB" sz="3600" dirty="0">
                <a:solidFill>
                  <a:srgbClr val="992283"/>
                </a:solidFill>
              </a:rPr>
              <a:t>SEND – A whole school issue</a:t>
            </a:r>
          </a:p>
        </p:txBody>
      </p:sp>
      <p:sp>
        <p:nvSpPr>
          <p:cNvPr id="3" name="Content Placeholder 2"/>
          <p:cNvSpPr>
            <a:spLocks noGrp="1"/>
          </p:cNvSpPr>
          <p:nvPr>
            <p:ph idx="1"/>
          </p:nvPr>
        </p:nvSpPr>
        <p:spPr>
          <a:xfrm>
            <a:off x="511628" y="1853972"/>
            <a:ext cx="6477001" cy="4264488"/>
          </a:xfrm>
        </p:spPr>
        <p:txBody>
          <a:bodyPr>
            <a:normAutofit/>
          </a:bodyPr>
          <a:lstStyle/>
          <a:p>
            <a:pPr algn="l"/>
            <a:r>
              <a:rPr lang="en-GB" sz="1800" dirty="0"/>
              <a:t>Every school is required to meet the special educational needs of the children or young people that they support. Mainstream schools must:</a:t>
            </a:r>
          </a:p>
          <a:p>
            <a:pPr lvl="1" algn="l"/>
            <a:r>
              <a:rPr lang="en-GB" sz="1800" dirty="0"/>
              <a:t>Use their best endeavours to make sure that a child with SEN gets the support they need</a:t>
            </a:r>
          </a:p>
          <a:p>
            <a:pPr lvl="1" algn="l"/>
            <a:r>
              <a:rPr lang="en-GB" sz="1800" dirty="0"/>
              <a:t>Ensure that children and young people with SEN engage in the activities of the school alongside pupils who do not have SEN</a:t>
            </a:r>
          </a:p>
          <a:p>
            <a:pPr lvl="1" algn="l"/>
            <a:r>
              <a:rPr lang="en-GB" sz="1800" dirty="0"/>
              <a:t>Designate a teacher to be responsible for co-ordinating SEN provision</a:t>
            </a:r>
          </a:p>
          <a:p>
            <a:pPr lvl="1" algn="l"/>
            <a:r>
              <a:rPr lang="en-GB" sz="1800" dirty="0"/>
              <a:t>Inform parents when they are making special educational provision for a child</a:t>
            </a:r>
          </a:p>
          <a:p>
            <a:pPr lvl="1" algn="l"/>
            <a:r>
              <a:rPr lang="en-GB" sz="1800" dirty="0"/>
              <a:t>Prepare a report on the implementation of their SEN policy </a:t>
            </a:r>
          </a:p>
          <a:p>
            <a:pPr algn="l"/>
            <a:endParaRPr lang="en-GB" sz="2000" dirty="0">
              <a:solidFill>
                <a:schemeClr val="tx1"/>
              </a:solidFill>
              <a:latin typeface="Candara" panose="020E0502030303020204" pitchFamily="34" charset="0"/>
            </a:endParaRPr>
          </a:p>
        </p:txBody>
      </p:sp>
      <p:pic>
        <p:nvPicPr>
          <p:cNvPr id="5" name="Picture 4" descr="A teacher in a classroom holding a book">
            <a:extLst>
              <a:ext uri="{FF2B5EF4-FFF2-40B4-BE49-F238E27FC236}">
                <a16:creationId xmlns:a16="http://schemas.microsoft.com/office/drawing/2014/main" id="{173EFEE3-AD9D-4445-B6F8-766505BE53EB}"/>
              </a:ext>
            </a:extLst>
          </p:cNvPr>
          <p:cNvPicPr>
            <a:picLocks noChangeAspect="1"/>
          </p:cNvPicPr>
          <p:nvPr/>
        </p:nvPicPr>
        <p:blipFill rotWithShape="1">
          <a:blip r:embed="rId2">
            <a:extLst>
              <a:ext uri="{28A0092B-C50C-407E-A947-70E740481C1C}">
                <a14:useLocalDpi xmlns:a14="http://schemas.microsoft.com/office/drawing/2010/main" val="0"/>
              </a:ext>
            </a:extLst>
          </a:blip>
          <a:srcRect r="37138"/>
          <a:stretch/>
        </p:blipFill>
        <p:spPr>
          <a:xfrm>
            <a:off x="7440707" y="1163564"/>
            <a:ext cx="4021126" cy="4264488"/>
          </a:xfrm>
          <a:prstGeom prst="rect">
            <a:avLst/>
          </a:prstGeom>
        </p:spPr>
      </p:pic>
    </p:spTree>
    <p:extLst>
      <p:ext uri="{BB962C8B-B14F-4D97-AF65-F5344CB8AC3E}">
        <p14:creationId xmlns:p14="http://schemas.microsoft.com/office/powerpoint/2010/main" val="374811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992283"/>
                </a:solidFill>
              </a:rPr>
              <a:t>School Leadership</a:t>
            </a:r>
          </a:p>
        </p:txBody>
      </p:sp>
      <p:sp>
        <p:nvSpPr>
          <p:cNvPr id="3" name="Content Placeholder 2"/>
          <p:cNvSpPr>
            <a:spLocks noGrp="1"/>
          </p:cNvSpPr>
          <p:nvPr>
            <p:ph idx="1"/>
          </p:nvPr>
        </p:nvSpPr>
        <p:spPr>
          <a:xfrm>
            <a:off x="964717" y="1752413"/>
            <a:ext cx="8910286" cy="3942993"/>
          </a:xfrm>
        </p:spPr>
        <p:txBody>
          <a:bodyPr>
            <a:normAutofit/>
          </a:bodyPr>
          <a:lstStyle/>
          <a:p>
            <a:pPr algn="l"/>
            <a:r>
              <a:rPr lang="en-GB" sz="2000" dirty="0"/>
              <a:t>Should take overall responsibility for implementing SEND support strategies</a:t>
            </a:r>
          </a:p>
          <a:p>
            <a:pPr algn="l"/>
            <a:r>
              <a:rPr lang="en-GB" sz="2000" dirty="0"/>
              <a:t>Ensure that the SENCO is able to influence strategic decisions about SEND</a:t>
            </a:r>
          </a:p>
          <a:p>
            <a:pPr algn="l"/>
            <a:r>
              <a:rPr lang="en-GB" sz="2000" dirty="0"/>
              <a:t>Ensure the wider school community understands the implications of the reforms for whole school improvement</a:t>
            </a:r>
          </a:p>
          <a:p>
            <a:pPr algn="l"/>
            <a:r>
              <a:rPr lang="en-GB" sz="2000" dirty="0"/>
              <a:t>Put in place arrangements to ensure parents are regularly engaged in discussions about the progress of their child (at least three times a year)</a:t>
            </a:r>
          </a:p>
          <a:p>
            <a:pPr algn="l"/>
            <a:r>
              <a:rPr lang="en-GB" sz="2000" dirty="0"/>
              <a:t>Ensure a process is in place for involving parents and young people in reviewing provision and planning for those currently on school action/plus and any newly identified pupils with SEND</a:t>
            </a:r>
          </a:p>
          <a:p>
            <a:pPr algn="l"/>
            <a:r>
              <a:rPr lang="en-GB" sz="2000" dirty="0"/>
              <a:t>Develop relationship with transition providers and explore how you will support pupils with SEN at key transition points</a:t>
            </a:r>
          </a:p>
          <a:p>
            <a:pPr algn="l"/>
            <a:endParaRPr lang="en-GB" dirty="0">
              <a:solidFill>
                <a:schemeClr val="bg1"/>
              </a:solidFill>
            </a:endParaRPr>
          </a:p>
        </p:txBody>
      </p:sp>
    </p:spTree>
    <p:extLst>
      <p:ext uri="{BB962C8B-B14F-4D97-AF65-F5344CB8AC3E}">
        <p14:creationId xmlns:p14="http://schemas.microsoft.com/office/powerpoint/2010/main" val="105527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BC0E-FB27-4B0D-A08C-81C83E9D9837}"/>
              </a:ext>
            </a:extLst>
          </p:cNvPr>
          <p:cNvSpPr>
            <a:spLocks noGrp="1"/>
          </p:cNvSpPr>
          <p:nvPr>
            <p:ph type="title"/>
          </p:nvPr>
        </p:nvSpPr>
        <p:spPr/>
        <p:txBody>
          <a:bodyPr>
            <a:normAutofit/>
          </a:bodyPr>
          <a:lstStyle/>
          <a:p>
            <a:r>
              <a:rPr lang="en-GB" sz="3600" dirty="0">
                <a:solidFill>
                  <a:srgbClr val="992283"/>
                </a:solidFill>
              </a:rPr>
              <a:t>Head Teacher Standards 2020</a:t>
            </a:r>
          </a:p>
        </p:txBody>
      </p:sp>
      <p:sp>
        <p:nvSpPr>
          <p:cNvPr id="3" name="Content Placeholder 2">
            <a:extLst>
              <a:ext uri="{FF2B5EF4-FFF2-40B4-BE49-F238E27FC236}">
                <a16:creationId xmlns:a16="http://schemas.microsoft.com/office/drawing/2014/main" id="{52303B4A-789A-416F-8D2E-D89F86BC3E7C}"/>
              </a:ext>
            </a:extLst>
          </p:cNvPr>
          <p:cNvSpPr>
            <a:spLocks noGrp="1"/>
          </p:cNvSpPr>
          <p:nvPr>
            <p:ph idx="1"/>
          </p:nvPr>
        </p:nvSpPr>
        <p:spPr/>
        <p:txBody>
          <a:bodyPr>
            <a:normAutofit/>
          </a:bodyPr>
          <a:lstStyle/>
          <a:p>
            <a:pPr marL="0" indent="0">
              <a:buNone/>
            </a:pPr>
            <a:r>
              <a:rPr lang="en-US" sz="2000" dirty="0"/>
              <a:t>Section 2</a:t>
            </a:r>
          </a:p>
          <a:p>
            <a:pPr marL="0" indent="0">
              <a:buNone/>
            </a:pPr>
            <a:r>
              <a:rPr lang="en-US" sz="2000" dirty="0"/>
              <a:t>5. Additional and special educational needs and disabilities</a:t>
            </a:r>
          </a:p>
          <a:p>
            <a:r>
              <a:rPr lang="en-US" sz="2000" dirty="0"/>
              <a:t>Headteachers:</a:t>
            </a:r>
          </a:p>
          <a:p>
            <a:pPr lvl="1"/>
            <a:r>
              <a:rPr lang="en-US" sz="2000" dirty="0"/>
              <a:t>ensure the school holds ambitious expectations for all pupils with additional and special educational needs and disabilities</a:t>
            </a:r>
          </a:p>
          <a:p>
            <a:pPr lvl="1"/>
            <a:r>
              <a:rPr lang="en-US" sz="2000" dirty="0"/>
              <a:t>establish and sustain culture and practices that enable pupils to access the curriculum and learn effectively</a:t>
            </a:r>
          </a:p>
          <a:p>
            <a:pPr lvl="1"/>
            <a:r>
              <a:rPr lang="en-US" sz="2000" dirty="0"/>
              <a:t>ensure the school works effectively in partnership with parents, </a:t>
            </a:r>
            <a:r>
              <a:rPr lang="en-US" sz="2000" dirty="0" err="1"/>
              <a:t>carers</a:t>
            </a:r>
            <a:r>
              <a:rPr lang="en-US" sz="2000" dirty="0"/>
              <a:t> and professionals, to identify the additional needs[footnote 9] and special educational needs and disabilities[footnote 10] of pupils, providing support and adaptation where appropriate</a:t>
            </a:r>
          </a:p>
          <a:p>
            <a:pPr lvl="1"/>
            <a:r>
              <a:rPr lang="en-US" sz="2000" dirty="0"/>
              <a:t>ensure the school fulfils its statutory duties with regard to the SEND code of practice</a:t>
            </a:r>
            <a:endParaRPr lang="en-GB" sz="2000" dirty="0"/>
          </a:p>
        </p:txBody>
      </p:sp>
    </p:spTree>
    <p:extLst>
      <p:ext uri="{BB962C8B-B14F-4D97-AF65-F5344CB8AC3E}">
        <p14:creationId xmlns:p14="http://schemas.microsoft.com/office/powerpoint/2010/main" val="248956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4680-7584-42F5-B5EC-3A68E7C133D1}"/>
              </a:ext>
            </a:extLst>
          </p:cNvPr>
          <p:cNvSpPr>
            <a:spLocks noGrp="1"/>
          </p:cNvSpPr>
          <p:nvPr>
            <p:ph type="title"/>
          </p:nvPr>
        </p:nvSpPr>
        <p:spPr>
          <a:xfrm>
            <a:off x="549407" y="899562"/>
            <a:ext cx="10515600" cy="787863"/>
          </a:xfrm>
        </p:spPr>
        <p:txBody>
          <a:bodyPr>
            <a:normAutofit/>
          </a:bodyPr>
          <a:lstStyle/>
          <a:p>
            <a:r>
              <a:rPr lang="en-GB" sz="3600" dirty="0">
                <a:solidFill>
                  <a:srgbClr val="992283"/>
                </a:solidFill>
              </a:rPr>
              <a:t>Historical Context</a:t>
            </a:r>
          </a:p>
        </p:txBody>
      </p:sp>
      <p:sp>
        <p:nvSpPr>
          <p:cNvPr id="3" name="Content Placeholder 2">
            <a:extLst>
              <a:ext uri="{FF2B5EF4-FFF2-40B4-BE49-F238E27FC236}">
                <a16:creationId xmlns:a16="http://schemas.microsoft.com/office/drawing/2014/main" id="{55D50AD5-A262-4CC2-9B40-D4571CE36FE2}"/>
              </a:ext>
            </a:extLst>
          </p:cNvPr>
          <p:cNvSpPr>
            <a:spLocks noGrp="1"/>
          </p:cNvSpPr>
          <p:nvPr>
            <p:ph idx="1"/>
          </p:nvPr>
        </p:nvSpPr>
        <p:spPr>
          <a:xfrm>
            <a:off x="549407" y="1814740"/>
            <a:ext cx="7249886" cy="3926993"/>
          </a:xfrm>
        </p:spPr>
        <p:txBody>
          <a:bodyPr>
            <a:normAutofit/>
          </a:bodyPr>
          <a:lstStyle/>
          <a:p>
            <a:r>
              <a:rPr lang="en-GB" sz="2000" dirty="0"/>
              <a:t>In the last 40 years there has been significant change in both the world of education and the way we support children and young people with special educational needs and disabilities.</a:t>
            </a:r>
          </a:p>
          <a:p>
            <a:r>
              <a:rPr lang="en-GB" sz="2000" dirty="0"/>
              <a:t>The Warnock Enquiry (1974-1978) was the most comprehensive review of special educational needs and disabilities ever commissioned by a UK government.</a:t>
            </a:r>
          </a:p>
          <a:p>
            <a:r>
              <a:rPr lang="en-GB" sz="2000" dirty="0"/>
              <a:t>Over this time we have seen changes in policy, terminology, identification, assessment, diagnosis, provision and practice.</a:t>
            </a:r>
          </a:p>
          <a:p>
            <a:r>
              <a:rPr lang="en-GB" sz="2000" dirty="0"/>
              <a:t>The following two slides outline some of the key milestones for children and young people identified as having special educational needs and disabilities.</a:t>
            </a:r>
          </a:p>
          <a:p>
            <a:endParaRPr lang="en-GB" sz="2000" dirty="0">
              <a:solidFill>
                <a:schemeClr val="accent1"/>
              </a:solidFill>
            </a:endParaRPr>
          </a:p>
          <a:p>
            <a:endParaRPr lang="en-GB" sz="2000" dirty="0">
              <a:solidFill>
                <a:schemeClr val="accent1"/>
              </a:solidFill>
            </a:endParaRPr>
          </a:p>
          <a:p>
            <a:endParaRPr lang="en-GB" sz="2000" dirty="0">
              <a:solidFill>
                <a:schemeClr val="accent1"/>
              </a:solidFill>
            </a:endParaRPr>
          </a:p>
        </p:txBody>
      </p:sp>
      <p:pic>
        <p:nvPicPr>
          <p:cNvPr id="5" name="Picture 4" descr="Scrabble game - letters spell 'learn'">
            <a:extLst>
              <a:ext uri="{FF2B5EF4-FFF2-40B4-BE49-F238E27FC236}">
                <a16:creationId xmlns:a16="http://schemas.microsoft.com/office/drawing/2014/main" id="{CC7137A5-BE33-4FD2-A621-77D90B5D52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4444" y="1814740"/>
            <a:ext cx="3778627" cy="3517329"/>
          </a:xfrm>
          <a:prstGeom prst="rect">
            <a:avLst/>
          </a:prstGeom>
        </p:spPr>
      </p:pic>
    </p:spTree>
    <p:extLst>
      <p:ext uri="{BB962C8B-B14F-4D97-AF65-F5344CB8AC3E}">
        <p14:creationId xmlns:p14="http://schemas.microsoft.com/office/powerpoint/2010/main" val="5001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992283"/>
                </a:solidFill>
              </a:rPr>
              <a:t>Governing Body</a:t>
            </a:r>
          </a:p>
        </p:txBody>
      </p:sp>
      <p:sp>
        <p:nvSpPr>
          <p:cNvPr id="3" name="Content Placeholder 2"/>
          <p:cNvSpPr>
            <a:spLocks noGrp="1"/>
          </p:cNvSpPr>
          <p:nvPr>
            <p:ph idx="1"/>
          </p:nvPr>
        </p:nvSpPr>
        <p:spPr>
          <a:xfrm>
            <a:off x="838200" y="1690688"/>
            <a:ext cx="9163783" cy="3969883"/>
          </a:xfrm>
        </p:spPr>
        <p:txBody>
          <a:bodyPr>
            <a:normAutofit/>
          </a:bodyPr>
          <a:lstStyle/>
          <a:p>
            <a:r>
              <a:rPr lang="en-GB" sz="2000" dirty="0"/>
              <a:t>There should be  a member of the governing body or sub-committee with specific oversight of the school arrangements for SEN and disability</a:t>
            </a:r>
          </a:p>
          <a:p>
            <a:r>
              <a:rPr lang="en-GB" sz="2000" dirty="0"/>
              <a:t>Must ensure that there is a qualified teacher designated as SENCO for the school</a:t>
            </a:r>
          </a:p>
          <a:p>
            <a:r>
              <a:rPr lang="en-GB" sz="2000" dirty="0"/>
              <a:t>Understand how the school identifies children with SEN and what happens once a pupil has been identified</a:t>
            </a:r>
          </a:p>
          <a:p>
            <a:r>
              <a:rPr lang="en-GB" sz="2000" dirty="0"/>
              <a:t>Understand how SEN funding is allocated and spent including who is responsible for the spending </a:t>
            </a:r>
          </a:p>
          <a:p>
            <a:r>
              <a:rPr lang="en-GB" sz="2000" dirty="0"/>
              <a:t>Must publish information on their websites about the implementation of their policy for pupils with SEN - updated annually or when information changes</a:t>
            </a:r>
          </a:p>
          <a:p>
            <a:r>
              <a:rPr lang="en-GB" sz="2000" dirty="0"/>
              <a:t>Develop good relationships in the school especially with the head and the SEN coordinator (SENCO)</a:t>
            </a:r>
          </a:p>
          <a:p>
            <a:endParaRPr lang="en-GB" dirty="0">
              <a:solidFill>
                <a:schemeClr val="tx1"/>
              </a:solidFill>
              <a:latin typeface="Candara" panose="020E0502030303020204" pitchFamily="34" charset="0"/>
            </a:endParaRPr>
          </a:p>
          <a:p>
            <a:endParaRPr lang="en-GB" dirty="0">
              <a:solidFill>
                <a:schemeClr val="tx1"/>
              </a:solidFill>
              <a:latin typeface="Candara" panose="020E0502030303020204" pitchFamily="34" charset="0"/>
            </a:endParaRPr>
          </a:p>
        </p:txBody>
      </p:sp>
    </p:spTree>
    <p:extLst>
      <p:ext uri="{BB962C8B-B14F-4D97-AF65-F5344CB8AC3E}">
        <p14:creationId xmlns:p14="http://schemas.microsoft.com/office/powerpoint/2010/main" val="58182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992283"/>
                </a:solidFill>
              </a:rPr>
              <a:t>Role of the SENCO</a:t>
            </a:r>
          </a:p>
        </p:txBody>
      </p:sp>
      <p:sp>
        <p:nvSpPr>
          <p:cNvPr id="3" name="Content Placeholder 2"/>
          <p:cNvSpPr>
            <a:spLocks noGrp="1"/>
          </p:cNvSpPr>
          <p:nvPr>
            <p:ph idx="1"/>
          </p:nvPr>
        </p:nvSpPr>
        <p:spPr/>
        <p:txBody>
          <a:bodyPr>
            <a:normAutofit/>
          </a:bodyPr>
          <a:lstStyle/>
          <a:p>
            <a:pPr marL="0" indent="0">
              <a:buNone/>
            </a:pPr>
            <a:r>
              <a:rPr lang="en-GB" sz="2000" dirty="0"/>
              <a:t>SEND Code of Practice - 6.84 – 6.94 The role of the SENCO in schools</a:t>
            </a:r>
          </a:p>
          <a:p>
            <a:r>
              <a:rPr lang="en-GB" sz="2000" dirty="0"/>
              <a:t>Qualified Teacher </a:t>
            </a:r>
          </a:p>
          <a:p>
            <a:r>
              <a:rPr lang="en-GB" sz="2000" dirty="0"/>
              <a:t>Undertaken the NASENCO Award within three years of taking up post</a:t>
            </a:r>
          </a:p>
          <a:p>
            <a:r>
              <a:rPr lang="en-GB" sz="2000" dirty="0"/>
              <a:t>Determines (with head teacher and governing body) strategic direction of SEN policy and provision</a:t>
            </a:r>
          </a:p>
          <a:p>
            <a:r>
              <a:rPr lang="en-GB" sz="2000" dirty="0"/>
              <a:t>Most effective if part of SLT</a:t>
            </a:r>
          </a:p>
          <a:p>
            <a:r>
              <a:rPr lang="en-GB" sz="2000" dirty="0"/>
              <a:t>Day to day responsibility for operational duties</a:t>
            </a:r>
          </a:p>
          <a:p>
            <a:r>
              <a:rPr lang="en-GB" sz="2000" dirty="0"/>
              <a:t>Professional guidance to colleagues</a:t>
            </a:r>
          </a:p>
          <a:p>
            <a:r>
              <a:rPr lang="en-GB" sz="2000" dirty="0"/>
              <a:t>School should ensure that they are given sufficient time and resources – including admin support</a:t>
            </a:r>
          </a:p>
          <a:p>
            <a:r>
              <a:rPr lang="en-GB" sz="2000" dirty="0"/>
              <a:t>The key responsibilities of the role are set in 6.90</a:t>
            </a:r>
          </a:p>
          <a:p>
            <a:endParaRPr lang="en-GB" dirty="0">
              <a:latin typeface="Candara" panose="020E0502030303020204" pitchFamily="34" charset="0"/>
            </a:endParaRPr>
          </a:p>
          <a:p>
            <a:endParaRPr lang="en-GB" dirty="0"/>
          </a:p>
        </p:txBody>
      </p:sp>
    </p:spTree>
    <p:extLst>
      <p:ext uri="{BB962C8B-B14F-4D97-AF65-F5344CB8AC3E}">
        <p14:creationId xmlns:p14="http://schemas.microsoft.com/office/powerpoint/2010/main" val="48106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7213"/>
            <a:ext cx="10515600" cy="787863"/>
          </a:xfrm>
        </p:spPr>
        <p:txBody>
          <a:bodyPr>
            <a:normAutofit/>
          </a:bodyPr>
          <a:lstStyle/>
          <a:p>
            <a:r>
              <a:rPr lang="en-GB" sz="3600" dirty="0">
                <a:solidFill>
                  <a:srgbClr val="992283"/>
                </a:solidFill>
              </a:rPr>
              <a:t>Teaching Staff</a:t>
            </a:r>
          </a:p>
        </p:txBody>
      </p:sp>
      <p:sp>
        <p:nvSpPr>
          <p:cNvPr id="3" name="Content Placeholder 2"/>
          <p:cNvSpPr>
            <a:spLocks noGrp="1"/>
          </p:cNvSpPr>
          <p:nvPr>
            <p:ph idx="1"/>
          </p:nvPr>
        </p:nvSpPr>
        <p:spPr>
          <a:xfrm>
            <a:off x="677335" y="1801641"/>
            <a:ext cx="5898278" cy="4239722"/>
          </a:xfrm>
        </p:spPr>
        <p:txBody>
          <a:bodyPr>
            <a:normAutofit/>
          </a:bodyPr>
          <a:lstStyle/>
          <a:p>
            <a:pPr marL="0" indent="0">
              <a:buNone/>
            </a:pPr>
            <a:r>
              <a:rPr lang="en-GB" sz="2000" b="1" dirty="0"/>
              <a:t>SEND Code of Practice </a:t>
            </a:r>
          </a:p>
          <a:p>
            <a:r>
              <a:rPr lang="en-GB" sz="2000" dirty="0"/>
              <a:t>The quality of teaching for pupils with SEN, and the progress made by pupils, should be a core part of the school’s performance arrangements and its approach to professional development for all teaching and support staff</a:t>
            </a:r>
          </a:p>
          <a:p>
            <a:r>
              <a:rPr lang="en-GB" sz="2000" dirty="0"/>
              <a:t>Every teacher is responsible and accountable for all pupils in their class wherever or with whoever the pupils are working</a:t>
            </a:r>
          </a:p>
          <a:p>
            <a:r>
              <a:rPr lang="en-GB" sz="2000" dirty="0"/>
              <a:t>High quality teaching, differentiated for individual pupils is the first step in responding to pupils who have or may have SEN</a:t>
            </a:r>
          </a:p>
          <a:p>
            <a:pPr marL="0" indent="0">
              <a:buNone/>
            </a:pPr>
            <a:endParaRPr lang="en-GB" sz="2000" dirty="0">
              <a:latin typeface="Candara" panose="020E0502030303020204" pitchFamily="34" charset="0"/>
            </a:endParaRPr>
          </a:p>
          <a:p>
            <a:endParaRPr lang="en-GB" dirty="0"/>
          </a:p>
        </p:txBody>
      </p:sp>
      <p:pic>
        <p:nvPicPr>
          <p:cNvPr id="5" name="Picture 4" descr="teacher in a classroom">
            <a:extLst>
              <a:ext uri="{FF2B5EF4-FFF2-40B4-BE49-F238E27FC236}">
                <a16:creationId xmlns:a16="http://schemas.microsoft.com/office/drawing/2014/main" id="{B31C3BB3-234C-4402-B77B-91D4B0628A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7071" y="1129554"/>
            <a:ext cx="4507594" cy="4397187"/>
          </a:xfrm>
          <a:prstGeom prst="rect">
            <a:avLst/>
          </a:prstGeom>
        </p:spPr>
      </p:pic>
    </p:spTree>
    <p:extLst>
      <p:ext uri="{BB962C8B-B14F-4D97-AF65-F5344CB8AC3E}">
        <p14:creationId xmlns:p14="http://schemas.microsoft.com/office/powerpoint/2010/main" val="252576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13" y="763509"/>
            <a:ext cx="8596668" cy="947596"/>
          </a:xfrm>
        </p:spPr>
        <p:txBody>
          <a:bodyPr>
            <a:normAutofit/>
          </a:bodyPr>
          <a:lstStyle/>
          <a:p>
            <a:r>
              <a:rPr lang="en-GB" sz="3600" dirty="0">
                <a:solidFill>
                  <a:srgbClr val="992283"/>
                </a:solidFill>
              </a:rPr>
              <a:t>Teacher’s standards 2011</a:t>
            </a:r>
          </a:p>
        </p:txBody>
      </p:sp>
      <p:sp>
        <p:nvSpPr>
          <p:cNvPr id="3" name="Content Placeholder 2"/>
          <p:cNvSpPr>
            <a:spLocks noGrp="1"/>
          </p:cNvSpPr>
          <p:nvPr>
            <p:ph idx="1"/>
          </p:nvPr>
        </p:nvSpPr>
        <p:spPr>
          <a:xfrm>
            <a:off x="677334" y="1711105"/>
            <a:ext cx="6495823" cy="3958175"/>
          </a:xfrm>
        </p:spPr>
        <p:txBody>
          <a:bodyPr>
            <a:normAutofit fontScale="92500" lnSpcReduction="20000"/>
          </a:bodyPr>
          <a:lstStyle/>
          <a:p>
            <a:pPr marL="0" indent="0">
              <a:lnSpc>
                <a:spcPct val="100000"/>
              </a:lnSpc>
              <a:spcBef>
                <a:spcPts val="0"/>
              </a:spcBef>
              <a:spcAft>
                <a:spcPts val="1200"/>
              </a:spcAft>
              <a:buNone/>
            </a:pPr>
            <a:r>
              <a:rPr lang="en-GB" sz="1900" b="1" dirty="0"/>
              <a:t>Standard 5 - Adapt teaching to respond to the strengths </a:t>
            </a:r>
            <a:br>
              <a:rPr lang="en-GB" sz="1900" b="1" dirty="0"/>
            </a:br>
            <a:r>
              <a:rPr lang="en-GB" sz="1900" b="1" dirty="0"/>
              <a:t>and needs of all pupils </a:t>
            </a:r>
          </a:p>
          <a:p>
            <a:pPr>
              <a:lnSpc>
                <a:spcPct val="100000"/>
              </a:lnSpc>
              <a:spcBef>
                <a:spcPts val="0"/>
              </a:spcBef>
              <a:spcAft>
                <a:spcPts val="1200"/>
              </a:spcAft>
            </a:pPr>
            <a:r>
              <a:rPr lang="en-GB" sz="1900" dirty="0"/>
              <a:t>know when and how to differentiate appropriately, using approaches which enable pupils to be taught effectively</a:t>
            </a:r>
          </a:p>
          <a:p>
            <a:pPr>
              <a:lnSpc>
                <a:spcPct val="100000"/>
              </a:lnSpc>
              <a:spcBef>
                <a:spcPts val="0"/>
              </a:spcBef>
              <a:spcAft>
                <a:spcPts val="1200"/>
              </a:spcAft>
            </a:pPr>
            <a:r>
              <a:rPr lang="en-GB" sz="1900" dirty="0"/>
              <a:t>have a secure understanding of how a range of factors can inhibit pupils’ ability to learn, and how best to overcome these</a:t>
            </a:r>
          </a:p>
          <a:p>
            <a:pPr>
              <a:lnSpc>
                <a:spcPct val="100000"/>
              </a:lnSpc>
              <a:spcBef>
                <a:spcPts val="0"/>
              </a:spcBef>
              <a:spcAft>
                <a:spcPts val="1200"/>
              </a:spcAft>
            </a:pPr>
            <a:r>
              <a:rPr lang="en-GB" sz="1900" dirty="0"/>
              <a:t>demonstrate an awareness of the physical, social and intellectual development of children, and know how to adapt teaching to support pupils’ education at different stages of development</a:t>
            </a:r>
          </a:p>
          <a:p>
            <a:pPr>
              <a:lnSpc>
                <a:spcPct val="100000"/>
              </a:lnSpc>
              <a:spcBef>
                <a:spcPts val="0"/>
              </a:spcBef>
              <a:spcAft>
                <a:spcPts val="1200"/>
              </a:spcAft>
            </a:pPr>
            <a:r>
              <a:rPr lang="en-GB" sz="1900" dirty="0"/>
              <a:t>have a clear understanding of the needs of all pupils, including those with special educational needs; those of high ability; those with English as an additional language; those with disabilities; and be able to use and evaluate distinctive teaching approaches to engage and support them. </a:t>
            </a:r>
          </a:p>
          <a:p>
            <a:endParaRPr lang="en-GB" dirty="0"/>
          </a:p>
        </p:txBody>
      </p:sp>
      <p:pic>
        <p:nvPicPr>
          <p:cNvPr id="5" name="Picture 4" descr="A person teacher in front of a blackboard">
            <a:extLst>
              <a:ext uri="{FF2B5EF4-FFF2-40B4-BE49-F238E27FC236}">
                <a16:creationId xmlns:a16="http://schemas.microsoft.com/office/drawing/2014/main" id="{D6FAD374-5F5E-4DD1-B334-94D7A0393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0355" y="1048871"/>
            <a:ext cx="4150829" cy="4410636"/>
          </a:xfrm>
          <a:prstGeom prst="rect">
            <a:avLst/>
          </a:prstGeom>
        </p:spPr>
      </p:pic>
    </p:spTree>
    <p:extLst>
      <p:ext uri="{BB962C8B-B14F-4D97-AF65-F5344CB8AC3E}">
        <p14:creationId xmlns:p14="http://schemas.microsoft.com/office/powerpoint/2010/main" val="281620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4544" y="603022"/>
            <a:ext cx="8229600" cy="1143000"/>
          </a:xfrm>
        </p:spPr>
        <p:txBody>
          <a:bodyPr>
            <a:normAutofit/>
          </a:bodyPr>
          <a:lstStyle/>
          <a:p>
            <a:pPr eaLnBrk="1" hangingPunct="1"/>
            <a:r>
              <a:rPr lang="en-GB" altLang="en-US" sz="3600" dirty="0">
                <a:solidFill>
                  <a:srgbClr val="992283"/>
                </a:solidFill>
              </a:rPr>
              <a:t>4 Broad Areas of Need</a:t>
            </a:r>
            <a:endParaRPr lang="en-US" altLang="en-US" sz="3600" dirty="0">
              <a:solidFill>
                <a:srgbClr val="992283"/>
              </a:solidFill>
            </a:endParaRPr>
          </a:p>
        </p:txBody>
      </p:sp>
      <p:graphicFrame>
        <p:nvGraphicFramePr>
          <p:cNvPr id="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64986184"/>
              </p:ext>
            </p:extLst>
          </p:nvPr>
        </p:nvGraphicFramePr>
        <p:xfrm>
          <a:off x="973532" y="1920437"/>
          <a:ext cx="7935664" cy="365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92751" y="1638301"/>
            <a:ext cx="2662624"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t>Speech, language and communication difficulty</a:t>
            </a:r>
          </a:p>
          <a:p>
            <a:pPr marL="285750" indent="-285750">
              <a:buFont typeface="Arial" panose="020B0604020202020204" pitchFamily="34" charset="0"/>
              <a:buChar char="•"/>
            </a:pPr>
            <a:r>
              <a:rPr lang="en-GB" sz="1400" dirty="0"/>
              <a:t>Use of verbal and non-verbal communication</a:t>
            </a:r>
          </a:p>
          <a:p>
            <a:pPr marL="285750" indent="-285750">
              <a:buFont typeface="Arial" panose="020B0604020202020204" pitchFamily="34" charset="0"/>
              <a:buChar char="•"/>
            </a:pPr>
            <a:r>
              <a:rPr lang="en-GB" sz="1400" dirty="0"/>
              <a:t>Autistic Spectrum Condition</a:t>
            </a:r>
          </a:p>
          <a:p>
            <a:pPr marL="285750" indent="-285750">
              <a:buFont typeface="Arial" panose="020B0604020202020204" pitchFamily="34" charset="0"/>
              <a:buChar char="•"/>
            </a:pPr>
            <a:r>
              <a:rPr lang="en-GB" sz="1400" dirty="0"/>
              <a:t>Asperger’s Syndrome</a:t>
            </a:r>
          </a:p>
        </p:txBody>
      </p:sp>
      <p:sp>
        <p:nvSpPr>
          <p:cNvPr id="7" name="TextBox 6"/>
          <p:cNvSpPr txBox="1"/>
          <p:nvPr/>
        </p:nvSpPr>
        <p:spPr>
          <a:xfrm>
            <a:off x="911552" y="4162478"/>
            <a:ext cx="2016224"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mj-lt"/>
              </a:rPr>
              <a:t>Physical Difficulty</a:t>
            </a:r>
          </a:p>
          <a:p>
            <a:pPr marL="285750" indent="-285750">
              <a:buFont typeface="Arial" panose="020B0604020202020204" pitchFamily="34" charset="0"/>
              <a:buChar char="•"/>
            </a:pPr>
            <a:r>
              <a:rPr lang="en-GB" sz="1400" dirty="0">
                <a:latin typeface="+mj-lt"/>
              </a:rPr>
              <a:t>Visual Impairment </a:t>
            </a:r>
          </a:p>
          <a:p>
            <a:pPr marL="285750" indent="-285750">
              <a:buFont typeface="Arial" panose="020B0604020202020204" pitchFamily="34" charset="0"/>
              <a:buChar char="•"/>
            </a:pPr>
            <a:r>
              <a:rPr lang="en-GB" sz="1400" dirty="0">
                <a:latin typeface="+mj-lt"/>
              </a:rPr>
              <a:t>Hearing Impairment </a:t>
            </a:r>
          </a:p>
          <a:p>
            <a:pPr marL="285750" indent="-285750">
              <a:buFont typeface="Arial" panose="020B0604020202020204" pitchFamily="34" charset="0"/>
              <a:buChar char="•"/>
            </a:pPr>
            <a:r>
              <a:rPr lang="en-GB" sz="1400" dirty="0">
                <a:latin typeface="+mj-lt"/>
              </a:rPr>
              <a:t>Multi-sensory Impairment </a:t>
            </a:r>
          </a:p>
          <a:p>
            <a:pPr marL="285750" indent="-285750">
              <a:buFont typeface="Arial" panose="020B0604020202020204" pitchFamily="34" charset="0"/>
              <a:buChar char="•"/>
            </a:pPr>
            <a:r>
              <a:rPr lang="en-GB" sz="1400" dirty="0">
                <a:latin typeface="+mj-lt"/>
              </a:rPr>
              <a:t>Medical Needs </a:t>
            </a:r>
          </a:p>
        </p:txBody>
      </p:sp>
      <p:sp>
        <p:nvSpPr>
          <p:cNvPr id="8" name="TextBox 7"/>
          <p:cNvSpPr txBox="1"/>
          <p:nvPr/>
        </p:nvSpPr>
        <p:spPr>
          <a:xfrm>
            <a:off x="6908145" y="3024533"/>
            <a:ext cx="4126062" cy="1446550"/>
          </a:xfrm>
          <a:prstGeom prst="rect">
            <a:avLst/>
          </a:prstGeom>
          <a:noFill/>
        </p:spPr>
        <p:txBody>
          <a:bodyPr wrap="square" rtlCol="0">
            <a:spAutoFit/>
          </a:bodyPr>
          <a:lstStyle/>
          <a:p>
            <a:pPr marL="285750" indent="-285750">
              <a:buFont typeface="Arial" panose="020B0604020202020204" pitchFamily="34" charset="0"/>
              <a:buChar char="•"/>
            </a:pPr>
            <a:r>
              <a:rPr lang="en-GB" sz="1400" dirty="0"/>
              <a:t>Moderate Learning Difficulties </a:t>
            </a:r>
          </a:p>
          <a:p>
            <a:pPr marL="285750" indent="-285750">
              <a:buFont typeface="Arial" panose="020B0604020202020204" pitchFamily="34" charset="0"/>
              <a:buChar char="•"/>
            </a:pPr>
            <a:r>
              <a:rPr lang="en-GB" sz="1400" dirty="0"/>
              <a:t>Severe Learning Difficulties </a:t>
            </a:r>
          </a:p>
          <a:p>
            <a:pPr marL="285750" indent="-285750">
              <a:buFont typeface="Arial" panose="020B0604020202020204" pitchFamily="34" charset="0"/>
              <a:buChar char="•"/>
            </a:pPr>
            <a:r>
              <a:rPr lang="en-GB" sz="1400" dirty="0"/>
              <a:t>Profound and Multiple Learning Difficulty </a:t>
            </a:r>
          </a:p>
          <a:p>
            <a:pPr marL="285750" indent="-285750">
              <a:buFont typeface="Arial" panose="020B0604020202020204" pitchFamily="34" charset="0"/>
              <a:buChar char="•"/>
            </a:pPr>
            <a:r>
              <a:rPr lang="en-GB" sz="1400" dirty="0"/>
              <a:t>Specific Learning Difficulty </a:t>
            </a:r>
          </a:p>
          <a:p>
            <a:pPr marL="285750" indent="-285750">
              <a:buFont typeface="Arial" panose="020B0604020202020204" pitchFamily="34" charset="0"/>
              <a:buChar char="•"/>
            </a:pPr>
            <a:r>
              <a:rPr lang="en-GB" sz="1400" dirty="0"/>
              <a:t>Attention Deficit Hyperactivity Disorder </a:t>
            </a:r>
          </a:p>
          <a:p>
            <a:endParaRPr lang="en-GB" dirty="0"/>
          </a:p>
        </p:txBody>
      </p:sp>
      <p:sp>
        <p:nvSpPr>
          <p:cNvPr id="10" name="TextBox 9"/>
          <p:cNvSpPr txBox="1"/>
          <p:nvPr/>
        </p:nvSpPr>
        <p:spPr>
          <a:xfrm>
            <a:off x="6096000" y="4958089"/>
            <a:ext cx="3635133"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Social and emotional difficulties</a:t>
            </a:r>
          </a:p>
          <a:p>
            <a:pPr marL="285750" indent="-285750">
              <a:buFont typeface="Arial" panose="020B0604020202020204" pitchFamily="34" charset="0"/>
              <a:buChar char="•"/>
            </a:pPr>
            <a:r>
              <a:rPr lang="en-GB" sz="1400" dirty="0"/>
              <a:t>Mental Health Needs</a:t>
            </a:r>
          </a:p>
        </p:txBody>
      </p:sp>
    </p:spTree>
    <p:extLst>
      <p:ext uri="{BB962C8B-B14F-4D97-AF65-F5344CB8AC3E}">
        <p14:creationId xmlns:p14="http://schemas.microsoft.com/office/powerpoint/2010/main" val="33689643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D23E-6330-4128-8702-DA3CA9C0A136}"/>
              </a:ext>
            </a:extLst>
          </p:cNvPr>
          <p:cNvSpPr>
            <a:spLocks noGrp="1"/>
          </p:cNvSpPr>
          <p:nvPr>
            <p:ph type="title"/>
          </p:nvPr>
        </p:nvSpPr>
        <p:spPr/>
        <p:txBody>
          <a:bodyPr>
            <a:normAutofit/>
          </a:bodyPr>
          <a:lstStyle/>
          <a:p>
            <a:r>
              <a:rPr lang="en-GB" sz="3600" dirty="0">
                <a:solidFill>
                  <a:srgbClr val="992283"/>
                </a:solidFill>
              </a:rPr>
              <a:t>Speech, Language and Communication Difficulty</a:t>
            </a:r>
          </a:p>
        </p:txBody>
      </p:sp>
      <p:sp>
        <p:nvSpPr>
          <p:cNvPr id="3" name="Content Placeholder 2">
            <a:extLst>
              <a:ext uri="{FF2B5EF4-FFF2-40B4-BE49-F238E27FC236}">
                <a16:creationId xmlns:a16="http://schemas.microsoft.com/office/drawing/2014/main" id="{081DD710-8807-453C-9BD8-E2045B17398C}"/>
              </a:ext>
            </a:extLst>
          </p:cNvPr>
          <p:cNvSpPr>
            <a:spLocks noGrp="1"/>
          </p:cNvSpPr>
          <p:nvPr>
            <p:ph idx="1"/>
          </p:nvPr>
        </p:nvSpPr>
        <p:spPr/>
        <p:txBody>
          <a:bodyPr/>
          <a:lstStyle/>
          <a:p>
            <a:r>
              <a:rPr lang="en-US" sz="2000" dirty="0"/>
              <a:t>The Bercow Report (2008)  defines the term (SLCN) ‘’SLCN encompasses a wide range of difficulties related to all aspects of communication in children and young people. These can include difficulties with: fluency, forming sounds and words, formulating sentences, understanding what others say and using language socially.”</a:t>
            </a:r>
          </a:p>
          <a:p>
            <a:r>
              <a:rPr lang="en-US" sz="2000" dirty="0"/>
              <a:t>The report differentiates between: primary SLCN, including “specific difficulties of which there is often no obvious cause”, and secondary SLCN “…associated with other difficulties that the child may be experiencing such as autism, cerebral palsy, hearing loss or more general learning </a:t>
            </a:r>
            <a:r>
              <a:rPr lang="en-US" sz="2000"/>
              <a:t>difficulties”</a:t>
            </a:r>
            <a:endParaRPr lang="en-US" sz="2000" dirty="0"/>
          </a:p>
          <a:p>
            <a:r>
              <a:rPr lang="en-US" sz="2000" dirty="0"/>
              <a:t>Children and Young People may be identified has having difficulties with speech and language skills through a school screening </a:t>
            </a:r>
            <a:r>
              <a:rPr lang="en-US" sz="2000" dirty="0" err="1"/>
              <a:t>programme</a:t>
            </a:r>
            <a:r>
              <a:rPr lang="en-US" sz="2000" dirty="0"/>
              <a:t> or targeted assessment</a:t>
            </a:r>
          </a:p>
          <a:p>
            <a:r>
              <a:rPr lang="en-US" sz="2000" dirty="0"/>
              <a:t>A speech and language disorder can only be identified by a Speech and Language Therapist.</a:t>
            </a:r>
            <a:endParaRPr lang="en-GB" sz="2000" dirty="0"/>
          </a:p>
        </p:txBody>
      </p:sp>
    </p:spTree>
    <p:extLst>
      <p:ext uri="{BB962C8B-B14F-4D97-AF65-F5344CB8AC3E}">
        <p14:creationId xmlns:p14="http://schemas.microsoft.com/office/powerpoint/2010/main" val="67635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145D-558E-4048-9A8A-51E046CC014B}"/>
              </a:ext>
            </a:extLst>
          </p:cNvPr>
          <p:cNvSpPr>
            <a:spLocks noGrp="1"/>
          </p:cNvSpPr>
          <p:nvPr>
            <p:ph type="title"/>
          </p:nvPr>
        </p:nvSpPr>
        <p:spPr/>
        <p:txBody>
          <a:bodyPr>
            <a:normAutofit/>
          </a:bodyPr>
          <a:lstStyle/>
          <a:p>
            <a:r>
              <a:rPr lang="en-GB" sz="3600" dirty="0">
                <a:solidFill>
                  <a:srgbClr val="992283"/>
                </a:solidFill>
              </a:rPr>
              <a:t>Autism</a:t>
            </a:r>
          </a:p>
        </p:txBody>
      </p:sp>
      <p:sp>
        <p:nvSpPr>
          <p:cNvPr id="3" name="Content Placeholder 2">
            <a:extLst>
              <a:ext uri="{FF2B5EF4-FFF2-40B4-BE49-F238E27FC236}">
                <a16:creationId xmlns:a16="http://schemas.microsoft.com/office/drawing/2014/main" id="{2D8591EC-C284-46DE-B925-90FFE72BA73F}"/>
              </a:ext>
            </a:extLst>
          </p:cNvPr>
          <p:cNvSpPr>
            <a:spLocks noGrp="1"/>
          </p:cNvSpPr>
          <p:nvPr>
            <p:ph idx="1"/>
          </p:nvPr>
        </p:nvSpPr>
        <p:spPr/>
        <p:txBody>
          <a:bodyPr>
            <a:normAutofit/>
          </a:bodyPr>
          <a:lstStyle/>
          <a:p>
            <a:r>
              <a:rPr lang="en-US" sz="2000" dirty="0"/>
              <a:t>Autism is a term used to describe a neurological difference in brain development that has a marked effect on how a person develops</a:t>
            </a:r>
          </a:p>
          <a:p>
            <a:r>
              <a:rPr lang="en-US" sz="2000" dirty="0"/>
              <a:t>Children and Young People will have a diagnosis of autism made by an appropriately qualified, HPC registered professional</a:t>
            </a:r>
          </a:p>
          <a:p>
            <a:r>
              <a:rPr lang="en-US" sz="2000" dirty="0"/>
              <a:t>There are four areas of difference that are particularly important for staff in schools and educational settings to understand and pay attention to because most pupils with autism will have individual educational needs to be met in these areas:</a:t>
            </a:r>
          </a:p>
          <a:p>
            <a:pPr lvl="1"/>
            <a:r>
              <a:rPr lang="en-US" sz="2000" dirty="0"/>
              <a:t>Understanding the social interactive style and emotional expression of staff and peers</a:t>
            </a:r>
          </a:p>
          <a:p>
            <a:pPr lvl="1"/>
            <a:r>
              <a:rPr lang="en-US" sz="2000" dirty="0"/>
              <a:t>Understanding and using communication and language - both verbal and non-verbal</a:t>
            </a:r>
          </a:p>
          <a:p>
            <a:pPr lvl="1"/>
            <a:r>
              <a:rPr lang="en-US" sz="2000" dirty="0"/>
              <a:t>Differences in how information is processed</a:t>
            </a:r>
          </a:p>
          <a:p>
            <a:pPr lvl="1"/>
            <a:r>
              <a:rPr lang="en-US" sz="2000" dirty="0"/>
              <a:t>Differences in the way sensory information is processed.</a:t>
            </a:r>
          </a:p>
        </p:txBody>
      </p:sp>
    </p:spTree>
    <p:extLst>
      <p:ext uri="{BB962C8B-B14F-4D97-AF65-F5344CB8AC3E}">
        <p14:creationId xmlns:p14="http://schemas.microsoft.com/office/powerpoint/2010/main" val="237254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2C30-36AC-485F-9524-5ECD9290DA34}"/>
              </a:ext>
            </a:extLst>
          </p:cNvPr>
          <p:cNvSpPr>
            <a:spLocks noGrp="1"/>
          </p:cNvSpPr>
          <p:nvPr>
            <p:ph type="title"/>
          </p:nvPr>
        </p:nvSpPr>
        <p:spPr/>
        <p:txBody>
          <a:bodyPr/>
          <a:lstStyle/>
          <a:p>
            <a:r>
              <a:rPr lang="en-GB" sz="3600" dirty="0">
                <a:solidFill>
                  <a:srgbClr val="992283"/>
                </a:solidFill>
              </a:rPr>
              <a:t>Cognition</a:t>
            </a:r>
            <a:r>
              <a:rPr lang="en-GB" dirty="0">
                <a:solidFill>
                  <a:srgbClr val="992283"/>
                </a:solidFill>
              </a:rPr>
              <a:t> and Learning</a:t>
            </a:r>
          </a:p>
        </p:txBody>
      </p:sp>
      <p:sp>
        <p:nvSpPr>
          <p:cNvPr id="3" name="Content Placeholder 2">
            <a:extLst>
              <a:ext uri="{FF2B5EF4-FFF2-40B4-BE49-F238E27FC236}">
                <a16:creationId xmlns:a16="http://schemas.microsoft.com/office/drawing/2014/main" id="{E10A7A76-20CC-4E56-8479-B3FEAFA147EC}"/>
              </a:ext>
            </a:extLst>
          </p:cNvPr>
          <p:cNvSpPr>
            <a:spLocks noGrp="1"/>
          </p:cNvSpPr>
          <p:nvPr>
            <p:ph idx="1"/>
          </p:nvPr>
        </p:nvSpPr>
        <p:spPr>
          <a:xfrm>
            <a:off x="838200" y="1825625"/>
            <a:ext cx="9770616" cy="3926993"/>
          </a:xfrm>
        </p:spPr>
        <p:txBody>
          <a:bodyPr>
            <a:normAutofit/>
          </a:bodyPr>
          <a:lstStyle/>
          <a:p>
            <a:r>
              <a:rPr lang="en-GB" sz="2000" dirty="0"/>
              <a:t>Where a child or young person learns at a slower pace than their peers, even with appropriate differentiation</a:t>
            </a:r>
          </a:p>
          <a:p>
            <a:r>
              <a:rPr lang="en-GB" sz="2000" dirty="0"/>
              <a:t>Learning difficulties cover a wide spectrum of needs </a:t>
            </a:r>
          </a:p>
        </p:txBody>
      </p:sp>
      <p:pic>
        <p:nvPicPr>
          <p:cNvPr id="5" name="Picture 4">
            <a:extLst>
              <a:ext uri="{FF2B5EF4-FFF2-40B4-BE49-F238E27FC236}">
                <a16:creationId xmlns:a16="http://schemas.microsoft.com/office/drawing/2014/main" id="{4672DDE8-AF32-495B-9E92-704617F522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3898" y="4051139"/>
            <a:ext cx="7358510" cy="1408298"/>
          </a:xfrm>
          <a:prstGeom prst="rect">
            <a:avLst/>
          </a:prstGeom>
        </p:spPr>
      </p:pic>
      <p:sp>
        <p:nvSpPr>
          <p:cNvPr id="6" name="TextBox 5">
            <a:extLst>
              <a:ext uri="{FF2B5EF4-FFF2-40B4-BE49-F238E27FC236}">
                <a16:creationId xmlns:a16="http://schemas.microsoft.com/office/drawing/2014/main" id="{E416FE7A-E9E7-4243-8647-04770FE6F71E}"/>
              </a:ext>
            </a:extLst>
          </p:cNvPr>
          <p:cNvSpPr txBox="1"/>
          <p:nvPr/>
        </p:nvSpPr>
        <p:spPr>
          <a:xfrm>
            <a:off x="2333898" y="3388627"/>
            <a:ext cx="7010399" cy="369332"/>
          </a:xfrm>
          <a:prstGeom prst="rect">
            <a:avLst/>
          </a:prstGeom>
          <a:noFill/>
        </p:spPr>
        <p:txBody>
          <a:bodyPr wrap="square" rtlCol="0">
            <a:spAutoFit/>
          </a:bodyPr>
          <a:lstStyle/>
          <a:p>
            <a:r>
              <a:rPr lang="en-GB" dirty="0">
                <a:solidFill>
                  <a:schemeClr val="accent1"/>
                </a:solidFill>
              </a:rPr>
              <a:t>Mild                 Moderate                 Severe         Profound          Complex       </a:t>
            </a:r>
          </a:p>
        </p:txBody>
      </p:sp>
    </p:spTree>
    <p:extLst>
      <p:ext uri="{BB962C8B-B14F-4D97-AF65-F5344CB8AC3E}">
        <p14:creationId xmlns:p14="http://schemas.microsoft.com/office/powerpoint/2010/main" val="427510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C5B6-FC13-4F82-813F-06768B349B1D}"/>
              </a:ext>
            </a:extLst>
          </p:cNvPr>
          <p:cNvSpPr>
            <a:spLocks noGrp="1"/>
          </p:cNvSpPr>
          <p:nvPr>
            <p:ph type="title"/>
          </p:nvPr>
        </p:nvSpPr>
        <p:spPr>
          <a:xfrm>
            <a:off x="582706" y="879572"/>
            <a:ext cx="10515600" cy="787863"/>
          </a:xfrm>
        </p:spPr>
        <p:txBody>
          <a:bodyPr>
            <a:normAutofit/>
          </a:bodyPr>
          <a:lstStyle/>
          <a:p>
            <a:r>
              <a:rPr lang="en-GB" sz="3600" dirty="0">
                <a:solidFill>
                  <a:srgbClr val="992283"/>
                </a:solidFill>
              </a:rPr>
              <a:t>Specific Learning Difficulties (</a:t>
            </a:r>
            <a:r>
              <a:rPr lang="en-GB" sz="3600" dirty="0" err="1">
                <a:solidFill>
                  <a:srgbClr val="992283"/>
                </a:solidFill>
              </a:rPr>
              <a:t>SpLD</a:t>
            </a:r>
            <a:r>
              <a:rPr lang="en-GB" sz="3600" dirty="0">
                <a:solidFill>
                  <a:srgbClr val="992283"/>
                </a:solidFill>
              </a:rPr>
              <a:t>)</a:t>
            </a:r>
          </a:p>
        </p:txBody>
      </p:sp>
      <p:sp>
        <p:nvSpPr>
          <p:cNvPr id="3" name="Content Placeholder 2">
            <a:extLst>
              <a:ext uri="{FF2B5EF4-FFF2-40B4-BE49-F238E27FC236}">
                <a16:creationId xmlns:a16="http://schemas.microsoft.com/office/drawing/2014/main" id="{929B4083-8635-4783-951A-AE0869A8E8D9}"/>
              </a:ext>
            </a:extLst>
          </p:cNvPr>
          <p:cNvSpPr>
            <a:spLocks noGrp="1"/>
          </p:cNvSpPr>
          <p:nvPr>
            <p:ph idx="1"/>
          </p:nvPr>
        </p:nvSpPr>
        <p:spPr>
          <a:xfrm>
            <a:off x="582706" y="1999680"/>
            <a:ext cx="5811175" cy="3722919"/>
          </a:xfrm>
        </p:spPr>
        <p:txBody>
          <a:bodyPr>
            <a:normAutofit lnSpcReduction="10000"/>
          </a:bodyPr>
          <a:lstStyle/>
          <a:p>
            <a:r>
              <a:rPr lang="en-US" sz="2000" dirty="0" err="1"/>
              <a:t>SpLD</a:t>
            </a:r>
            <a:r>
              <a:rPr lang="en-US" sz="2000" dirty="0"/>
              <a:t> covers a range of developmental difficulties affecting the acquisition of certain skills, despite regular, evidence-based intervention. </a:t>
            </a:r>
          </a:p>
          <a:p>
            <a:r>
              <a:rPr lang="en-US" sz="2000" dirty="0"/>
              <a:t>Specific examples include Dyslexia, Dyscalculia and Developmental Co-ordination Disorder (DCD – or Dyspraxia). </a:t>
            </a:r>
          </a:p>
          <a:p>
            <a:r>
              <a:rPr lang="en-US" sz="2000" dirty="0"/>
              <a:t>Children with Moderate Learning Difficulties may also be identified with a specific learning difficulty, as part of their learning profile. </a:t>
            </a:r>
          </a:p>
          <a:p>
            <a:r>
              <a:rPr lang="en-US" sz="2000" dirty="0"/>
              <a:t>There are many overlaps between Specific Learning Difficulties and many children and young people with a </a:t>
            </a:r>
            <a:r>
              <a:rPr lang="en-US" sz="2000" dirty="0" err="1"/>
              <a:t>SpLD</a:t>
            </a:r>
            <a:r>
              <a:rPr lang="en-US" sz="2000" dirty="0"/>
              <a:t> may have co-occurring difficulties.</a:t>
            </a:r>
            <a:endParaRPr lang="en-GB" sz="2000" dirty="0"/>
          </a:p>
        </p:txBody>
      </p:sp>
      <p:pic>
        <p:nvPicPr>
          <p:cNvPr id="5" name="Picture 4" descr="Young person writing in an exercise book at a desk">
            <a:extLst>
              <a:ext uri="{FF2B5EF4-FFF2-40B4-BE49-F238E27FC236}">
                <a16:creationId xmlns:a16="http://schemas.microsoft.com/office/drawing/2014/main" id="{F945D522-C21C-492B-83DE-549F3DD854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4315" y="1999680"/>
            <a:ext cx="4968359" cy="3311908"/>
          </a:xfrm>
          <a:prstGeom prst="rect">
            <a:avLst/>
          </a:prstGeom>
        </p:spPr>
      </p:pic>
    </p:spTree>
    <p:extLst>
      <p:ext uri="{BB962C8B-B14F-4D97-AF65-F5344CB8AC3E}">
        <p14:creationId xmlns:p14="http://schemas.microsoft.com/office/powerpoint/2010/main" val="3546560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480D-DF15-48C3-9144-F66CC7C6D55B}"/>
              </a:ext>
            </a:extLst>
          </p:cNvPr>
          <p:cNvSpPr>
            <a:spLocks noGrp="1"/>
          </p:cNvSpPr>
          <p:nvPr>
            <p:ph type="title"/>
          </p:nvPr>
        </p:nvSpPr>
        <p:spPr>
          <a:xfrm>
            <a:off x="491971" y="760782"/>
            <a:ext cx="10515600" cy="787863"/>
          </a:xfrm>
        </p:spPr>
        <p:txBody>
          <a:bodyPr>
            <a:normAutofit/>
          </a:bodyPr>
          <a:lstStyle/>
          <a:p>
            <a:r>
              <a:rPr lang="en-GB" sz="3600" dirty="0">
                <a:solidFill>
                  <a:srgbClr val="992283"/>
                </a:solidFill>
              </a:rPr>
              <a:t>Social, Emotional and Mental Health Difficulties</a:t>
            </a:r>
          </a:p>
        </p:txBody>
      </p:sp>
      <p:sp>
        <p:nvSpPr>
          <p:cNvPr id="3" name="Content Placeholder 2">
            <a:extLst>
              <a:ext uri="{FF2B5EF4-FFF2-40B4-BE49-F238E27FC236}">
                <a16:creationId xmlns:a16="http://schemas.microsoft.com/office/drawing/2014/main" id="{75337D5E-9243-4769-A802-560D36FAAFC9}"/>
              </a:ext>
            </a:extLst>
          </p:cNvPr>
          <p:cNvSpPr>
            <a:spLocks noGrp="1"/>
          </p:cNvSpPr>
          <p:nvPr>
            <p:ph idx="1"/>
          </p:nvPr>
        </p:nvSpPr>
        <p:spPr>
          <a:xfrm>
            <a:off x="491969" y="1548645"/>
            <a:ext cx="10978371" cy="4541437"/>
          </a:xfrm>
        </p:spPr>
        <p:txBody>
          <a:bodyPr>
            <a:normAutofit/>
          </a:bodyPr>
          <a:lstStyle/>
          <a:p>
            <a:r>
              <a:rPr lang="en-US" sz="1800" dirty="0"/>
              <a:t>Social, Emotional and Mental Health (SEMH) is an overarching term for children and young people  who demonstrate difficulties with emotional regulation and/or social interaction and/or are experiencing mental health problems. </a:t>
            </a:r>
          </a:p>
          <a:p>
            <a:r>
              <a:rPr lang="en-US" sz="1800" dirty="0"/>
              <a:t>They may have difficulties with their emotional and social development and may have immature social skills and find it difficult to make and sustain healthy relationships. </a:t>
            </a:r>
          </a:p>
          <a:p>
            <a:r>
              <a:rPr lang="en-US" sz="1800" dirty="0"/>
              <a:t>These difficulties may be displayed through the child or young person becoming withdrawn or isolated, as well as through challenging, disruptive or disturbing </a:t>
            </a:r>
            <a:r>
              <a:rPr lang="en-US" sz="1800" dirty="0" err="1"/>
              <a:t>behaviour</a:t>
            </a:r>
            <a:r>
              <a:rPr lang="en-US" sz="1800" dirty="0"/>
              <a:t>. </a:t>
            </a:r>
          </a:p>
          <a:p>
            <a:r>
              <a:rPr lang="en-US" sz="1800" dirty="0"/>
              <a:t>A wide range and degree of mental health problems might require special provision to be made. </a:t>
            </a:r>
          </a:p>
          <a:p>
            <a:r>
              <a:rPr lang="en-US" sz="1800" dirty="0"/>
              <a:t>These could manifest as difficulties with: mood (e.g. anxiety or depression); conduct (oppositional </a:t>
            </a:r>
            <a:r>
              <a:rPr lang="en-US" sz="1800" dirty="0" err="1"/>
              <a:t>behaviours</a:t>
            </a:r>
            <a:r>
              <a:rPr lang="en-US" sz="1800" dirty="0"/>
              <a:t> and aggression); self-harm; substance abuse; eating disorders; or physical symptoms that are medically unexplained. </a:t>
            </a:r>
          </a:p>
          <a:p>
            <a:r>
              <a:rPr lang="en-US" sz="1800" dirty="0"/>
              <a:t>Some children and young people may have other </a:t>
            </a:r>
            <a:r>
              <a:rPr lang="en-US" sz="1800" dirty="0" err="1"/>
              <a:t>recognised</a:t>
            </a:r>
            <a:r>
              <a:rPr lang="en-US" sz="1800" dirty="0"/>
              <a:t> disorders such as attention deficit disorder (ADD), attention deficit hyperactive disorder (ADHD), attachment disorder, autism or a disorder that falls within the category of pervasive developmental disorder, an anxiety disorder, a disruptive disorder or, rarely, schizophrenia or bipolar disorder. </a:t>
            </a:r>
          </a:p>
          <a:p>
            <a:endParaRPr lang="en-GB" sz="2000" dirty="0">
              <a:solidFill>
                <a:schemeClr val="accent1"/>
              </a:solidFill>
            </a:endParaRPr>
          </a:p>
        </p:txBody>
      </p:sp>
    </p:spTree>
    <p:extLst>
      <p:ext uri="{BB962C8B-B14F-4D97-AF65-F5344CB8AC3E}">
        <p14:creationId xmlns:p14="http://schemas.microsoft.com/office/powerpoint/2010/main" val="70979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57" y="742082"/>
            <a:ext cx="8596668" cy="893275"/>
          </a:xfrm>
        </p:spPr>
        <p:txBody>
          <a:bodyPr>
            <a:normAutofit/>
          </a:bodyPr>
          <a:lstStyle/>
          <a:p>
            <a:r>
              <a:rPr lang="en-GB" sz="3600" dirty="0">
                <a:solidFill>
                  <a:srgbClr val="992283"/>
                </a:solidFill>
              </a:rPr>
              <a:t>Historical Context (1970-2001)</a:t>
            </a:r>
          </a:p>
        </p:txBody>
      </p:sp>
      <p:sp>
        <p:nvSpPr>
          <p:cNvPr id="3" name="Content Placeholder 2"/>
          <p:cNvSpPr>
            <a:spLocks noGrp="1"/>
          </p:cNvSpPr>
          <p:nvPr>
            <p:ph idx="1"/>
          </p:nvPr>
        </p:nvSpPr>
        <p:spPr>
          <a:xfrm>
            <a:off x="439257" y="1724302"/>
            <a:ext cx="6943178" cy="4152063"/>
          </a:xfrm>
        </p:spPr>
        <p:txBody>
          <a:bodyPr>
            <a:normAutofit lnSpcReduction="10000"/>
          </a:bodyPr>
          <a:lstStyle/>
          <a:p>
            <a:r>
              <a:rPr lang="en-GB" sz="2000" dirty="0"/>
              <a:t>Pre 1970 – 2% of children and young people were not being educated – they were the responsibility of health</a:t>
            </a:r>
          </a:p>
          <a:p>
            <a:r>
              <a:rPr lang="en-GB" sz="2000" dirty="0"/>
              <a:t>1971 Education Act – transfer of these pupils to local education authorities</a:t>
            </a:r>
          </a:p>
          <a:p>
            <a:r>
              <a:rPr lang="en-GB" sz="2000" dirty="0"/>
              <a:t>1978 Warnock Report proposed the concept of ‘special educational needs’</a:t>
            </a:r>
          </a:p>
          <a:p>
            <a:r>
              <a:rPr lang="en-GB" sz="2000" dirty="0"/>
              <a:t>1981 Education Act new legal definition of ‘special educational need’ </a:t>
            </a:r>
          </a:p>
          <a:p>
            <a:r>
              <a:rPr lang="en-GB" sz="2000" dirty="0"/>
              <a:t>1994 SEN Code of Practice is published</a:t>
            </a:r>
          </a:p>
          <a:p>
            <a:r>
              <a:rPr lang="en-GB" sz="2000" dirty="0"/>
              <a:t>1994 Salamanca Statement</a:t>
            </a:r>
          </a:p>
          <a:p>
            <a:r>
              <a:rPr lang="en-GB" sz="2000" dirty="0"/>
              <a:t>1995 The Disability Discrimination Act</a:t>
            </a:r>
          </a:p>
          <a:p>
            <a:r>
              <a:rPr lang="en-GB" sz="2000" dirty="0"/>
              <a:t>2001 Revised SEN Code of Practice</a:t>
            </a:r>
          </a:p>
          <a:p>
            <a:pPr marL="0" indent="0">
              <a:buNone/>
            </a:pPr>
            <a:endParaRPr lang="en-GB" dirty="0">
              <a:latin typeface="Candara" panose="020E0502030303020204" pitchFamily="34" charset="0"/>
            </a:endParaRPr>
          </a:p>
        </p:txBody>
      </p:sp>
      <p:pic>
        <p:nvPicPr>
          <p:cNvPr id="5" name="Picture 4" descr="A teacher teaching a class">
            <a:extLst>
              <a:ext uri="{FF2B5EF4-FFF2-40B4-BE49-F238E27FC236}">
                <a16:creationId xmlns:a16="http://schemas.microsoft.com/office/drawing/2014/main" id="{B8BFB5B8-794B-46E6-BD8A-A321DC9C0A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4788" y="1002638"/>
            <a:ext cx="3474035" cy="4631680"/>
          </a:xfrm>
          <a:prstGeom prst="rect">
            <a:avLst/>
          </a:prstGeom>
        </p:spPr>
      </p:pic>
    </p:spTree>
    <p:extLst>
      <p:ext uri="{BB962C8B-B14F-4D97-AF65-F5344CB8AC3E}">
        <p14:creationId xmlns:p14="http://schemas.microsoft.com/office/powerpoint/2010/main" val="135120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48F2-0FBC-4936-B1DA-C65972EBDF4D}"/>
              </a:ext>
            </a:extLst>
          </p:cNvPr>
          <p:cNvSpPr>
            <a:spLocks noGrp="1"/>
          </p:cNvSpPr>
          <p:nvPr>
            <p:ph type="title"/>
          </p:nvPr>
        </p:nvSpPr>
        <p:spPr>
          <a:xfrm>
            <a:off x="497541" y="902824"/>
            <a:ext cx="10515600" cy="787863"/>
          </a:xfrm>
        </p:spPr>
        <p:txBody>
          <a:bodyPr>
            <a:normAutofit/>
          </a:bodyPr>
          <a:lstStyle/>
          <a:p>
            <a:r>
              <a:rPr lang="en-GB" sz="3600" dirty="0">
                <a:solidFill>
                  <a:srgbClr val="992283"/>
                </a:solidFill>
              </a:rPr>
              <a:t>Physical and Sensory Needs</a:t>
            </a:r>
          </a:p>
        </p:txBody>
      </p:sp>
      <p:sp>
        <p:nvSpPr>
          <p:cNvPr id="3" name="Content Placeholder 2">
            <a:extLst>
              <a:ext uri="{FF2B5EF4-FFF2-40B4-BE49-F238E27FC236}">
                <a16:creationId xmlns:a16="http://schemas.microsoft.com/office/drawing/2014/main" id="{5B728E6D-6669-4C09-8C15-7FC4FA4A0E8F}"/>
              </a:ext>
            </a:extLst>
          </p:cNvPr>
          <p:cNvSpPr>
            <a:spLocks noGrp="1"/>
          </p:cNvSpPr>
          <p:nvPr>
            <p:ph idx="1"/>
          </p:nvPr>
        </p:nvSpPr>
        <p:spPr>
          <a:xfrm>
            <a:off x="497541" y="1690687"/>
            <a:ext cx="11196918" cy="4118442"/>
          </a:xfrm>
        </p:spPr>
        <p:txBody>
          <a:bodyPr>
            <a:normAutofit fontScale="92500" lnSpcReduction="20000"/>
          </a:bodyPr>
          <a:lstStyle/>
          <a:p>
            <a:r>
              <a:rPr lang="en-US" sz="2100" dirty="0"/>
              <a:t>A physical disability limits physical functioning, mobility, dexterity or stamina. The level of physical functioning will be a cause of concern and have an impact upon a child or young person’s learning and access to education or social activities. Examples of diagnosed conditions include cerebral palsy, achondroplasia, spina bifida and brittle bones.</a:t>
            </a:r>
          </a:p>
          <a:p>
            <a:r>
              <a:rPr lang="en-US" sz="2100" dirty="0"/>
              <a:t>A child or young person is described as hearing impaired has hearing which is compromised to the degree that it has an impact on their access to the curriculum and on their ability to be fully involved in learning and social activities. This would ordinarily necessitate the use of amplification equipment and/or the use of a communication professional. </a:t>
            </a:r>
          </a:p>
          <a:p>
            <a:r>
              <a:rPr lang="en-US" sz="2100" dirty="0"/>
              <a:t>A child or young person is described as having a visual impairment if they have a long-term, medically defined, sight impairment that cannot be corrected with standard glasses or contact lenses. This includes visual processing difficulties such as Cerebral Visual Impairment. The CYP’s impairment will have an impact on their access to the curriculum and on their ability to be fully involved in learning and social activities. </a:t>
            </a:r>
          </a:p>
          <a:p>
            <a:r>
              <a:rPr lang="en-US" sz="2100" dirty="0"/>
              <a:t>Children and young people who are described as having MSI have a dual sensory loss (hearing and visual) which, combined, affects their communication, mobility (orientation) and ability to gain information. They may also have additional difficulties or a range of difficulties, but function as if they have significant sensory impairment/s. The effect of a dual modality sensory loss is wide-ranging; it will affects their access to a mainstream curriculum and on their ability to be fully involved in learning and social activities.</a:t>
            </a:r>
          </a:p>
          <a:p>
            <a:endParaRPr lang="en-US" sz="2000" dirty="0">
              <a:solidFill>
                <a:schemeClr val="accent1"/>
              </a:solidFill>
            </a:endParaRPr>
          </a:p>
          <a:p>
            <a:endParaRPr lang="en-US" sz="2000" dirty="0">
              <a:solidFill>
                <a:schemeClr val="accent1"/>
              </a:solidFill>
            </a:endParaRPr>
          </a:p>
          <a:p>
            <a:endParaRPr lang="en-GB" dirty="0"/>
          </a:p>
        </p:txBody>
      </p:sp>
    </p:spTree>
    <p:extLst>
      <p:ext uri="{BB962C8B-B14F-4D97-AF65-F5344CB8AC3E}">
        <p14:creationId xmlns:p14="http://schemas.microsoft.com/office/powerpoint/2010/main" val="3390353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902825"/>
            <a:ext cx="10515600" cy="787863"/>
          </a:xfrm>
        </p:spPr>
        <p:txBody>
          <a:bodyPr>
            <a:normAutofit/>
          </a:bodyPr>
          <a:lstStyle/>
          <a:p>
            <a:r>
              <a:rPr lang="en-GB" sz="3600" dirty="0">
                <a:solidFill>
                  <a:srgbClr val="992283"/>
                </a:solidFill>
                <a:latin typeface="+mn-lt"/>
              </a:rPr>
              <a:t>SEN Support</a:t>
            </a:r>
          </a:p>
        </p:txBody>
      </p:sp>
      <p:sp>
        <p:nvSpPr>
          <p:cNvPr id="3" name="Content Placeholder 2"/>
          <p:cNvSpPr>
            <a:spLocks noGrp="1"/>
          </p:cNvSpPr>
          <p:nvPr>
            <p:ph idx="1"/>
          </p:nvPr>
        </p:nvSpPr>
        <p:spPr>
          <a:xfrm>
            <a:off x="631371" y="1690688"/>
            <a:ext cx="7361170" cy="3926993"/>
          </a:xfrm>
        </p:spPr>
        <p:txBody>
          <a:bodyPr>
            <a:normAutofit/>
          </a:bodyPr>
          <a:lstStyle/>
          <a:p>
            <a:r>
              <a:rPr lang="en-GB" sz="2000" dirty="0"/>
              <a:t>The teacher will provide evidence of concerns – what already been tried – outcomes and progress and share with SENCO</a:t>
            </a:r>
          </a:p>
          <a:p>
            <a:r>
              <a:rPr lang="en-GB" sz="2000" dirty="0"/>
              <a:t>Meeting with parents /carers</a:t>
            </a:r>
          </a:p>
          <a:p>
            <a:r>
              <a:rPr lang="en-GB" sz="2000" dirty="0"/>
              <a:t>Remove barriers to learning</a:t>
            </a:r>
          </a:p>
          <a:p>
            <a:r>
              <a:rPr lang="en-GB" sz="2000" dirty="0"/>
              <a:t>Put effective special educational provision in place – additional and/or different</a:t>
            </a:r>
          </a:p>
          <a:p>
            <a:r>
              <a:rPr lang="en-GB" sz="2000" dirty="0"/>
              <a:t>Plan of action – graduated approach – assess, plan, do, review</a:t>
            </a:r>
          </a:p>
          <a:p>
            <a:r>
              <a:rPr lang="en-GB" sz="2000" dirty="0"/>
              <a:t>Regular monitoring – reviewing evidence</a:t>
            </a:r>
          </a:p>
          <a:p>
            <a:r>
              <a:rPr lang="en-GB" sz="2000" dirty="0"/>
              <a:t>Do we need to seek support from external specialist?</a:t>
            </a:r>
          </a:p>
          <a:p>
            <a:r>
              <a:rPr lang="en-GB" sz="2000" dirty="0"/>
              <a:t>What next?</a:t>
            </a:r>
          </a:p>
          <a:p>
            <a:endParaRPr lang="en-GB" sz="2000" dirty="0">
              <a:latin typeface="Candara" panose="020E0502030303020204" pitchFamily="34" charset="0"/>
            </a:endParaRPr>
          </a:p>
        </p:txBody>
      </p:sp>
      <p:pic>
        <p:nvPicPr>
          <p:cNvPr id="5" name="Picture 4" descr="A child making pottery">
            <a:extLst>
              <a:ext uri="{FF2B5EF4-FFF2-40B4-BE49-F238E27FC236}">
                <a16:creationId xmlns:a16="http://schemas.microsoft.com/office/drawing/2014/main" id="{D75F4807-C269-44E4-A5EA-E06C2C9795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2976" y="1065312"/>
            <a:ext cx="3037653" cy="4552369"/>
          </a:xfrm>
          <a:prstGeom prst="rect">
            <a:avLst/>
          </a:prstGeom>
        </p:spPr>
      </p:pic>
    </p:spTree>
    <p:extLst>
      <p:ext uri="{BB962C8B-B14F-4D97-AF65-F5344CB8AC3E}">
        <p14:creationId xmlns:p14="http://schemas.microsoft.com/office/powerpoint/2010/main" val="237465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6779"/>
            <a:ext cx="10515600" cy="787863"/>
          </a:xfrm>
        </p:spPr>
        <p:txBody>
          <a:bodyPr>
            <a:normAutofit/>
          </a:bodyPr>
          <a:lstStyle/>
          <a:p>
            <a:r>
              <a:rPr lang="en-GB" sz="3200" dirty="0">
                <a:solidFill>
                  <a:srgbClr val="992283"/>
                </a:solidFill>
              </a:rPr>
              <a:t>The Graduated Approach</a:t>
            </a:r>
          </a:p>
        </p:txBody>
      </p:sp>
      <p:pic>
        <p:nvPicPr>
          <p:cNvPr id="4" name="Content Placeholder 3" descr="Diagram of the graduated approach"/>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775922" y="1624614"/>
            <a:ext cx="8078292" cy="4234647"/>
          </a:xfrm>
        </p:spPr>
      </p:pic>
      <p:sp>
        <p:nvSpPr>
          <p:cNvPr id="3" name="TextBox 2">
            <a:extLst>
              <a:ext uri="{FF2B5EF4-FFF2-40B4-BE49-F238E27FC236}">
                <a16:creationId xmlns:a16="http://schemas.microsoft.com/office/drawing/2014/main" id="{0B4158F1-6B76-4FA8-9A28-389D5ED270A0}"/>
              </a:ext>
            </a:extLst>
          </p:cNvPr>
          <p:cNvSpPr txBox="1"/>
          <p:nvPr/>
        </p:nvSpPr>
        <p:spPr>
          <a:xfrm>
            <a:off x="4810859" y="1417999"/>
            <a:ext cx="2159726" cy="369332"/>
          </a:xfrm>
          <a:prstGeom prst="rect">
            <a:avLst/>
          </a:prstGeom>
          <a:noFill/>
        </p:spPr>
        <p:txBody>
          <a:bodyPr wrap="square" rtlCol="0">
            <a:spAutoFit/>
          </a:bodyPr>
          <a:lstStyle/>
          <a:p>
            <a:r>
              <a:rPr lang="en-GB" dirty="0">
                <a:solidFill>
                  <a:schemeClr val="accent1"/>
                </a:solidFill>
              </a:rPr>
              <a:t>Lead by the teacher</a:t>
            </a:r>
          </a:p>
        </p:txBody>
      </p:sp>
    </p:spTree>
    <p:extLst>
      <p:ext uri="{BB962C8B-B14F-4D97-AF65-F5344CB8AC3E}">
        <p14:creationId xmlns:p14="http://schemas.microsoft.com/office/powerpoint/2010/main" val="288710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17E3-6BE5-43DC-AFA4-80DFD17280A9}"/>
              </a:ext>
            </a:extLst>
          </p:cNvPr>
          <p:cNvSpPr>
            <a:spLocks noGrp="1"/>
          </p:cNvSpPr>
          <p:nvPr>
            <p:ph type="title"/>
          </p:nvPr>
        </p:nvSpPr>
        <p:spPr>
          <a:xfrm>
            <a:off x="555812" y="1024315"/>
            <a:ext cx="10515600" cy="787863"/>
          </a:xfrm>
        </p:spPr>
        <p:txBody>
          <a:bodyPr>
            <a:normAutofit/>
          </a:bodyPr>
          <a:lstStyle/>
          <a:p>
            <a:r>
              <a:rPr lang="en-GB" sz="3600" dirty="0">
                <a:solidFill>
                  <a:srgbClr val="992283"/>
                </a:solidFill>
              </a:rPr>
              <a:t>Education, Health and Care Needs Assessment</a:t>
            </a:r>
          </a:p>
        </p:txBody>
      </p:sp>
      <p:sp>
        <p:nvSpPr>
          <p:cNvPr id="3" name="Content Placeholder 2">
            <a:extLst>
              <a:ext uri="{FF2B5EF4-FFF2-40B4-BE49-F238E27FC236}">
                <a16:creationId xmlns:a16="http://schemas.microsoft.com/office/drawing/2014/main" id="{67CE6117-607D-47B2-A2C1-BA95E58B7206}"/>
              </a:ext>
            </a:extLst>
          </p:cNvPr>
          <p:cNvSpPr>
            <a:spLocks noGrp="1"/>
          </p:cNvSpPr>
          <p:nvPr>
            <p:ph idx="1"/>
          </p:nvPr>
        </p:nvSpPr>
        <p:spPr>
          <a:xfrm>
            <a:off x="555812" y="1812178"/>
            <a:ext cx="10515600" cy="3926993"/>
          </a:xfrm>
        </p:spPr>
        <p:txBody>
          <a:bodyPr>
            <a:normAutofit/>
          </a:bodyPr>
          <a:lstStyle/>
          <a:p>
            <a:r>
              <a:rPr lang="en-GB" sz="2100" dirty="0"/>
              <a:t>When a service or parent decides that SEN Support is not supporting the child then they may request an education, health and care needs assessment</a:t>
            </a:r>
          </a:p>
          <a:p>
            <a:r>
              <a:rPr lang="en-GB" sz="2100" dirty="0"/>
              <a:t> </a:t>
            </a:r>
            <a:r>
              <a:rPr lang="en-US" sz="2100" dirty="0"/>
              <a:t>A local authority MUST conduct an assessment of education, health and care needs when it considers that it may be necessary for special educational provision to be made for the child or young person in accordance with an EHC Plan</a:t>
            </a:r>
          </a:p>
          <a:p>
            <a:r>
              <a:rPr lang="en-US" sz="2100" dirty="0"/>
              <a:t>The EHC Needs Assessment would normally follow on from planning already undertaken with parents and young people in conjunction with an early year's provider, school or post-16 institution – SEN Support</a:t>
            </a:r>
          </a:p>
          <a:p>
            <a:r>
              <a:rPr lang="en-US" sz="2100" dirty="0"/>
              <a:t>An EHC Needs assessment will not always lead to an EHC Plan</a:t>
            </a:r>
          </a:p>
          <a:p>
            <a:r>
              <a:rPr lang="en-US" sz="2100" dirty="0"/>
              <a:t>The statutory processes and timescales set out in the SEND Code of Practice 2015 MUST be followed by local authorities.</a:t>
            </a:r>
          </a:p>
          <a:p>
            <a:endParaRPr lang="en-GB" dirty="0"/>
          </a:p>
        </p:txBody>
      </p:sp>
    </p:spTree>
    <p:extLst>
      <p:ext uri="{BB962C8B-B14F-4D97-AF65-F5344CB8AC3E}">
        <p14:creationId xmlns:p14="http://schemas.microsoft.com/office/powerpoint/2010/main" val="159858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a:extLst>
              <a:ext uri="{FF2B5EF4-FFF2-40B4-BE49-F238E27FC236}">
                <a16:creationId xmlns:a16="http://schemas.microsoft.com/office/drawing/2014/main" id="{22897B69-3552-4E1B-B155-D4F0C6F03E1C}"/>
              </a:ext>
            </a:extLst>
          </p:cNvPr>
          <p:cNvSpPr>
            <a:spLocks noGrp="1"/>
          </p:cNvSpPr>
          <p:nvPr>
            <p:ph idx="1"/>
          </p:nvPr>
        </p:nvSpPr>
        <p:spPr>
          <a:xfrm>
            <a:off x="689610" y="1468747"/>
            <a:ext cx="10269743" cy="4372760"/>
          </a:xfrm>
        </p:spPr>
        <p:txBody>
          <a:bodyPr>
            <a:normAutofit/>
          </a:bodyPr>
          <a:lstStyle/>
          <a:p>
            <a:r>
              <a:rPr lang="en-GB" altLang="en-US" sz="2000" dirty="0"/>
              <a:t>An EHCP must be reviewed annually by the LA</a:t>
            </a:r>
          </a:p>
          <a:p>
            <a:r>
              <a:rPr lang="en-GB" altLang="en-US" sz="2000" dirty="0"/>
              <a:t>The first review of the EHCP must be held within 12 months of the plan being finalised</a:t>
            </a:r>
          </a:p>
          <a:p>
            <a:r>
              <a:rPr lang="en-GB" altLang="en-US" sz="2000" dirty="0"/>
              <a:t>The LA must consult with the parent of the child or young person (and with the school or institution being attended if there is one) about the EHCP</a:t>
            </a:r>
          </a:p>
          <a:p>
            <a:r>
              <a:rPr lang="en-GB" altLang="en-US" sz="2000" dirty="0"/>
              <a:t>An annual review meeting must take place to discuss the EHCP</a:t>
            </a:r>
          </a:p>
          <a:p>
            <a:r>
              <a:rPr lang="en-GB" altLang="en-US" sz="2000" dirty="0"/>
              <a:t>Information must be gathered from parents and young people and from professionals about the EHCP and then circulated two weeks before the meeting</a:t>
            </a:r>
          </a:p>
          <a:p>
            <a:r>
              <a:rPr lang="en-GB" altLang="en-US" sz="2000" dirty="0"/>
              <a:t>After the meeting a report of what happened must be prepared and circulated to everyone who attended or submitted information to be discussed</a:t>
            </a:r>
          </a:p>
          <a:p>
            <a:r>
              <a:rPr lang="en-GB" altLang="en-US" sz="2000" dirty="0"/>
              <a:t>After the meeting the LA reviews the EHCP</a:t>
            </a:r>
          </a:p>
          <a:p>
            <a:r>
              <a:rPr lang="en-GB" altLang="en-US" sz="2000" dirty="0"/>
              <a:t>The LA must notify the parent of the child or young person of their decision within four weeks of the meeting.</a:t>
            </a:r>
          </a:p>
        </p:txBody>
      </p:sp>
      <p:sp>
        <p:nvSpPr>
          <p:cNvPr id="81923" name="Title 2">
            <a:extLst>
              <a:ext uri="{FF2B5EF4-FFF2-40B4-BE49-F238E27FC236}">
                <a16:creationId xmlns:a16="http://schemas.microsoft.com/office/drawing/2014/main" id="{6EF5DB5E-B023-44FC-9C28-1F2DA2A61495}"/>
              </a:ext>
            </a:extLst>
          </p:cNvPr>
          <p:cNvSpPr>
            <a:spLocks noGrp="1"/>
          </p:cNvSpPr>
          <p:nvPr>
            <p:ph type="title"/>
          </p:nvPr>
        </p:nvSpPr>
        <p:spPr>
          <a:xfrm>
            <a:off x="689610" y="751905"/>
            <a:ext cx="4281885" cy="787863"/>
          </a:xfrm>
        </p:spPr>
        <p:txBody>
          <a:bodyPr>
            <a:normAutofit/>
          </a:bodyPr>
          <a:lstStyle/>
          <a:p>
            <a:r>
              <a:rPr lang="en-GB" altLang="en-US" sz="3600" dirty="0">
                <a:solidFill>
                  <a:srgbClr val="992283"/>
                </a:solidFill>
              </a:rPr>
              <a:t>Annual Review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7219-9005-4D36-BCEF-45378939E3BF}"/>
              </a:ext>
            </a:extLst>
          </p:cNvPr>
          <p:cNvSpPr>
            <a:spLocks noGrp="1"/>
          </p:cNvSpPr>
          <p:nvPr>
            <p:ph type="title"/>
          </p:nvPr>
        </p:nvSpPr>
        <p:spPr>
          <a:xfrm>
            <a:off x="528918" y="918144"/>
            <a:ext cx="10515600" cy="787863"/>
          </a:xfrm>
        </p:spPr>
        <p:txBody>
          <a:bodyPr>
            <a:normAutofit/>
          </a:bodyPr>
          <a:lstStyle/>
          <a:p>
            <a:r>
              <a:rPr lang="en-GB" sz="3600" dirty="0">
                <a:solidFill>
                  <a:srgbClr val="992283"/>
                </a:solidFill>
              </a:rPr>
              <a:t>DfE Review of SEND</a:t>
            </a:r>
          </a:p>
        </p:txBody>
      </p:sp>
      <p:sp>
        <p:nvSpPr>
          <p:cNvPr id="3" name="Content Placeholder 2">
            <a:extLst>
              <a:ext uri="{FF2B5EF4-FFF2-40B4-BE49-F238E27FC236}">
                <a16:creationId xmlns:a16="http://schemas.microsoft.com/office/drawing/2014/main" id="{A46577E6-24EA-447E-B257-1AD19C11670B}"/>
              </a:ext>
            </a:extLst>
          </p:cNvPr>
          <p:cNvSpPr>
            <a:spLocks noGrp="1"/>
          </p:cNvSpPr>
          <p:nvPr>
            <p:ph idx="1"/>
          </p:nvPr>
        </p:nvSpPr>
        <p:spPr>
          <a:xfrm>
            <a:off x="528918" y="2028182"/>
            <a:ext cx="10515600" cy="3926993"/>
          </a:xfrm>
        </p:spPr>
        <p:txBody>
          <a:bodyPr>
            <a:normAutofit/>
          </a:bodyPr>
          <a:lstStyle/>
          <a:p>
            <a:r>
              <a:rPr lang="en-GB" sz="2000" dirty="0"/>
              <a:t>6</a:t>
            </a:r>
            <a:r>
              <a:rPr lang="en-GB" sz="2000" baseline="30000" dirty="0"/>
              <a:t>th</a:t>
            </a:r>
            <a:r>
              <a:rPr lang="en-GB" sz="2000" dirty="0"/>
              <a:t> September 2019 - </a:t>
            </a:r>
            <a:r>
              <a:rPr lang="en-US" sz="2000" dirty="0"/>
              <a:t>The Department for Education launched a review into tackling the “postcode lottery” of support services available for children with special educational needs and disabilities (SEND)</a:t>
            </a:r>
          </a:p>
          <a:p>
            <a:r>
              <a:rPr lang="en-US" sz="2000" dirty="0"/>
              <a:t>The government said the review will align incentives and accountability for schools, colleges and local authorities to make sure they provide the best support for children and young people with SEND and it will assess what is behind the rise in education, health and care (EHC) plans, as well as making sure support is consistent across the country</a:t>
            </a:r>
          </a:p>
          <a:p>
            <a:r>
              <a:rPr lang="en-US" sz="2000" dirty="0"/>
              <a:t>A report was due in the Autumn Term 2020</a:t>
            </a:r>
          </a:p>
          <a:p>
            <a:r>
              <a:rPr lang="en-US" sz="2000" dirty="0"/>
              <a:t>16</a:t>
            </a:r>
            <a:r>
              <a:rPr lang="en-US" sz="2000" baseline="30000" dirty="0"/>
              <a:t>th</a:t>
            </a:r>
            <a:r>
              <a:rPr lang="en-US" sz="2000" dirty="0"/>
              <a:t> September – The DfE announced that it would not be published until the early part of 2021 as the review had stalled due to the coronavirus outbreak.</a:t>
            </a:r>
            <a:endParaRPr lang="en-GB" sz="2000" dirty="0"/>
          </a:p>
        </p:txBody>
      </p:sp>
    </p:spTree>
    <p:extLst>
      <p:ext uri="{BB962C8B-B14F-4D97-AF65-F5344CB8AC3E}">
        <p14:creationId xmlns:p14="http://schemas.microsoft.com/office/powerpoint/2010/main" val="427943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D0D3-E511-4F99-9DB5-12C55752193F}"/>
              </a:ext>
            </a:extLst>
          </p:cNvPr>
          <p:cNvSpPr>
            <a:spLocks noGrp="1"/>
          </p:cNvSpPr>
          <p:nvPr>
            <p:ph type="title"/>
          </p:nvPr>
        </p:nvSpPr>
        <p:spPr>
          <a:xfrm>
            <a:off x="555812" y="1064190"/>
            <a:ext cx="10515600" cy="787863"/>
          </a:xfrm>
        </p:spPr>
        <p:txBody>
          <a:bodyPr>
            <a:normAutofit/>
          </a:bodyPr>
          <a:lstStyle/>
          <a:p>
            <a:r>
              <a:rPr lang="en-GB" sz="3600" dirty="0">
                <a:solidFill>
                  <a:srgbClr val="992283"/>
                </a:solidFill>
              </a:rPr>
              <a:t>Further Information</a:t>
            </a:r>
          </a:p>
        </p:txBody>
      </p:sp>
      <p:sp>
        <p:nvSpPr>
          <p:cNvPr id="3" name="Content Placeholder 2">
            <a:extLst>
              <a:ext uri="{FF2B5EF4-FFF2-40B4-BE49-F238E27FC236}">
                <a16:creationId xmlns:a16="http://schemas.microsoft.com/office/drawing/2014/main" id="{06C4EECC-ED22-4761-B4CA-50ADFDDEDC88}"/>
              </a:ext>
            </a:extLst>
          </p:cNvPr>
          <p:cNvSpPr>
            <a:spLocks noGrp="1"/>
          </p:cNvSpPr>
          <p:nvPr>
            <p:ph idx="1"/>
          </p:nvPr>
        </p:nvSpPr>
        <p:spPr>
          <a:xfrm>
            <a:off x="555812" y="2215590"/>
            <a:ext cx="10515600" cy="3926993"/>
          </a:xfrm>
        </p:spPr>
        <p:txBody>
          <a:bodyPr>
            <a:normAutofit/>
          </a:bodyPr>
          <a:lstStyle/>
          <a:p>
            <a:pPr>
              <a:spcBef>
                <a:spcPts val="1800"/>
              </a:spcBef>
            </a:pPr>
            <a:r>
              <a:rPr lang="en-GB" sz="2000" dirty="0">
                <a:solidFill>
                  <a:srgbClr val="0070C0"/>
                </a:solidFill>
                <a:hlinkClick r:id="rId2">
                  <a:extLst>
                    <a:ext uri="{A12FA001-AC4F-418D-AE19-62706E023703}">
                      <ahyp:hlinkClr xmlns:ahyp="http://schemas.microsoft.com/office/drawing/2018/hyperlinkcolor" val="tx"/>
                    </a:ext>
                  </a:extLst>
                </a:hlinkClick>
              </a:rPr>
              <a:t>SEND Code of Practice 2015</a:t>
            </a:r>
            <a:r>
              <a:rPr lang="en-GB" sz="2000" dirty="0"/>
              <a:t> </a:t>
            </a:r>
          </a:p>
          <a:p>
            <a:pPr>
              <a:spcBef>
                <a:spcPts val="1800"/>
              </a:spcBef>
            </a:pPr>
            <a:r>
              <a:rPr lang="en-GB" sz="2000" dirty="0">
                <a:solidFill>
                  <a:srgbClr val="0070C0"/>
                </a:solidFill>
                <a:hlinkClick r:id="rId3">
                  <a:extLst>
                    <a:ext uri="{A12FA001-AC4F-418D-AE19-62706E023703}">
                      <ahyp:hlinkClr xmlns:ahyp="http://schemas.microsoft.com/office/drawing/2018/hyperlinkcolor" val="tx"/>
                    </a:ext>
                  </a:extLst>
                </a:hlinkClick>
              </a:rPr>
              <a:t>The Equality Act 2010</a:t>
            </a:r>
            <a:endParaRPr lang="en-GB" sz="2000" dirty="0"/>
          </a:p>
          <a:p>
            <a:pPr>
              <a:spcBef>
                <a:spcPts val="1800"/>
              </a:spcBef>
            </a:pPr>
            <a:r>
              <a:rPr lang="en-GB" sz="2000" dirty="0">
                <a:solidFill>
                  <a:srgbClr val="0070C0"/>
                </a:solidFill>
                <a:hlinkClick r:id="rId4">
                  <a:extLst>
                    <a:ext uri="{A12FA001-AC4F-418D-AE19-62706E023703}">
                      <ahyp:hlinkClr xmlns:ahyp="http://schemas.microsoft.com/office/drawing/2018/hyperlinkcolor" val="tx"/>
                    </a:ext>
                  </a:extLst>
                </a:hlinkClick>
              </a:rPr>
              <a:t>Teachers Standards 2011</a:t>
            </a:r>
            <a:r>
              <a:rPr lang="en-GB" sz="2000" dirty="0"/>
              <a:t> </a:t>
            </a:r>
          </a:p>
          <a:p>
            <a:pPr>
              <a:spcBef>
                <a:spcPts val="1800"/>
              </a:spcBef>
            </a:pPr>
            <a:r>
              <a:rPr lang="en-GB" sz="2000" dirty="0">
                <a:solidFill>
                  <a:srgbClr val="0070C0"/>
                </a:solidFill>
                <a:hlinkClick r:id="rId5">
                  <a:extLst>
                    <a:ext uri="{A12FA001-AC4F-418D-AE19-62706E023703}">
                      <ahyp:hlinkClr xmlns:ahyp="http://schemas.microsoft.com/office/drawing/2018/hyperlinkcolor" val="tx"/>
                    </a:ext>
                  </a:extLst>
                </a:hlinkClick>
              </a:rPr>
              <a:t>Head Teacher Standards 2020</a:t>
            </a:r>
            <a:endParaRPr lang="en-GB" sz="2000" dirty="0">
              <a:solidFill>
                <a:srgbClr val="0070C0"/>
              </a:solidFill>
            </a:endParaRPr>
          </a:p>
          <a:p>
            <a:pPr>
              <a:spcBef>
                <a:spcPts val="1800"/>
              </a:spcBef>
            </a:pPr>
            <a:r>
              <a:rPr lang="en-GB" sz="2000" dirty="0">
                <a:solidFill>
                  <a:srgbClr val="0070C0"/>
                </a:solidFill>
                <a:hlinkClick r:id="rId6">
                  <a:extLst>
                    <a:ext uri="{A12FA001-AC4F-418D-AE19-62706E023703}">
                      <ahyp:hlinkClr xmlns:ahyp="http://schemas.microsoft.com/office/drawing/2018/hyperlinkcolor" val="tx"/>
                    </a:ext>
                  </a:extLst>
                </a:hlinkClick>
              </a:rPr>
              <a:t>The SEND Code of Practice 0-25 – </a:t>
            </a:r>
            <a:r>
              <a:rPr lang="en-GB" sz="2000" dirty="0" err="1">
                <a:solidFill>
                  <a:srgbClr val="0070C0"/>
                </a:solidFill>
                <a:hlinkClick r:id="rId6">
                  <a:extLst>
                    <a:ext uri="{A12FA001-AC4F-418D-AE19-62706E023703}">
                      <ahyp:hlinkClr xmlns:ahyp="http://schemas.microsoft.com/office/drawing/2018/hyperlinkcolor" val="tx"/>
                    </a:ext>
                  </a:extLst>
                </a:hlinkClick>
              </a:rPr>
              <a:t>Nasen</a:t>
            </a:r>
            <a:r>
              <a:rPr lang="en-GB" sz="2000" dirty="0">
                <a:solidFill>
                  <a:srgbClr val="0070C0"/>
                </a:solidFill>
                <a:hlinkClick r:id="rId6">
                  <a:extLst>
                    <a:ext uri="{A12FA001-AC4F-418D-AE19-62706E023703}">
                      <ahyp:hlinkClr xmlns:ahyp="http://schemas.microsoft.com/office/drawing/2018/hyperlinkcolor" val="tx"/>
                    </a:ext>
                  </a:extLst>
                </a:hlinkClick>
              </a:rPr>
              <a:t> Mini-Guide</a:t>
            </a:r>
            <a:endParaRPr lang="en-GB" sz="2000" dirty="0">
              <a:solidFill>
                <a:srgbClr val="0070C0"/>
              </a:solidFill>
            </a:endParaRPr>
          </a:p>
          <a:p>
            <a:pPr>
              <a:spcBef>
                <a:spcPts val="1800"/>
              </a:spcBef>
            </a:pPr>
            <a:r>
              <a:rPr lang="en-GB" sz="2000" dirty="0">
                <a:solidFill>
                  <a:srgbClr val="0070C0"/>
                </a:solidFill>
                <a:hlinkClick r:id="rId7">
                  <a:extLst>
                    <a:ext uri="{A12FA001-AC4F-418D-AE19-62706E023703}">
                      <ahyp:hlinkClr xmlns:ahyp="http://schemas.microsoft.com/office/drawing/2018/hyperlinkcolor" val="tx"/>
                    </a:ext>
                  </a:extLst>
                </a:hlinkClick>
              </a:rPr>
              <a:t>SEN Support and the Graduated Approach – </a:t>
            </a:r>
            <a:r>
              <a:rPr lang="en-GB" sz="2000" dirty="0" err="1">
                <a:solidFill>
                  <a:srgbClr val="0070C0"/>
                </a:solidFill>
                <a:hlinkClick r:id="rId7">
                  <a:extLst>
                    <a:ext uri="{A12FA001-AC4F-418D-AE19-62706E023703}">
                      <ahyp:hlinkClr xmlns:ahyp="http://schemas.microsoft.com/office/drawing/2018/hyperlinkcolor" val="tx"/>
                    </a:ext>
                  </a:extLst>
                </a:hlinkClick>
              </a:rPr>
              <a:t>Nasen</a:t>
            </a:r>
            <a:r>
              <a:rPr lang="en-GB" sz="2000" dirty="0">
                <a:solidFill>
                  <a:srgbClr val="0070C0"/>
                </a:solidFill>
                <a:hlinkClick r:id="rId7">
                  <a:extLst>
                    <a:ext uri="{A12FA001-AC4F-418D-AE19-62706E023703}">
                      <ahyp:hlinkClr xmlns:ahyp="http://schemas.microsoft.com/office/drawing/2018/hyperlinkcolor" val="tx"/>
                    </a:ext>
                  </a:extLst>
                </a:hlinkClick>
              </a:rPr>
              <a:t> Mini-Guide</a:t>
            </a:r>
            <a:r>
              <a:rPr lang="en-GB" sz="2000" dirty="0"/>
              <a:t> </a:t>
            </a:r>
            <a:endParaRPr lang="en-GB" sz="2000" dirty="0">
              <a:solidFill>
                <a:schemeClr val="accent1"/>
              </a:solidFill>
            </a:endParaRPr>
          </a:p>
          <a:p>
            <a:endParaRPr lang="en-GB" sz="2000" dirty="0">
              <a:solidFill>
                <a:schemeClr val="accent1"/>
              </a:solidFill>
            </a:endParaRPr>
          </a:p>
        </p:txBody>
      </p:sp>
    </p:spTree>
    <p:extLst>
      <p:ext uri="{BB962C8B-B14F-4D97-AF65-F5344CB8AC3E}">
        <p14:creationId xmlns:p14="http://schemas.microsoft.com/office/powerpoint/2010/main" val="325318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27733"/>
            <a:ext cx="10515600" cy="787863"/>
          </a:xfrm>
        </p:spPr>
        <p:txBody>
          <a:bodyPr>
            <a:normAutofit/>
          </a:bodyPr>
          <a:lstStyle/>
          <a:p>
            <a:r>
              <a:rPr lang="en-GB" sz="3600" dirty="0">
                <a:solidFill>
                  <a:srgbClr val="992283"/>
                </a:solidFill>
              </a:rPr>
              <a:t>Historical Context </a:t>
            </a:r>
            <a:r>
              <a:rPr lang="en-GB" sz="2400" dirty="0">
                <a:solidFill>
                  <a:srgbClr val="992283"/>
                </a:solidFill>
              </a:rPr>
              <a:t>(2004-2015)</a:t>
            </a:r>
            <a:endParaRPr lang="en-GB" sz="3600" dirty="0">
              <a:solidFill>
                <a:srgbClr val="992283"/>
              </a:solidFill>
            </a:endParaRPr>
          </a:p>
        </p:txBody>
      </p:sp>
      <p:sp>
        <p:nvSpPr>
          <p:cNvPr id="3" name="Content Placeholder 2"/>
          <p:cNvSpPr>
            <a:spLocks noGrp="1"/>
          </p:cNvSpPr>
          <p:nvPr>
            <p:ph idx="1"/>
          </p:nvPr>
        </p:nvSpPr>
        <p:spPr>
          <a:xfrm>
            <a:off x="677334" y="1602463"/>
            <a:ext cx="11209866" cy="4438899"/>
          </a:xfrm>
        </p:spPr>
        <p:txBody>
          <a:bodyPr>
            <a:normAutofit/>
          </a:bodyPr>
          <a:lstStyle/>
          <a:p>
            <a:r>
              <a:rPr lang="en-GB" sz="2000" dirty="0"/>
              <a:t>2004 Every Child Matters: Change for Children</a:t>
            </a:r>
          </a:p>
          <a:p>
            <a:r>
              <a:rPr lang="en-GB" sz="2000" dirty="0"/>
              <a:t>2004 Removing Barriers to Achievement – The Government’s Strategy for SEN</a:t>
            </a:r>
          </a:p>
          <a:p>
            <a:r>
              <a:rPr lang="en-GB" sz="2000" dirty="0"/>
              <a:t>2008 SENCO Regulations</a:t>
            </a:r>
          </a:p>
          <a:p>
            <a:r>
              <a:rPr lang="en-GB" sz="2000" dirty="0"/>
              <a:t>2009 The Lamb Inquiry </a:t>
            </a:r>
          </a:p>
          <a:p>
            <a:r>
              <a:rPr lang="en-GB" sz="2000" dirty="0"/>
              <a:t>2010  Ofsted Review – A Statement is not Enough</a:t>
            </a:r>
          </a:p>
          <a:p>
            <a:r>
              <a:rPr lang="en-GB" sz="2000" dirty="0"/>
              <a:t>2010 The Equality Act</a:t>
            </a:r>
          </a:p>
          <a:p>
            <a:r>
              <a:rPr lang="en-GB" sz="2000" dirty="0"/>
              <a:t>2011 Green Paper Support and aspiration: A new approach to special educational needs and disability </a:t>
            </a:r>
          </a:p>
          <a:p>
            <a:r>
              <a:rPr lang="en-GB" sz="2000" dirty="0"/>
              <a:t>March 2014 – Children and Families Act 2014</a:t>
            </a:r>
          </a:p>
          <a:p>
            <a:r>
              <a:rPr lang="en-GB" sz="2000" dirty="0"/>
              <a:t>September 2014 – Implementation of Act</a:t>
            </a:r>
          </a:p>
          <a:p>
            <a:r>
              <a:rPr lang="en-GB" sz="2000" dirty="0"/>
              <a:t>April 2015 – Revised Code of Practice</a:t>
            </a:r>
          </a:p>
          <a:p>
            <a:endParaRPr lang="en-GB" dirty="0">
              <a:latin typeface="Candara" panose="020E0502030303020204" pitchFamily="34" charset="0"/>
            </a:endParaRPr>
          </a:p>
          <a:p>
            <a:endParaRPr lang="en-GB" dirty="0"/>
          </a:p>
        </p:txBody>
      </p:sp>
    </p:spTree>
    <p:extLst>
      <p:ext uri="{BB962C8B-B14F-4D97-AF65-F5344CB8AC3E}">
        <p14:creationId xmlns:p14="http://schemas.microsoft.com/office/powerpoint/2010/main" val="235993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992283"/>
                </a:solidFill>
              </a:rPr>
              <a:t>Why was major reform required in 2010?  </a:t>
            </a:r>
          </a:p>
        </p:txBody>
      </p:sp>
      <p:sp>
        <p:nvSpPr>
          <p:cNvPr id="3" name="Content Placeholder 2"/>
          <p:cNvSpPr>
            <a:spLocks noGrp="1"/>
          </p:cNvSpPr>
          <p:nvPr>
            <p:ph idx="1"/>
          </p:nvPr>
        </p:nvSpPr>
        <p:spPr/>
        <p:txBody>
          <a:bodyPr>
            <a:normAutofit lnSpcReduction="10000"/>
          </a:bodyPr>
          <a:lstStyle/>
          <a:p>
            <a:r>
              <a:rPr lang="en-GB" sz="2000" dirty="0"/>
              <a:t>Children’s special needs were not picked up early enough and therefore support was not put in place early enough</a:t>
            </a:r>
          </a:p>
          <a:p>
            <a:r>
              <a:rPr lang="en-GB" sz="2000" dirty="0"/>
              <a:t>Staff did not have the knowledge, skills and understanding to provide the right support </a:t>
            </a:r>
          </a:p>
          <a:p>
            <a:r>
              <a:rPr lang="en-GB" sz="2000" dirty="0"/>
              <a:t>Parents did not know what they could expect from their local early years provision, schools, colleges or local authorities without having to fight for it</a:t>
            </a:r>
          </a:p>
          <a:p>
            <a:r>
              <a:rPr lang="en-GB" sz="2000" dirty="0"/>
              <a:t>Too low aspirations for children and young people </a:t>
            </a:r>
          </a:p>
          <a:p>
            <a:r>
              <a:rPr lang="en-GB" sz="2000" dirty="0"/>
              <a:t>Children and young people with SEND did not have an entitlement to a co-ordinated assessment process up to 25</a:t>
            </a:r>
          </a:p>
          <a:p>
            <a:pPr marL="0" indent="0">
              <a:buNone/>
            </a:pPr>
            <a:endParaRPr lang="en-GB" sz="2000" dirty="0"/>
          </a:p>
          <a:p>
            <a:pPr marL="0" indent="0">
              <a:buNone/>
            </a:pPr>
            <a:r>
              <a:rPr lang="en-GB" sz="2000" dirty="0"/>
              <a:t>Ofsted Report: A Statement is not Enough </a:t>
            </a:r>
          </a:p>
          <a:p>
            <a:pPr marL="0" indent="0">
              <a:buNone/>
            </a:pPr>
            <a:r>
              <a:rPr lang="en-GB" sz="2000" dirty="0"/>
              <a:t>Lamb Inquiry: Parental satisfaction in SEN policy and practice</a:t>
            </a:r>
          </a:p>
          <a:p>
            <a:endParaRPr lang="en-GB" sz="2000" dirty="0">
              <a:latin typeface="Candara" panose="020E0502030303020204" pitchFamily="34" charset="0"/>
            </a:endParaRPr>
          </a:p>
        </p:txBody>
      </p:sp>
    </p:spTree>
    <p:extLst>
      <p:ext uri="{BB962C8B-B14F-4D97-AF65-F5344CB8AC3E}">
        <p14:creationId xmlns:p14="http://schemas.microsoft.com/office/powerpoint/2010/main" val="304696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7" y="877975"/>
            <a:ext cx="10515600" cy="787863"/>
          </a:xfrm>
        </p:spPr>
        <p:txBody>
          <a:bodyPr>
            <a:normAutofit/>
          </a:bodyPr>
          <a:lstStyle/>
          <a:p>
            <a:r>
              <a:rPr lang="en-GB" sz="3600" dirty="0">
                <a:solidFill>
                  <a:srgbClr val="992283"/>
                </a:solidFill>
              </a:rPr>
              <a:t>Legal Framework</a:t>
            </a:r>
          </a:p>
        </p:txBody>
      </p:sp>
      <p:sp>
        <p:nvSpPr>
          <p:cNvPr id="3" name="Content Placeholder 2"/>
          <p:cNvSpPr>
            <a:spLocks noGrp="1"/>
          </p:cNvSpPr>
          <p:nvPr>
            <p:ph idx="1"/>
          </p:nvPr>
        </p:nvSpPr>
        <p:spPr>
          <a:xfrm>
            <a:off x="416077" y="1665838"/>
            <a:ext cx="7369770" cy="4133811"/>
          </a:xfrm>
        </p:spPr>
        <p:txBody>
          <a:bodyPr>
            <a:normAutofit/>
          </a:bodyPr>
          <a:lstStyle/>
          <a:p>
            <a:pPr marL="0" indent="0">
              <a:buNone/>
            </a:pPr>
            <a:r>
              <a:rPr lang="en-GB" sz="2000" dirty="0"/>
              <a:t>SEND Law</a:t>
            </a:r>
          </a:p>
          <a:p>
            <a:r>
              <a:rPr lang="en-GB" sz="2000" dirty="0"/>
              <a:t>Part 3 of Children and Families Act 2014 </a:t>
            </a:r>
          </a:p>
          <a:p>
            <a:r>
              <a:rPr lang="en-GB" sz="2000" dirty="0"/>
              <a:t>The Special Educational Needs and Disability Regulations 2014</a:t>
            </a:r>
          </a:p>
          <a:p>
            <a:r>
              <a:rPr lang="en-GB" sz="2000" dirty="0"/>
              <a:t>The Special Educational Needs (Personal Budgets) Regulations 2014</a:t>
            </a:r>
          </a:p>
          <a:p>
            <a:r>
              <a:rPr lang="en-GB" sz="2000" dirty="0"/>
              <a:t>The SEN and Disability Code of Practice 2015</a:t>
            </a:r>
          </a:p>
          <a:p>
            <a:pPr marL="0" indent="0">
              <a:buNone/>
            </a:pPr>
            <a:r>
              <a:rPr lang="en-GB" sz="2000" dirty="0"/>
              <a:t>Other relevant laws</a:t>
            </a:r>
          </a:p>
          <a:p>
            <a:r>
              <a:rPr lang="en-GB" sz="2000" dirty="0"/>
              <a:t>Equality Act 2010</a:t>
            </a:r>
          </a:p>
          <a:p>
            <a:r>
              <a:rPr lang="en-GB" sz="2000" dirty="0"/>
              <a:t>Mental Capacity Act 2005</a:t>
            </a:r>
          </a:p>
          <a:p>
            <a:r>
              <a:rPr lang="en-GB" sz="2000" dirty="0"/>
              <a:t>The Children Act 1989 and Chronically Sick and Disabled Persons Act 1970 </a:t>
            </a:r>
          </a:p>
          <a:p>
            <a:pPr marL="0" indent="0">
              <a:buNone/>
            </a:pPr>
            <a:endParaRPr lang="en-GB" dirty="0">
              <a:latin typeface="Candara" panose="020E0502030303020204" pitchFamily="34" charset="0"/>
            </a:endParaRPr>
          </a:p>
        </p:txBody>
      </p:sp>
      <p:pic>
        <p:nvPicPr>
          <p:cNvPr id="5" name="Picture 4" descr="ink pad and stamp">
            <a:extLst>
              <a:ext uri="{FF2B5EF4-FFF2-40B4-BE49-F238E27FC236}">
                <a16:creationId xmlns:a16="http://schemas.microsoft.com/office/drawing/2014/main" id="{2E419AF6-8C01-41B2-B07F-26CC8483C2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794" y="1008529"/>
            <a:ext cx="3033779" cy="4550669"/>
          </a:xfrm>
          <a:prstGeom prst="rect">
            <a:avLst/>
          </a:prstGeom>
        </p:spPr>
      </p:pic>
    </p:spTree>
    <p:extLst>
      <p:ext uri="{BB962C8B-B14F-4D97-AF65-F5344CB8AC3E}">
        <p14:creationId xmlns:p14="http://schemas.microsoft.com/office/powerpoint/2010/main" val="367117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36CC-275C-4AEC-9794-7A9E2CBB687A}"/>
              </a:ext>
            </a:extLst>
          </p:cNvPr>
          <p:cNvSpPr>
            <a:spLocks noGrp="1"/>
          </p:cNvSpPr>
          <p:nvPr>
            <p:ph type="title"/>
          </p:nvPr>
        </p:nvSpPr>
        <p:spPr/>
        <p:txBody>
          <a:bodyPr>
            <a:normAutofit/>
          </a:bodyPr>
          <a:lstStyle/>
          <a:p>
            <a:r>
              <a:rPr lang="en-GB" sz="3600" dirty="0">
                <a:solidFill>
                  <a:srgbClr val="992283"/>
                </a:solidFill>
              </a:rPr>
              <a:t>The Children and Families Act 2014</a:t>
            </a:r>
          </a:p>
        </p:txBody>
      </p:sp>
      <p:sp>
        <p:nvSpPr>
          <p:cNvPr id="3" name="Content Placeholder 2">
            <a:extLst>
              <a:ext uri="{FF2B5EF4-FFF2-40B4-BE49-F238E27FC236}">
                <a16:creationId xmlns:a16="http://schemas.microsoft.com/office/drawing/2014/main" id="{B30214FC-8F8C-4CF5-B7C2-8550DC5B20EA}"/>
              </a:ext>
            </a:extLst>
          </p:cNvPr>
          <p:cNvSpPr>
            <a:spLocks noGrp="1"/>
          </p:cNvSpPr>
          <p:nvPr>
            <p:ph idx="1"/>
          </p:nvPr>
        </p:nvSpPr>
        <p:spPr/>
        <p:txBody>
          <a:bodyPr>
            <a:normAutofit/>
          </a:bodyPr>
          <a:lstStyle/>
          <a:p>
            <a:pPr marL="0" indent="0">
              <a:buNone/>
            </a:pPr>
            <a:r>
              <a:rPr lang="en-GB" sz="2000" dirty="0"/>
              <a:t>Part 3- Principles</a:t>
            </a:r>
          </a:p>
          <a:p>
            <a:pPr marL="0" indent="0">
              <a:buNone/>
            </a:pPr>
            <a:r>
              <a:rPr lang="en-US" sz="2000" dirty="0"/>
              <a:t>In exercising a function under this part in the case of a child or young person, a local authority in England must have regard to the following matters in particular:</a:t>
            </a:r>
          </a:p>
          <a:p>
            <a:r>
              <a:rPr lang="en-US" sz="2000" dirty="0"/>
              <a:t>the views, wishes and feelings of the child and his or her parent, or the young person; </a:t>
            </a:r>
          </a:p>
          <a:p>
            <a:r>
              <a:rPr lang="en-US" sz="2000" dirty="0"/>
              <a:t>the importance of the child and his or her parent, or the young person, participating as fully as possible in decisions relating to the exercise of the function concerned; </a:t>
            </a:r>
          </a:p>
          <a:p>
            <a:r>
              <a:rPr lang="en-US" sz="2000" dirty="0"/>
              <a:t>the importance of the child and his or her parent, or the young person, being provided with the information and support necessary to enable participation in those decisions; and </a:t>
            </a:r>
          </a:p>
          <a:p>
            <a:r>
              <a:rPr lang="en-US" sz="2000" dirty="0"/>
              <a:t>the need to support the child and his or her parent, or the young person, in order to facilitate the development of the child or young person and to help him or her achieve the best possible educational and other outcomes.</a:t>
            </a:r>
          </a:p>
          <a:p>
            <a:pPr marL="0" indent="0">
              <a:buNone/>
            </a:pPr>
            <a:endParaRPr lang="en-GB" sz="2000" dirty="0">
              <a:solidFill>
                <a:schemeClr val="accent1"/>
              </a:solidFill>
            </a:endParaRPr>
          </a:p>
        </p:txBody>
      </p:sp>
    </p:spTree>
    <p:extLst>
      <p:ext uri="{BB962C8B-B14F-4D97-AF65-F5344CB8AC3E}">
        <p14:creationId xmlns:p14="http://schemas.microsoft.com/office/powerpoint/2010/main" val="415686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0CB5-A8E4-46D0-BEDB-6FF9F9CA908C}"/>
              </a:ext>
            </a:extLst>
          </p:cNvPr>
          <p:cNvSpPr>
            <a:spLocks noGrp="1"/>
          </p:cNvSpPr>
          <p:nvPr>
            <p:ph type="title"/>
          </p:nvPr>
        </p:nvSpPr>
        <p:spPr>
          <a:xfrm>
            <a:off x="478971" y="902825"/>
            <a:ext cx="10515600" cy="787863"/>
          </a:xfrm>
        </p:spPr>
        <p:txBody>
          <a:bodyPr>
            <a:normAutofit/>
          </a:bodyPr>
          <a:lstStyle/>
          <a:p>
            <a:r>
              <a:rPr lang="en-GB" sz="3600" dirty="0">
                <a:solidFill>
                  <a:srgbClr val="992283"/>
                </a:solidFill>
              </a:rPr>
              <a:t>The Equality Act 2010 – Statutory Duties</a:t>
            </a:r>
          </a:p>
        </p:txBody>
      </p:sp>
      <p:sp>
        <p:nvSpPr>
          <p:cNvPr id="3" name="Content Placeholder 2">
            <a:extLst>
              <a:ext uri="{FF2B5EF4-FFF2-40B4-BE49-F238E27FC236}">
                <a16:creationId xmlns:a16="http://schemas.microsoft.com/office/drawing/2014/main" id="{14D82005-F204-40CB-B980-C4A354C49987}"/>
              </a:ext>
            </a:extLst>
          </p:cNvPr>
          <p:cNvSpPr>
            <a:spLocks noGrp="1"/>
          </p:cNvSpPr>
          <p:nvPr>
            <p:ph idx="1"/>
          </p:nvPr>
        </p:nvSpPr>
        <p:spPr>
          <a:xfrm>
            <a:off x="566056" y="1690688"/>
            <a:ext cx="10823603" cy="4020004"/>
          </a:xfrm>
        </p:spPr>
        <p:txBody>
          <a:bodyPr>
            <a:normAutofit fontScale="32500" lnSpcReduction="20000"/>
          </a:bodyPr>
          <a:lstStyle/>
          <a:p>
            <a:pPr marL="0" indent="0">
              <a:lnSpc>
                <a:spcPct val="120000"/>
              </a:lnSpc>
              <a:spcBef>
                <a:spcPts val="1200"/>
              </a:spcBef>
              <a:buNone/>
            </a:pPr>
            <a:r>
              <a:rPr lang="en-US" sz="5000" b="1" dirty="0"/>
              <a:t>Schools </a:t>
            </a:r>
          </a:p>
          <a:p>
            <a:pPr>
              <a:lnSpc>
                <a:spcPct val="120000"/>
              </a:lnSpc>
              <a:spcBef>
                <a:spcPts val="1200"/>
              </a:spcBef>
            </a:pPr>
            <a:r>
              <a:rPr lang="en-US" sz="5000" dirty="0"/>
              <a:t>must not directly or indirectly discriminate against, harass or </a:t>
            </a:r>
            <a:r>
              <a:rPr lang="en-US" sz="5000" dirty="0" err="1"/>
              <a:t>victimise</a:t>
            </a:r>
            <a:r>
              <a:rPr lang="en-US" sz="5000" dirty="0"/>
              <a:t> disabled children and young people </a:t>
            </a:r>
          </a:p>
          <a:p>
            <a:pPr>
              <a:lnSpc>
                <a:spcPct val="120000"/>
              </a:lnSpc>
              <a:spcBef>
                <a:spcPts val="1200"/>
              </a:spcBef>
            </a:pPr>
            <a:r>
              <a:rPr lang="en-US" sz="5000" dirty="0"/>
              <a:t>must make reasonable adjustments, including provision of auxiliary aids &amp; services, to ensure that disabled CYP are not at a substantial disadvantage compared with peers. This duty is anticipatory </a:t>
            </a:r>
          </a:p>
          <a:p>
            <a:pPr>
              <a:lnSpc>
                <a:spcPct val="120000"/>
              </a:lnSpc>
              <a:spcBef>
                <a:spcPts val="1200"/>
              </a:spcBef>
            </a:pPr>
            <a:r>
              <a:rPr lang="en-US" sz="5000" dirty="0"/>
              <a:t>must have regard to the need to eliminate discrimination, promote equality of opportunity and foster good relations between disabled and non-disabled children and young people. </a:t>
            </a:r>
          </a:p>
          <a:p>
            <a:pPr marL="0" indent="0">
              <a:lnSpc>
                <a:spcPct val="120000"/>
              </a:lnSpc>
              <a:spcBef>
                <a:spcPts val="1200"/>
              </a:spcBef>
              <a:buNone/>
            </a:pPr>
            <a:endParaRPr lang="en-US" sz="5000" dirty="0"/>
          </a:p>
          <a:p>
            <a:pPr marL="0" indent="0">
              <a:lnSpc>
                <a:spcPct val="120000"/>
              </a:lnSpc>
              <a:spcBef>
                <a:spcPts val="1200"/>
              </a:spcBef>
              <a:buNone/>
            </a:pPr>
            <a:r>
              <a:rPr lang="en-US" sz="5000" b="1" dirty="0"/>
              <a:t>Schools must publish: </a:t>
            </a:r>
          </a:p>
          <a:p>
            <a:pPr>
              <a:lnSpc>
                <a:spcPct val="120000"/>
              </a:lnSpc>
              <a:spcBef>
                <a:spcPts val="1200"/>
              </a:spcBef>
            </a:pPr>
            <a:r>
              <a:rPr lang="en-US" sz="5000" dirty="0"/>
              <a:t>information to demonstrate their compliance and how they will achieve the core aims of the duty</a:t>
            </a:r>
          </a:p>
          <a:p>
            <a:pPr>
              <a:lnSpc>
                <a:spcPct val="120000"/>
              </a:lnSpc>
              <a:spcBef>
                <a:spcPts val="1200"/>
              </a:spcBef>
            </a:pPr>
            <a:r>
              <a:rPr lang="en-US" sz="5000" dirty="0"/>
              <a:t>accessibility plans</a:t>
            </a:r>
          </a:p>
          <a:p>
            <a:pPr>
              <a:lnSpc>
                <a:spcPct val="120000"/>
              </a:lnSpc>
              <a:spcBef>
                <a:spcPts val="1200"/>
              </a:spcBef>
            </a:pPr>
            <a:r>
              <a:rPr lang="en-US" sz="5000" dirty="0"/>
              <a:t>arrangements for the admission of disabled children </a:t>
            </a:r>
          </a:p>
          <a:p>
            <a:endParaRPr lang="en-GB" dirty="0"/>
          </a:p>
        </p:txBody>
      </p:sp>
    </p:spTree>
    <p:extLst>
      <p:ext uri="{BB962C8B-B14F-4D97-AF65-F5344CB8AC3E}">
        <p14:creationId xmlns:p14="http://schemas.microsoft.com/office/powerpoint/2010/main" val="140764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48" y="793967"/>
            <a:ext cx="10515600" cy="787863"/>
          </a:xfrm>
        </p:spPr>
        <p:txBody>
          <a:bodyPr>
            <a:normAutofit/>
          </a:bodyPr>
          <a:lstStyle/>
          <a:p>
            <a:r>
              <a:rPr lang="en-GB" sz="3600" dirty="0">
                <a:solidFill>
                  <a:srgbClr val="992283"/>
                </a:solidFill>
              </a:rPr>
              <a:t>Who must have regard?</a:t>
            </a:r>
          </a:p>
        </p:txBody>
      </p:sp>
      <p:sp>
        <p:nvSpPr>
          <p:cNvPr id="3" name="Content Placeholder 2"/>
          <p:cNvSpPr>
            <a:spLocks noGrp="1"/>
          </p:cNvSpPr>
          <p:nvPr>
            <p:ph idx="1"/>
          </p:nvPr>
        </p:nvSpPr>
        <p:spPr>
          <a:xfrm>
            <a:off x="516048" y="1729211"/>
            <a:ext cx="10811860" cy="3942245"/>
          </a:xfrm>
        </p:spPr>
        <p:txBody>
          <a:bodyPr numCol="2" spcCol="288000">
            <a:normAutofit/>
          </a:bodyPr>
          <a:lstStyle/>
          <a:p>
            <a:r>
              <a:rPr lang="en-GB" sz="2000" dirty="0"/>
              <a:t>All local authorities</a:t>
            </a:r>
          </a:p>
          <a:p>
            <a:r>
              <a:rPr lang="en-GB" sz="2000" dirty="0"/>
              <a:t>All governing bodies of schools</a:t>
            </a:r>
          </a:p>
          <a:p>
            <a:r>
              <a:rPr lang="en-GB" sz="2000" dirty="0"/>
              <a:t>All governing bodies of further education and sixth form colleges</a:t>
            </a:r>
          </a:p>
          <a:p>
            <a:r>
              <a:rPr lang="en-GB" sz="2000" dirty="0"/>
              <a:t>Proprietors of academies</a:t>
            </a:r>
          </a:p>
          <a:p>
            <a:r>
              <a:rPr lang="en-GB" sz="2000" dirty="0"/>
              <a:t>Independent schools and independent specialist providers approved under Section 41 of the Children and Families Act 2014</a:t>
            </a:r>
          </a:p>
          <a:p>
            <a:r>
              <a:rPr lang="en-GB" sz="2000" dirty="0"/>
              <a:t>All early years providers in the maintained, private, voluntary and independent sectors that are funded by the local authority</a:t>
            </a:r>
          </a:p>
          <a:p>
            <a:r>
              <a:rPr lang="en-GB" sz="2000" dirty="0"/>
              <a:t>The National Health Service Commissioning Board</a:t>
            </a:r>
          </a:p>
          <a:p>
            <a:r>
              <a:rPr lang="en-GB" sz="2000" dirty="0"/>
              <a:t>Clinical Commissioning groups</a:t>
            </a:r>
          </a:p>
          <a:p>
            <a:r>
              <a:rPr lang="en-GB" sz="2000" dirty="0"/>
              <a:t>NHS Trusts</a:t>
            </a:r>
          </a:p>
          <a:p>
            <a:r>
              <a:rPr lang="en-GB" sz="2000" dirty="0"/>
              <a:t>NHS Foundation Trusts</a:t>
            </a:r>
          </a:p>
          <a:p>
            <a:r>
              <a:rPr lang="en-GB" sz="2000" dirty="0"/>
              <a:t>Local Health Boards</a:t>
            </a:r>
          </a:p>
          <a:p>
            <a:r>
              <a:rPr lang="en-GB" sz="2000" dirty="0"/>
              <a:t>Youth Offending Teams</a:t>
            </a:r>
          </a:p>
          <a:p>
            <a:r>
              <a:rPr lang="en-GB" sz="2000" dirty="0"/>
              <a:t>First-tier Tribunal (SEND)</a:t>
            </a:r>
          </a:p>
          <a:p>
            <a:endParaRPr lang="en-GB" sz="2000" dirty="0"/>
          </a:p>
        </p:txBody>
      </p:sp>
    </p:spTree>
    <p:extLst>
      <p:ext uri="{BB962C8B-B14F-4D97-AF65-F5344CB8AC3E}">
        <p14:creationId xmlns:p14="http://schemas.microsoft.com/office/powerpoint/2010/main" val="2932185028"/>
      </p:ext>
    </p:extLst>
  </p:cSld>
  <p:clrMapOvr>
    <a:masterClrMapping/>
  </p:clrMapOvr>
</p:sld>
</file>

<file path=ppt/theme/theme1.xml><?xml version="1.0" encoding="utf-8"?>
<a:theme xmlns:a="http://schemas.openxmlformats.org/drawingml/2006/main" name="WCC Burgundy">
  <a:themeElements>
    <a:clrScheme name="WCF Colours">
      <a:dk1>
        <a:srgbClr val="000000"/>
      </a:dk1>
      <a:lt1>
        <a:srgbClr val="FFFFFF"/>
      </a:lt1>
      <a:dk2>
        <a:srgbClr val="842F7E"/>
      </a:dk2>
      <a:lt2>
        <a:srgbClr val="E7E6E6"/>
      </a:lt2>
      <a:accent1>
        <a:srgbClr val="D0297B"/>
      </a:accent1>
      <a:accent2>
        <a:srgbClr val="256FAA"/>
      </a:accent2>
      <a:accent3>
        <a:srgbClr val="E2632D"/>
      </a:accent3>
      <a:accent4>
        <a:srgbClr val="443174"/>
      </a:accent4>
      <a:accent5>
        <a:srgbClr val="2BB6C1"/>
      </a:accent5>
      <a:accent6>
        <a:srgbClr val="80BD55"/>
      </a:accent6>
      <a:hlink>
        <a:srgbClr val="F1AE2A"/>
      </a:hlink>
      <a:folHlink>
        <a:srgbClr val="D029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C-Burgandy" id="{8E5FE972-3999-1345-8DCB-DDE88C3FA02A}" vid="{26BBAEC4-52EB-AE40-8929-16501F361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D6600BCFDC9C4CB6D06BA42CB4D7D6" ma:contentTypeVersion="4" ma:contentTypeDescription="Create a new document." ma:contentTypeScope="" ma:versionID="5d65f348d6a81363b5167ebedd5fb861">
  <xsd:schema xmlns:xsd="http://www.w3.org/2001/XMLSchema" xmlns:xs="http://www.w3.org/2001/XMLSchema" xmlns:p="http://schemas.microsoft.com/office/2006/metadata/properties" xmlns:ns3="f4d37c67-bcbe-4e54-b496-a9a3f6066a96" targetNamespace="http://schemas.microsoft.com/office/2006/metadata/properties" ma:root="true" ma:fieldsID="ec74c37664c58f5ecbbba740c3e590ed" ns3:_="">
    <xsd:import namespace="f4d37c67-bcbe-4e54-b496-a9a3f6066a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37c67-bcbe-4e54-b496-a9a3f6066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083723-F185-47FC-9FEA-B2D32E7D4FF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135158-E47C-424C-8463-A13DD6E8F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d37c67-bcbe-4e54-b496-a9a3f606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E7E5A-A1F7-46B9-BEF5-83EE4657FB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2768</TotalTime>
  <Words>3738</Words>
  <Application>Microsoft Office PowerPoint</Application>
  <PresentationFormat>Widescreen</PresentationFormat>
  <Paragraphs>277</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Candara</vt:lpstr>
      <vt:lpstr>VAG Rounded Std Thin</vt:lpstr>
      <vt:lpstr>WCC Burgundy</vt:lpstr>
      <vt:lpstr>Special Educational Needs and Disabilities (SEND)</vt:lpstr>
      <vt:lpstr>Historical Context</vt:lpstr>
      <vt:lpstr>Historical Context (1970-2001)</vt:lpstr>
      <vt:lpstr>Historical Context (2004-2015)</vt:lpstr>
      <vt:lpstr>Why was major reform required in 2010?  </vt:lpstr>
      <vt:lpstr>Legal Framework</vt:lpstr>
      <vt:lpstr>The Children and Families Act 2014</vt:lpstr>
      <vt:lpstr>The Equality Act 2010 – Statutory Duties</vt:lpstr>
      <vt:lpstr>Who must have regard?</vt:lpstr>
      <vt:lpstr>What changed?</vt:lpstr>
      <vt:lpstr>SEND Code of Practice 2015</vt:lpstr>
      <vt:lpstr>Definitions</vt:lpstr>
      <vt:lpstr>Definitions - Special Education Provision</vt:lpstr>
      <vt:lpstr>Definitions - Disability</vt:lpstr>
      <vt:lpstr>The Local Offer</vt:lpstr>
      <vt:lpstr>SEN Information Report </vt:lpstr>
      <vt:lpstr>SEND – A whole school issue</vt:lpstr>
      <vt:lpstr>School Leadership</vt:lpstr>
      <vt:lpstr>Head Teacher Standards 2020</vt:lpstr>
      <vt:lpstr>Governing Body</vt:lpstr>
      <vt:lpstr>Role of the SENCO</vt:lpstr>
      <vt:lpstr>Teaching Staff</vt:lpstr>
      <vt:lpstr>Teacher’s standards 2011</vt:lpstr>
      <vt:lpstr>4 Broad Areas of Need</vt:lpstr>
      <vt:lpstr>Speech, Language and Communication Difficulty</vt:lpstr>
      <vt:lpstr>Autism</vt:lpstr>
      <vt:lpstr>Cognition and Learning</vt:lpstr>
      <vt:lpstr>Specific Learning Difficulties (SpLD)</vt:lpstr>
      <vt:lpstr>Social, Emotional and Mental Health Difficulties</vt:lpstr>
      <vt:lpstr>Physical and Sensory Needs</vt:lpstr>
      <vt:lpstr>SEN Support</vt:lpstr>
      <vt:lpstr>The Graduated Approach</vt:lpstr>
      <vt:lpstr>Education, Health and Care Needs Assessment</vt:lpstr>
      <vt:lpstr>Annual Review</vt:lpstr>
      <vt:lpstr>DfE Review of SEND</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Alan</dc:creator>
  <cp:lastModifiedBy>Stevens, Jo</cp:lastModifiedBy>
  <cp:revision>83</cp:revision>
  <dcterms:created xsi:type="dcterms:W3CDTF">2019-04-17T15:23:43Z</dcterms:created>
  <dcterms:modified xsi:type="dcterms:W3CDTF">2022-12-20T14:16:12Z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0x01010071D6600BCFDC9C4CB6D06BA42CB4D7D6</vt:lpwstr>
  </property>
  <property fmtid="{D5CDD505-2E9C-101B-9397-08002B2CF9AE}" pid="3" name="Global WCF Secondary">
    <vt:lpwstr>133;#Inductiondocs|5df513af-5b26-4708-9cd6-065e253bf2ef</vt:lpwstr>
  </property>
</Properties>
</file>